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60" d="100"/>
          <a:sy n="60" d="100"/>
        </p:scale>
        <p:origin x="10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3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4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6/6/2016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5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ontato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pm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1218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 do projeto e </a:t>
            </a:r>
            <a:r>
              <a:rPr lang="pt-BR" dirty="0" err="1"/>
              <a:t>package.json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app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controllers</a:t>
            </a:r>
            <a:r>
              <a:rPr lang="pt-BR" dirty="0"/>
              <a:t> -&gt; controladores chamados pelas rotas da aplicação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models</a:t>
            </a:r>
            <a:r>
              <a:rPr lang="pt-BR" dirty="0"/>
              <a:t> -&gt; </a:t>
            </a:r>
            <a:r>
              <a:rPr lang="pt-BR" dirty="0" err="1"/>
              <a:t>models</a:t>
            </a:r>
            <a:r>
              <a:rPr lang="pt-BR" dirty="0"/>
              <a:t> que representam o domínio do problema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routes</a:t>
            </a:r>
            <a:r>
              <a:rPr lang="pt-BR" dirty="0"/>
              <a:t> -&gt; rotas da aplicação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views</a:t>
            </a:r>
            <a:r>
              <a:rPr lang="pt-BR" dirty="0"/>
              <a:t> -&gt; </a:t>
            </a:r>
            <a:r>
              <a:rPr lang="pt-BR" dirty="0" err="1"/>
              <a:t>views</a:t>
            </a:r>
            <a:r>
              <a:rPr lang="pt-BR" dirty="0"/>
              <a:t>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config</a:t>
            </a:r>
            <a:r>
              <a:rPr lang="pt-BR" dirty="0"/>
              <a:t> -&gt; configuração do </a:t>
            </a:r>
            <a:r>
              <a:rPr lang="pt-BR" dirty="0" err="1"/>
              <a:t>express</a:t>
            </a:r>
            <a:r>
              <a:rPr lang="pt-BR" dirty="0"/>
              <a:t>, banco de dados etc.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-&gt; todos os arquivos acessíveis diretamente pelo navegador</a:t>
            </a:r>
          </a:p>
          <a:p>
            <a:r>
              <a:rPr lang="pt-BR" dirty="0"/>
              <a:t>O próximo passo será criar o arquivo </a:t>
            </a:r>
            <a:r>
              <a:rPr lang="pt-BR" dirty="0" err="1"/>
              <a:t>package.json</a:t>
            </a:r>
            <a:r>
              <a:rPr lang="pt-BR" dirty="0"/>
              <a:t> na raiz do projeto.</a:t>
            </a:r>
          </a:p>
          <a:p>
            <a:pPr marL="274320" lvl="1" indent="0">
              <a:buNone/>
            </a:pPr>
            <a:r>
              <a:rPr lang="pt-BR" dirty="0"/>
              <a:t>Use o comando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/>
              <a:t>Adicionar Express</a:t>
            </a:r>
          </a:p>
          <a:p>
            <a:pPr marL="274320" lvl="1" indent="0">
              <a:buNone/>
            </a:pPr>
            <a:r>
              <a:rPr lang="pt-BR" dirty="0" err="1"/>
              <a:t>npm</a:t>
            </a:r>
            <a:r>
              <a:rPr lang="pt-BR" dirty="0"/>
              <a:t> i </a:t>
            </a:r>
            <a:r>
              <a:rPr lang="pt-BR" dirty="0" err="1"/>
              <a:t>express</a:t>
            </a:r>
            <a:r>
              <a:rPr lang="pt-BR" dirty="0"/>
              <a:t> –s</a:t>
            </a:r>
          </a:p>
          <a:p>
            <a:pPr marL="274320" lvl="1" indent="0">
              <a:buNone/>
            </a:pPr>
            <a:r>
              <a:rPr lang="pt-BR" dirty="0"/>
              <a:t>O parâmetro --</a:t>
            </a:r>
            <a:r>
              <a:rPr lang="pt-BR" dirty="0" err="1"/>
              <a:t>save</a:t>
            </a:r>
            <a:r>
              <a:rPr lang="pt-BR" dirty="0"/>
              <a:t> grava em </a:t>
            </a:r>
            <a:r>
              <a:rPr lang="pt-BR" dirty="0" err="1"/>
              <a:t>package.json</a:t>
            </a:r>
            <a:r>
              <a:rPr lang="pt-BR" dirty="0"/>
              <a:t> a dependência e sua versão. </a:t>
            </a:r>
          </a:p>
        </p:txBody>
      </p:sp>
    </p:spTree>
    <p:extLst>
      <p:ext uri="{BB962C8B-B14F-4D97-AF65-F5344CB8AC3E}">
        <p14:creationId xmlns:p14="http://schemas.microsoft.com/office/powerpoint/2010/main" val="343439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o módulo de configuração do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305318"/>
            <a:ext cx="104696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dentro do pacote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"/>
            </a:endParaRPr>
          </a:p>
          <a:p>
            <a:r>
              <a:rPr lang="pt-BR" i="1" dirty="0">
                <a:solidFill>
                  <a:srgbClr val="408080"/>
                </a:solidFill>
                <a:latin typeface=""/>
              </a:rPr>
              <a:t>//</a:t>
            </a:r>
            <a:r>
              <a:rPr lang="pt-BR" i="1" dirty="0" err="1">
                <a:solidFill>
                  <a:srgbClr val="408080"/>
                </a:solidFill>
                <a:latin typeface=""/>
              </a:rPr>
              <a:t>config</a:t>
            </a:r>
            <a:r>
              <a:rPr lang="pt-BR" i="1" dirty="0">
                <a:solidFill>
                  <a:srgbClr val="408080"/>
                </a:solidFill>
                <a:latin typeface=""/>
              </a:rPr>
              <a:t>/express.js</a:t>
            </a:r>
          </a:p>
          <a:p>
            <a:r>
              <a:rPr lang="pt-BR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express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</a:t>
            </a:r>
            <a:r>
              <a:rPr lang="pt-BR" b="1" dirty="0" err="1">
                <a:solidFill>
                  <a:srgbClr val="BA2121"/>
                </a:solidFill>
                <a:latin typeface=""/>
              </a:rPr>
              <a:t>express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'),</a:t>
            </a:r>
          </a:p>
          <a:p>
            <a:r>
              <a:rPr lang="pt-BR" dirty="0">
                <a:latin typeface=""/>
              </a:rPr>
              <a:t>    </a:t>
            </a:r>
            <a:r>
              <a:rPr lang="pt-BR" dirty="0" err="1">
                <a:latin typeface=""/>
              </a:rPr>
              <a:t>load</a:t>
            </a:r>
            <a:r>
              <a:rPr lang="pt-BR" dirty="0">
                <a:latin typeface=""/>
              </a:rPr>
              <a:t> </a:t>
            </a:r>
            <a:r>
              <a:rPr lang="pt-BR" dirty="0">
                <a:solidFill>
                  <a:srgbClr val="666666"/>
                </a:solidFill>
                <a:latin typeface=""/>
              </a:rPr>
              <a:t>= </a:t>
            </a:r>
            <a:r>
              <a:rPr lang="pt-BR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dirty="0">
                <a:solidFill>
                  <a:srgbClr val="666666"/>
                </a:solidFill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express-load</a:t>
            </a:r>
            <a:r>
              <a:rPr lang="pt-BR" dirty="0">
                <a:solidFill>
                  <a:srgbClr val="BA2121"/>
                </a:solidFill>
                <a:latin typeface=""/>
              </a:rPr>
              <a:t>');</a:t>
            </a:r>
          </a:p>
          <a:p>
            <a:endParaRPr lang="pt-BR" dirty="0">
              <a:latin typeface=""/>
            </a:endParaRPr>
          </a:p>
          <a:p>
            <a:r>
              <a:rPr lang="pt-BR" dirty="0" err="1">
                <a:latin typeface=""/>
              </a:rPr>
              <a:t>module.exports</a:t>
            </a:r>
            <a:r>
              <a:rPr lang="pt-BR" dirty="0">
                <a:latin typeface=""/>
              </a:rPr>
              <a:t> </a:t>
            </a:r>
            <a:r>
              <a:rPr lang="pt-BR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() {</a:t>
            </a:r>
          </a:p>
          <a:p>
            <a:r>
              <a:rPr lang="pt-BR" dirty="0">
                <a:latin typeface="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app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666666"/>
                </a:solidFill>
                <a:latin typeface=""/>
              </a:rPr>
              <a:t>express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pt-BR" dirty="0">
                <a:latin typeface=""/>
              </a:rPr>
              <a:t>    </a:t>
            </a:r>
            <a:r>
              <a:rPr lang="pt-BR" dirty="0" err="1">
                <a:latin typeface=""/>
              </a:rPr>
              <a:t>app.set</a:t>
            </a:r>
            <a:r>
              <a:rPr lang="pt-BR" dirty="0"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port</a:t>
            </a:r>
            <a:r>
              <a:rPr lang="pt-BR" dirty="0">
                <a:solidFill>
                  <a:srgbClr val="BA2121"/>
                </a:solidFill>
                <a:latin typeface=""/>
              </a:rPr>
              <a:t>', </a:t>
            </a:r>
            <a:r>
              <a:rPr lang="pt-BR" dirty="0">
                <a:solidFill>
                  <a:srgbClr val="666666"/>
                </a:solidFill>
                <a:latin typeface=""/>
              </a:rPr>
              <a:t>3000);</a:t>
            </a:r>
          </a:p>
          <a:p>
            <a:endParaRPr lang="pt-BR" dirty="0">
              <a:latin typeface=""/>
            </a:endParaRPr>
          </a:p>
          <a:p>
            <a:r>
              <a:rPr lang="pt-BR" dirty="0">
                <a:latin typeface=""/>
              </a:rPr>
              <a:t>    </a:t>
            </a:r>
            <a:r>
              <a:rPr lang="pt-BR" dirty="0" err="1">
                <a:latin typeface=""/>
              </a:rPr>
              <a:t>app.use</a:t>
            </a:r>
            <a:r>
              <a:rPr lang="pt-BR" dirty="0">
                <a:latin typeface=""/>
              </a:rPr>
              <a:t>(</a:t>
            </a:r>
            <a:r>
              <a:rPr lang="pt-BR" dirty="0" err="1">
                <a:latin typeface=""/>
              </a:rPr>
              <a:t>express.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static</a:t>
            </a:r>
            <a:r>
              <a:rPr lang="pt-BR" dirty="0">
                <a:latin typeface=""/>
              </a:rPr>
              <a:t>(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'./</a:t>
            </a:r>
            <a:r>
              <a:rPr lang="pt-BR" b="1" dirty="0" err="1">
                <a:solidFill>
                  <a:srgbClr val="BA2121"/>
                </a:solidFill>
                <a:latin typeface=""/>
              </a:rPr>
              <a:t>public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‘</a:t>
            </a:r>
            <a:r>
              <a:rPr lang="pt-BR" dirty="0">
                <a:latin typeface=""/>
              </a:rPr>
              <a:t>))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;</a:t>
            </a:r>
            <a:endParaRPr lang="pt-BR" dirty="0">
              <a:latin typeface=""/>
            </a:endParaRPr>
          </a:p>
          <a:p>
            <a:r>
              <a:rPr lang="pt-BR" dirty="0">
                <a:latin typeface="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return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app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;</a:t>
            </a:r>
          </a:p>
          <a:p>
            <a:r>
              <a:rPr lang="pt-BR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282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Classe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http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</a:t>
            </a:r>
            <a:r>
              <a:rPr lang="pt-BR" b="1" dirty="0" err="1">
                <a:solidFill>
                  <a:srgbClr val="BA2121"/>
                </a:solidFill>
                <a:latin typeface=""/>
              </a:rPr>
              <a:t>http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');</a:t>
            </a:r>
          </a:p>
          <a:p>
            <a:r>
              <a:rPr lang="pt-BR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app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'./</a:t>
            </a:r>
            <a:r>
              <a:rPr lang="pt-BR" b="1" dirty="0" err="1">
                <a:solidFill>
                  <a:srgbClr val="BA2121"/>
                </a:solidFill>
                <a:latin typeface=""/>
              </a:rPr>
              <a:t>config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/</a:t>
            </a:r>
            <a:r>
              <a:rPr lang="pt-BR" b="1" dirty="0" err="1">
                <a:solidFill>
                  <a:srgbClr val="BA2121"/>
                </a:solidFill>
                <a:latin typeface=""/>
              </a:rPr>
              <a:t>express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')();</a:t>
            </a:r>
          </a:p>
          <a:p>
            <a:endParaRPr lang="pt-BR" dirty="0">
              <a:latin typeface=""/>
            </a:endParaRPr>
          </a:p>
          <a:p>
            <a:r>
              <a:rPr lang="pt-BR" dirty="0" err="1">
                <a:latin typeface=""/>
              </a:rPr>
              <a:t>http.createServer</a:t>
            </a:r>
            <a:r>
              <a:rPr lang="pt-BR" dirty="0">
                <a:latin typeface=""/>
              </a:rPr>
              <a:t>(</a:t>
            </a:r>
            <a:r>
              <a:rPr lang="pt-BR" dirty="0" err="1">
                <a:latin typeface=""/>
              </a:rPr>
              <a:t>app</a:t>
            </a:r>
            <a:r>
              <a:rPr lang="pt-BR" dirty="0">
                <a:latin typeface=""/>
              </a:rPr>
              <a:t>).</a:t>
            </a:r>
            <a:r>
              <a:rPr lang="pt-BR" dirty="0" err="1">
                <a:latin typeface=""/>
              </a:rPr>
              <a:t>listen</a:t>
            </a:r>
            <a:r>
              <a:rPr lang="pt-BR" dirty="0">
                <a:latin typeface=""/>
              </a:rPr>
              <a:t>(</a:t>
            </a:r>
            <a:r>
              <a:rPr lang="pt-BR" dirty="0" err="1">
                <a:latin typeface=""/>
              </a:rPr>
              <a:t>app.get</a:t>
            </a:r>
            <a:r>
              <a:rPr lang="pt-BR" dirty="0"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port</a:t>
            </a:r>
            <a:r>
              <a:rPr lang="pt-BR" dirty="0">
                <a:solidFill>
                  <a:srgbClr val="BA2121"/>
                </a:solidFill>
                <a:latin typeface=""/>
              </a:rPr>
              <a:t>'),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() {</a:t>
            </a:r>
          </a:p>
          <a:p>
            <a:r>
              <a:rPr lang="pt-BR" dirty="0">
                <a:latin typeface=""/>
              </a:rPr>
              <a:t>   console.log(</a:t>
            </a:r>
            <a:r>
              <a:rPr lang="pt-BR" dirty="0">
                <a:solidFill>
                  <a:srgbClr val="BA2121"/>
                </a:solidFill>
                <a:latin typeface=""/>
              </a:rPr>
              <a:t>'Express 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Serever</a:t>
            </a:r>
            <a:r>
              <a:rPr lang="pt-BR" dirty="0">
                <a:solidFill>
                  <a:srgbClr val="BA2121"/>
                </a:solidFill>
                <a:latin typeface=""/>
              </a:rPr>
              <a:t> rodando '</a:t>
            </a:r>
            <a:r>
              <a:rPr lang="pt-BR" dirty="0">
                <a:solidFill>
                  <a:srgbClr val="666666"/>
                </a:solidFill>
                <a:latin typeface=""/>
              </a:rPr>
              <a:t>+</a:t>
            </a:r>
            <a:r>
              <a:rPr lang="pt-BR" dirty="0" err="1">
                <a:solidFill>
                  <a:srgbClr val="666666"/>
                </a:solidFill>
                <a:latin typeface=""/>
              </a:rPr>
              <a:t>app.get</a:t>
            </a:r>
            <a:r>
              <a:rPr lang="pt-BR" dirty="0">
                <a:solidFill>
                  <a:srgbClr val="666666"/>
                </a:solidFill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port</a:t>
            </a:r>
            <a:r>
              <a:rPr lang="pt-BR" dirty="0">
                <a:solidFill>
                  <a:srgbClr val="BA2121"/>
                </a:solidFill>
                <a:latin typeface=""/>
              </a:rPr>
              <a:t>'));    </a:t>
            </a:r>
          </a:p>
          <a:p>
            <a:r>
              <a:rPr lang="pt-BR" dirty="0">
                <a:latin typeface=""/>
              </a:rPr>
              <a:t>});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43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Carregando dependências com </a:t>
            </a:r>
            <a:r>
              <a:rPr lang="pt-BR" dirty="0" err="1"/>
              <a:t>expressload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Com Express, podemos evitar chamadas à função </a:t>
            </a:r>
            <a:r>
              <a:rPr lang="pt-BR" dirty="0" err="1"/>
              <a:t>require</a:t>
            </a:r>
            <a:r>
              <a:rPr lang="pt-BR" dirty="0"/>
              <a:t> dentro de nossos </a:t>
            </a:r>
            <a:r>
              <a:rPr lang="pt-BR" dirty="0" err="1"/>
              <a:t>controllers</a:t>
            </a:r>
            <a:r>
              <a:rPr lang="pt-BR" dirty="0"/>
              <a:t> e </a:t>
            </a:r>
            <a:r>
              <a:rPr lang="pt-BR" dirty="0" err="1"/>
              <a:t>routes</a:t>
            </a:r>
            <a:r>
              <a:rPr lang="pt-BR" dirty="0"/>
              <a:t> através do módulo </a:t>
            </a:r>
            <a:r>
              <a:rPr lang="pt-BR" b="1" dirty="0" err="1"/>
              <a:t>express-load</a:t>
            </a:r>
            <a:endParaRPr lang="pt-BR" b="1" dirty="0"/>
          </a:p>
          <a:p>
            <a:r>
              <a:rPr lang="pt-BR" dirty="0"/>
              <a:t>O primeiro passo é instalar o módulo dentro da pasta raiz de nosso projeto</a:t>
            </a:r>
            <a:br>
              <a:rPr lang="pt-BR" dirty="0"/>
            </a:br>
            <a:r>
              <a:rPr lang="pt-BR" dirty="0"/>
              <a:t>através do gerenciador de pacotes do Node.js:</a:t>
            </a:r>
            <a:br>
              <a:rPr lang="pt-BR" dirty="0"/>
            </a:b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express-load</a:t>
            </a:r>
            <a:r>
              <a:rPr lang="pt-BR" dirty="0"/>
              <a:t> –</a:t>
            </a:r>
            <a:r>
              <a:rPr lang="pt-BR" dirty="0" err="1"/>
              <a:t>save</a:t>
            </a:r>
            <a:endParaRPr lang="pt-BR" dirty="0"/>
          </a:p>
          <a:p>
            <a:r>
              <a:rPr lang="pt-BR" dirty="0"/>
              <a:t>Em seguida, precisamos importar o módulo dentro do nosso arquivo de configuração do Express:</a:t>
            </a:r>
          </a:p>
          <a:p>
            <a:endParaRPr lang="en-US" dirty="0"/>
          </a:p>
          <a:p>
            <a:r>
              <a:rPr lang="pt-BR" i="1" dirty="0">
                <a:solidFill>
                  <a:srgbClr val="408080"/>
                </a:solidFill>
                <a:latin typeface=""/>
              </a:rPr>
              <a:t>// </a:t>
            </a:r>
            <a:r>
              <a:rPr lang="pt-BR" i="1" dirty="0" err="1">
                <a:solidFill>
                  <a:srgbClr val="408080"/>
                </a:solidFill>
                <a:latin typeface=""/>
              </a:rPr>
              <a:t>config</a:t>
            </a:r>
            <a:r>
              <a:rPr lang="pt-BR" i="1" dirty="0">
                <a:solidFill>
                  <a:srgbClr val="408080"/>
                </a:solidFill>
                <a:latin typeface=""/>
              </a:rPr>
              <a:t>/express.js</a:t>
            </a:r>
          </a:p>
          <a:p>
            <a:r>
              <a:rPr lang="pt-BR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load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</a:t>
            </a:r>
            <a:r>
              <a:rPr lang="pt-BR" b="1" dirty="0" err="1">
                <a:solidFill>
                  <a:srgbClr val="BA2121"/>
                </a:solidFill>
                <a:latin typeface=""/>
              </a:rPr>
              <a:t>express-load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');</a:t>
            </a:r>
          </a:p>
          <a:p>
            <a:r>
              <a:rPr lang="pt-BR" dirty="0">
                <a:latin typeface=""/>
              </a:rPr>
              <a:t> </a:t>
            </a:r>
            <a:r>
              <a:rPr lang="pt-BR" dirty="0" err="1">
                <a:latin typeface=""/>
              </a:rPr>
              <a:t>load</a:t>
            </a:r>
            <a:r>
              <a:rPr lang="pt-BR" dirty="0"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models</a:t>
            </a:r>
            <a:r>
              <a:rPr lang="pt-BR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pt-BR" dirty="0">
                <a:latin typeface=""/>
              </a:rPr>
              <a:t> .</a:t>
            </a:r>
            <a:r>
              <a:rPr lang="pt-BR" dirty="0" err="1">
                <a:latin typeface=""/>
              </a:rPr>
              <a:t>then</a:t>
            </a:r>
            <a:r>
              <a:rPr lang="pt-BR" dirty="0"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controllers</a:t>
            </a:r>
            <a:r>
              <a:rPr lang="pt-BR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pt-BR" dirty="0">
                <a:latin typeface=""/>
              </a:rPr>
              <a:t> .</a:t>
            </a:r>
            <a:r>
              <a:rPr lang="pt-BR" dirty="0" err="1">
                <a:latin typeface=""/>
              </a:rPr>
              <a:t>then</a:t>
            </a:r>
            <a:r>
              <a:rPr lang="pt-BR" dirty="0">
                <a:latin typeface=""/>
              </a:rPr>
              <a:t>(</a:t>
            </a:r>
            <a:r>
              <a:rPr lang="pt-BR" dirty="0">
                <a:solidFill>
                  <a:srgbClr val="BA2121"/>
                </a:solidFill>
                <a:latin typeface=""/>
              </a:rPr>
              <a:t>'</a:t>
            </a:r>
            <a:r>
              <a:rPr lang="pt-BR" dirty="0" err="1">
                <a:solidFill>
                  <a:srgbClr val="BA2121"/>
                </a:solidFill>
                <a:latin typeface=""/>
              </a:rPr>
              <a:t>routes</a:t>
            </a:r>
            <a:r>
              <a:rPr lang="pt-BR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pt-BR" dirty="0">
                <a:latin typeface=""/>
              </a:rPr>
              <a:t> .</a:t>
            </a:r>
            <a:r>
              <a:rPr lang="pt-BR" dirty="0" err="1">
                <a:latin typeface=""/>
              </a:rPr>
              <a:t>into</a:t>
            </a:r>
            <a:r>
              <a:rPr lang="pt-BR" dirty="0">
                <a:latin typeface=""/>
              </a:rPr>
              <a:t>(</a:t>
            </a:r>
            <a:r>
              <a:rPr lang="pt-BR" dirty="0" err="1">
                <a:latin typeface=""/>
              </a:rPr>
              <a:t>app</a:t>
            </a:r>
            <a:r>
              <a:rPr lang="pt-BR" dirty="0">
                <a:latin typeface="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A função </a:t>
            </a:r>
            <a:r>
              <a:rPr lang="pt-BR" dirty="0" err="1"/>
              <a:t>load</a:t>
            </a:r>
            <a:r>
              <a:rPr lang="pt-BR" dirty="0"/>
              <a:t> carregará todos os scripts dentro das pastas </a:t>
            </a:r>
            <a:r>
              <a:rPr lang="pt-BR" dirty="0" err="1"/>
              <a:t>app</a:t>
            </a:r>
            <a:r>
              <a:rPr lang="pt-BR" dirty="0"/>
              <a:t>/</a:t>
            </a:r>
            <a:r>
              <a:rPr lang="pt-BR" dirty="0" err="1"/>
              <a:t>models</a:t>
            </a:r>
            <a:r>
              <a:rPr lang="pt-BR" dirty="0"/>
              <a:t>, </a:t>
            </a:r>
            <a:r>
              <a:rPr lang="pt-BR" dirty="0" err="1"/>
              <a:t>app</a:t>
            </a:r>
            <a:r>
              <a:rPr lang="pt-BR" dirty="0"/>
              <a:t>/</a:t>
            </a:r>
            <a:r>
              <a:rPr lang="pt-BR" dirty="0" err="1"/>
              <a:t>controllers</a:t>
            </a:r>
            <a:r>
              <a:rPr lang="pt-BR" dirty="0"/>
              <a:t> e </a:t>
            </a:r>
            <a:r>
              <a:rPr lang="pt-BR" dirty="0" err="1"/>
              <a:t>app</a:t>
            </a:r>
            <a:r>
              <a:rPr lang="pt-BR" dirty="0"/>
              <a:t>/</a:t>
            </a:r>
            <a:r>
              <a:rPr lang="pt-BR" dirty="0" err="1"/>
              <a:t>routes</a:t>
            </a:r>
            <a:r>
              <a:rPr lang="pt-BR" dirty="0"/>
              <a:t>. No final, a função </a:t>
            </a:r>
            <a:r>
              <a:rPr lang="pt-BR" dirty="0" err="1"/>
              <a:t>into</a:t>
            </a:r>
            <a:r>
              <a:rPr lang="pt-BR" dirty="0"/>
              <a:t> adiciona dinamicamente na instância do Express propriedades que apontam para esses módulos.</a:t>
            </a:r>
          </a:p>
        </p:txBody>
      </p:sp>
    </p:spTree>
    <p:extLst>
      <p:ext uri="{BB962C8B-B14F-4D97-AF65-F5344CB8AC3E}">
        <p14:creationId xmlns:p14="http://schemas.microsoft.com/office/powerpoint/2010/main" val="28157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Ordem de carregamento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ponto importante é que precisamos carregar as pastas seguindo a ordem </a:t>
            </a:r>
            <a:r>
              <a:rPr lang="pt-BR" i="1" dirty="0" err="1"/>
              <a:t>models</a:t>
            </a:r>
            <a:r>
              <a:rPr lang="pt-BR" i="1" dirty="0"/>
              <a:t>, </a:t>
            </a:r>
            <a:r>
              <a:rPr lang="pt-BR" i="1" dirty="0" err="1"/>
              <a:t>controllers</a:t>
            </a:r>
            <a:r>
              <a:rPr lang="pt-BR" i="1" dirty="0"/>
              <a:t> e </a:t>
            </a:r>
            <a:r>
              <a:rPr lang="pt-BR" i="1" dirty="0" err="1"/>
              <a:t>routes</a:t>
            </a:r>
            <a:r>
              <a:rPr lang="pt-BR" dirty="0"/>
              <a:t>, caso contrário não conseguiremos, por exemplo, ter acesso aos nossos </a:t>
            </a:r>
            <a:r>
              <a:rPr lang="pt-BR" dirty="0" err="1"/>
              <a:t>controllers</a:t>
            </a:r>
            <a:r>
              <a:rPr lang="pt-BR" dirty="0"/>
              <a:t> em nossas rotas caso os módulos com nossos </a:t>
            </a:r>
            <a:r>
              <a:rPr lang="pt-BR" dirty="0" err="1"/>
              <a:t>controllers</a:t>
            </a:r>
            <a:r>
              <a:rPr lang="pt-BR" dirty="0"/>
              <a:t> tenham sido carregados por último.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73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Listando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nosso servidor precisa retornar uma lista de contatos que mais tarde será consumida pelo nosso front-</a:t>
            </a:r>
            <a:r>
              <a:rPr lang="pt-BR" dirty="0" err="1"/>
              <a:t>end</a:t>
            </a:r>
            <a:r>
              <a:rPr lang="pt-BR" dirty="0"/>
              <a:t> usando </a:t>
            </a:r>
            <a:r>
              <a:rPr lang="pt-BR" dirty="0" err="1"/>
              <a:t>AngularJs</a:t>
            </a:r>
            <a:r>
              <a:rPr lang="pt-BR" dirty="0"/>
              <a:t>. Disponibilizaremos este recurso através de um identificador. No protocolo HTTP, usamos </a:t>
            </a:r>
            <a:r>
              <a:rPr lang="pt-BR" dirty="0" err="1"/>
              <a:t>URLs</a:t>
            </a:r>
            <a:r>
              <a:rPr lang="pt-BR" dirty="0"/>
              <a:t> para isso:</a:t>
            </a:r>
          </a:p>
          <a:p>
            <a:pPr marL="274320" lvl="1" indent="0">
              <a:buNone/>
            </a:pPr>
            <a:r>
              <a:rPr lang="pt-BR" dirty="0">
                <a:hlinkClick r:id="rId2"/>
              </a:rPr>
              <a:t>http://localhost:3000/contatos</a:t>
            </a:r>
            <a:endParaRPr lang="pt-BR" dirty="0"/>
          </a:p>
          <a:p>
            <a:r>
              <a:rPr lang="pt-BR" dirty="0"/>
              <a:t>Lembre-se que no Express esta URL é chamada de </a:t>
            </a:r>
            <a:r>
              <a:rPr lang="pt-BR" b="1" dirty="0"/>
              <a:t>rota </a:t>
            </a:r>
            <a:r>
              <a:rPr lang="pt-BR" dirty="0"/>
              <a:t>(</a:t>
            </a:r>
            <a:r>
              <a:rPr lang="pt-BR" dirty="0" err="1"/>
              <a:t>route</a:t>
            </a:r>
            <a:r>
              <a:rPr lang="pt-BR" dirty="0"/>
              <a:t>) e precisa</a:t>
            </a:r>
            <a:br>
              <a:rPr lang="pt-BR" dirty="0"/>
            </a:br>
            <a:r>
              <a:rPr lang="pt-BR" dirty="0"/>
              <a:t>ser configurada. Vamos criar o arquivo </a:t>
            </a:r>
            <a:r>
              <a:rPr lang="pt-BR" dirty="0" err="1"/>
              <a:t>app</a:t>
            </a:r>
            <a:r>
              <a:rPr lang="pt-BR" dirty="0"/>
              <a:t>/</a:t>
            </a:r>
            <a:r>
              <a:rPr lang="pt-BR" dirty="0" err="1"/>
              <a:t>routes</a:t>
            </a:r>
            <a:r>
              <a:rPr lang="pt-BR" dirty="0"/>
              <a:t>/contato.js:</a:t>
            </a:r>
            <a:br>
              <a:rPr lang="pt-BR" dirty="0"/>
            </a:br>
            <a:r>
              <a:rPr lang="pt-BR" dirty="0"/>
              <a:t>// </a:t>
            </a:r>
            <a:r>
              <a:rPr lang="pt-BR" dirty="0" err="1"/>
              <a:t>app</a:t>
            </a:r>
            <a:r>
              <a:rPr lang="pt-BR" dirty="0"/>
              <a:t>/</a:t>
            </a:r>
            <a:r>
              <a:rPr lang="pt-BR" dirty="0" err="1"/>
              <a:t>routes</a:t>
            </a:r>
            <a:r>
              <a:rPr lang="pt-BR" dirty="0"/>
              <a:t>/contato.js</a:t>
            </a: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app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	var </a:t>
            </a:r>
            <a:r>
              <a:rPr lang="pt-BR" dirty="0" err="1"/>
              <a:t>controller</a:t>
            </a:r>
            <a:r>
              <a:rPr lang="pt-BR" dirty="0"/>
              <a:t> = </a:t>
            </a:r>
            <a:r>
              <a:rPr lang="pt-BR" dirty="0" err="1"/>
              <a:t>app.controllers.contato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app.get</a:t>
            </a:r>
            <a:r>
              <a:rPr lang="pt-BR" dirty="0"/>
              <a:t>('/contatos', </a:t>
            </a:r>
            <a:r>
              <a:rPr lang="pt-BR" dirty="0" err="1"/>
              <a:t>controller.listaContatos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55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9848" y="497305"/>
            <a:ext cx="10058400" cy="5674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latin typeface=""/>
              </a:rPr>
              <a:t>Precisamos criar o </a:t>
            </a:r>
            <a:r>
              <a:rPr lang="pt-BR" dirty="0" err="1">
                <a:latin typeface=""/>
              </a:rPr>
              <a:t>controller</a:t>
            </a:r>
            <a:r>
              <a:rPr lang="pt-BR" dirty="0">
                <a:latin typeface=""/>
              </a:rPr>
              <a:t>, através do arquivo </a:t>
            </a:r>
            <a:r>
              <a:rPr lang="pt-BR" dirty="0" err="1">
                <a:latin typeface=""/>
              </a:rPr>
              <a:t>app</a:t>
            </a:r>
            <a:r>
              <a:rPr lang="pt-BR" dirty="0">
                <a:latin typeface=""/>
              </a:rPr>
              <a:t>/</a:t>
            </a:r>
            <a:r>
              <a:rPr lang="pt-BR" dirty="0" err="1">
                <a:latin typeface=""/>
              </a:rPr>
              <a:t>controllers</a:t>
            </a:r>
            <a:r>
              <a:rPr lang="pt-BR" dirty="0">
                <a:latin typeface=""/>
              </a:rPr>
              <a:t>/contato.js:</a:t>
            </a:r>
            <a:br>
              <a:rPr lang="pt-BR" b="1" dirty="0">
                <a:latin typeface=""/>
              </a:rPr>
            </a:br>
            <a:endParaRPr lang="pt-BR" b="1" dirty="0">
              <a:latin typeface="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"/>
              </a:rPr>
              <a:t>//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app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/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controllers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/contato.js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8000"/>
                </a:solidFill>
                <a:latin typeface=""/>
              </a:rPr>
              <a:t>var contatos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[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{        _id</a:t>
            </a:r>
            <a:r>
              <a:rPr lang="pt-BR" dirty="0">
                <a:solidFill>
                  <a:srgbClr val="666666"/>
                </a:solidFill>
                <a:latin typeface=""/>
              </a:rPr>
              <a:t>: 1, nome: </a:t>
            </a:r>
            <a:r>
              <a:rPr lang="pt-BR" dirty="0">
                <a:solidFill>
                  <a:srgbClr val="BA2121"/>
                </a:solidFill>
                <a:latin typeface=""/>
              </a:rPr>
              <a:t>'Contato Exemplo 1',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    </a:t>
            </a:r>
            <a:r>
              <a:rPr lang="pt-BR" dirty="0" err="1">
                <a:latin typeface=""/>
              </a:rPr>
              <a:t>email</a:t>
            </a:r>
            <a:r>
              <a:rPr lang="pt-BR" dirty="0">
                <a:solidFill>
                  <a:srgbClr val="666666"/>
                </a:solidFill>
                <a:latin typeface=""/>
              </a:rPr>
              <a:t>: </a:t>
            </a:r>
            <a:r>
              <a:rPr lang="pt-BR" dirty="0">
                <a:solidFill>
                  <a:srgbClr val="BA2121"/>
                </a:solidFill>
                <a:latin typeface=""/>
              </a:rPr>
              <a:t>'cont1@empresa.com.br'    },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{        _id</a:t>
            </a:r>
            <a:r>
              <a:rPr lang="pt-BR" dirty="0">
                <a:solidFill>
                  <a:srgbClr val="666666"/>
                </a:solidFill>
                <a:latin typeface=""/>
              </a:rPr>
              <a:t>: 2, nome: </a:t>
            </a:r>
            <a:r>
              <a:rPr lang="pt-BR" dirty="0">
                <a:solidFill>
                  <a:srgbClr val="BA2121"/>
                </a:solidFill>
                <a:latin typeface=""/>
              </a:rPr>
              <a:t>'Contato Exemplo 2',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    </a:t>
            </a:r>
            <a:r>
              <a:rPr lang="pt-BR" dirty="0" err="1">
                <a:latin typeface=""/>
              </a:rPr>
              <a:t>email</a:t>
            </a:r>
            <a:r>
              <a:rPr lang="pt-BR" dirty="0">
                <a:solidFill>
                  <a:srgbClr val="666666"/>
                </a:solidFill>
                <a:latin typeface=""/>
              </a:rPr>
              <a:t>: </a:t>
            </a:r>
            <a:r>
              <a:rPr lang="pt-BR" dirty="0">
                <a:solidFill>
                  <a:srgbClr val="BA2121"/>
                </a:solidFill>
                <a:latin typeface=""/>
              </a:rPr>
              <a:t>'cont2@empresa.com.br'    },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{        _id</a:t>
            </a:r>
            <a:r>
              <a:rPr lang="pt-BR" dirty="0">
                <a:solidFill>
                  <a:srgbClr val="666666"/>
                </a:solidFill>
                <a:latin typeface=""/>
              </a:rPr>
              <a:t>: 3, nome: </a:t>
            </a:r>
            <a:r>
              <a:rPr lang="pt-BR" dirty="0">
                <a:solidFill>
                  <a:srgbClr val="BA2121"/>
                </a:solidFill>
                <a:latin typeface=""/>
              </a:rPr>
              <a:t>'Contato Exemplo 3',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    </a:t>
            </a:r>
            <a:r>
              <a:rPr lang="pt-BR" dirty="0" err="1">
                <a:latin typeface=""/>
              </a:rPr>
              <a:t>email</a:t>
            </a:r>
            <a:r>
              <a:rPr lang="pt-BR" dirty="0">
                <a:solidFill>
                  <a:srgbClr val="666666"/>
                </a:solidFill>
                <a:latin typeface=""/>
              </a:rPr>
              <a:t>: </a:t>
            </a:r>
            <a:r>
              <a:rPr lang="pt-BR" dirty="0">
                <a:solidFill>
                  <a:srgbClr val="BA2121"/>
                </a:solidFill>
                <a:latin typeface=""/>
              </a:rPr>
              <a:t>'cont3@empresa.com.br'    </a:t>
            </a:r>
            <a:r>
              <a:rPr lang="pt-BR" dirty="0">
                <a:latin typeface=""/>
              </a:rPr>
              <a:t>}];</a:t>
            </a:r>
          </a:p>
          <a:p>
            <a:pPr marL="0" indent="0">
              <a:buNone/>
            </a:pPr>
            <a:r>
              <a:rPr lang="pt-BR" dirty="0" err="1">
                <a:latin typeface=""/>
              </a:rPr>
              <a:t>module.exports</a:t>
            </a:r>
            <a:r>
              <a:rPr lang="pt-BR" dirty="0">
                <a:latin typeface=""/>
              </a:rPr>
              <a:t> </a:t>
            </a:r>
            <a:r>
              <a:rPr lang="pt-BR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() {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controller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= {};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</a:t>
            </a:r>
            <a:r>
              <a:rPr lang="pt-BR" dirty="0" err="1">
                <a:latin typeface=""/>
              </a:rPr>
              <a:t>controller.listaContatos</a:t>
            </a:r>
            <a:r>
              <a:rPr lang="pt-BR" dirty="0">
                <a:latin typeface=""/>
              </a:rPr>
              <a:t> </a:t>
            </a:r>
            <a:r>
              <a:rPr lang="pt-BR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(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req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, res) {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    </a:t>
            </a:r>
            <a:r>
              <a:rPr lang="pt-BR" dirty="0" err="1">
                <a:latin typeface=""/>
              </a:rPr>
              <a:t>res.json</a:t>
            </a:r>
            <a:r>
              <a:rPr lang="pt-BR" dirty="0">
                <a:latin typeface=""/>
              </a:rPr>
              <a:t>(contatos);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};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</a:t>
            </a:r>
            <a:r>
              <a:rPr lang="pt-BR" dirty="0" err="1">
                <a:latin typeface=""/>
              </a:rPr>
              <a:t>controller.listaContato</a:t>
            </a:r>
            <a:r>
              <a:rPr lang="pt-BR" dirty="0">
                <a:latin typeface=""/>
              </a:rPr>
              <a:t> </a:t>
            </a:r>
            <a:r>
              <a:rPr lang="pt-BR" dirty="0">
                <a:solidFill>
                  <a:srgbClr val="666666"/>
                </a:solidFill>
                <a:latin typeface=""/>
              </a:rPr>
              <a:t>=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(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req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, res) {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   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return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b="1" dirty="0" err="1">
                <a:solidFill>
                  <a:srgbClr val="008000"/>
                </a:solidFill>
                <a:latin typeface=""/>
              </a:rPr>
              <a:t>controller</a:t>
            </a:r>
            <a:r>
              <a:rPr lang="pt-BR" b="1" dirty="0">
                <a:solidFill>
                  <a:srgbClr val="008000"/>
                </a:solidFill>
                <a:latin typeface="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65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Retornando contato da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69848" y="1895253"/>
            <a:ext cx="98385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"/>
              </a:rPr>
              <a:t>Adicione a linha no arquivo </a:t>
            </a:r>
            <a:r>
              <a:rPr lang="pt-BR" sz="1600" dirty="0" err="1">
                <a:latin typeface=""/>
              </a:rPr>
              <a:t>app</a:t>
            </a:r>
            <a:r>
              <a:rPr lang="pt-BR" sz="1600" dirty="0">
                <a:latin typeface=""/>
              </a:rPr>
              <a:t>/</a:t>
            </a:r>
            <a:r>
              <a:rPr lang="pt-BR" sz="1600" dirty="0" err="1">
                <a:latin typeface=""/>
              </a:rPr>
              <a:t>controllers</a:t>
            </a:r>
            <a:r>
              <a:rPr lang="pt-BR" sz="1600" dirty="0">
                <a:latin typeface=""/>
              </a:rPr>
              <a:t>/contato.js</a:t>
            </a:r>
          </a:p>
          <a:p>
            <a:r>
              <a:rPr lang="pt-BR" sz="1600" dirty="0" err="1">
                <a:latin typeface=""/>
              </a:rPr>
              <a:t>app.get</a:t>
            </a:r>
            <a:r>
              <a:rPr lang="pt-BR" sz="1600" dirty="0">
                <a:latin typeface=""/>
              </a:rPr>
              <a:t>(</a:t>
            </a:r>
            <a:r>
              <a:rPr lang="pt-BR" sz="1600" dirty="0">
                <a:solidFill>
                  <a:srgbClr val="BA2121"/>
                </a:solidFill>
                <a:latin typeface=""/>
              </a:rPr>
              <a:t>'/contatos/:id', </a:t>
            </a:r>
            <a:r>
              <a:rPr lang="pt-BR" sz="1600" dirty="0" err="1">
                <a:solidFill>
                  <a:srgbClr val="BA2121"/>
                </a:solidFill>
                <a:latin typeface=""/>
              </a:rPr>
              <a:t>controller.obtemContato</a:t>
            </a:r>
            <a:r>
              <a:rPr lang="pt-BR" sz="1600" dirty="0">
                <a:solidFill>
                  <a:srgbClr val="BA2121"/>
                </a:solidFill>
                <a:latin typeface=""/>
              </a:rPr>
              <a:t>);</a:t>
            </a:r>
          </a:p>
          <a:p>
            <a:endParaRPr lang="pt-BR" sz="1600" dirty="0">
              <a:latin typeface=""/>
            </a:endParaRPr>
          </a:p>
          <a:p>
            <a:r>
              <a:rPr lang="pt-BR" sz="1600" dirty="0">
                <a:latin typeface=""/>
              </a:rPr>
              <a:t>Adicione no </a:t>
            </a:r>
            <a:r>
              <a:rPr lang="pt-BR" sz="1600" dirty="0" err="1">
                <a:latin typeface=""/>
              </a:rPr>
              <a:t>controller</a:t>
            </a:r>
            <a:r>
              <a:rPr lang="pt-BR" sz="1600" dirty="0">
                <a:latin typeface=""/>
              </a:rPr>
              <a:t> </a:t>
            </a:r>
          </a:p>
          <a:p>
            <a:r>
              <a:rPr lang="pt-BR" sz="1600" dirty="0" err="1">
                <a:latin typeface=""/>
              </a:rPr>
              <a:t>controller.obtemContato</a:t>
            </a:r>
            <a:r>
              <a:rPr lang="pt-BR" sz="1600" dirty="0">
                <a:latin typeface=""/>
              </a:rPr>
              <a:t> 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(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req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, res) {</a:t>
            </a:r>
          </a:p>
          <a:p>
            <a:r>
              <a:rPr lang="pt-BR" sz="1600" dirty="0">
                <a:latin typeface=""/>
              </a:rPr>
              <a:t>    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idContato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= req.params.id;</a:t>
            </a:r>
          </a:p>
          <a:p>
            <a:r>
              <a:rPr lang="pt-BR" sz="1600" dirty="0">
                <a:latin typeface=""/>
              </a:rPr>
              <a:t>    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var contato 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sz="1600" b="1" dirty="0" err="1">
                <a:solidFill>
                  <a:srgbClr val="666666"/>
                </a:solidFill>
                <a:latin typeface=""/>
              </a:rPr>
              <a:t>contatos.filter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(contato) {</a:t>
            </a:r>
          </a:p>
          <a:p>
            <a:r>
              <a:rPr lang="pt-BR" sz="1600" dirty="0">
                <a:latin typeface=""/>
              </a:rPr>
              <a:t>       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return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contato._id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== </a:t>
            </a:r>
            <a:r>
              <a:rPr lang="pt-BR" sz="1600" b="1" dirty="0" err="1">
                <a:solidFill>
                  <a:srgbClr val="666666"/>
                </a:solidFill>
                <a:latin typeface=""/>
              </a:rPr>
              <a:t>idContato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pt-BR" sz="1600" dirty="0">
                <a:latin typeface=""/>
              </a:rPr>
              <a:t>    })[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0];</a:t>
            </a:r>
          </a:p>
          <a:p>
            <a:r>
              <a:rPr lang="pt-BR" sz="1600" dirty="0">
                <a:latin typeface=""/>
              </a:rPr>
              <a:t>    contato 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?</a:t>
            </a:r>
          </a:p>
          <a:p>
            <a:r>
              <a:rPr lang="pt-BR" sz="1600" dirty="0">
                <a:latin typeface=""/>
              </a:rPr>
              <a:t>        </a:t>
            </a:r>
            <a:r>
              <a:rPr lang="pt-BR" sz="1600" dirty="0" err="1">
                <a:latin typeface=""/>
              </a:rPr>
              <a:t>res.json</a:t>
            </a:r>
            <a:r>
              <a:rPr lang="pt-BR" sz="1600" dirty="0">
                <a:latin typeface=""/>
              </a:rPr>
              <a:t>(contato) 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:</a:t>
            </a:r>
          </a:p>
          <a:p>
            <a:r>
              <a:rPr lang="pt-BR" sz="1600" dirty="0">
                <a:latin typeface=""/>
              </a:rPr>
              <a:t>        </a:t>
            </a:r>
            <a:r>
              <a:rPr lang="pt-BR" sz="1600" dirty="0" err="1">
                <a:latin typeface=""/>
              </a:rPr>
              <a:t>res.status</a:t>
            </a:r>
            <a:r>
              <a:rPr lang="pt-BR" sz="1600" dirty="0">
                <a:latin typeface=""/>
              </a:rPr>
              <a:t>(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404).</a:t>
            </a:r>
            <a:r>
              <a:rPr lang="pt-BR" sz="1600" dirty="0" err="1">
                <a:solidFill>
                  <a:srgbClr val="666666"/>
                </a:solidFill>
                <a:latin typeface=""/>
              </a:rPr>
              <a:t>send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pt-BR" sz="1600" dirty="0">
                <a:solidFill>
                  <a:srgbClr val="BA2121"/>
                </a:solidFill>
                <a:latin typeface=""/>
              </a:rPr>
              <a:t>'Contato não encontrado');</a:t>
            </a:r>
          </a:p>
          <a:p>
            <a:r>
              <a:rPr lang="pt-BR" sz="1600" dirty="0">
                <a:latin typeface=""/>
              </a:rPr>
              <a:t>};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Nesse código, quando um contato não é encontrado, alteramos o status da resposta para 404 (não encontrado) através da função </a:t>
            </a:r>
            <a:r>
              <a:rPr lang="pt-BR" sz="1600" dirty="0" err="1"/>
              <a:t>res.status</a:t>
            </a:r>
            <a:r>
              <a:rPr lang="pt-BR" sz="1600" dirty="0"/>
              <a:t> e enviamos como resposta uma mensagem com uma pista do problema ocorrido.</a:t>
            </a:r>
            <a:br>
              <a:rPr lang="pt-BR" sz="1600" dirty="0"/>
            </a:br>
            <a:r>
              <a:rPr lang="pt-BR" sz="1600" dirty="0"/>
              <a:t>Já podemos testar:</a:t>
            </a:r>
            <a:br>
              <a:rPr lang="pt-BR" sz="1600" dirty="0"/>
            </a:br>
            <a:r>
              <a:rPr lang="pt-BR" sz="1600" dirty="0"/>
              <a:t>http://localhost:3000/contatos/2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aplicação de series com pelo menos 5 series a serie deve ter nome e id, ela deve ter 3 rotas</a:t>
            </a:r>
          </a:p>
          <a:p>
            <a:pPr lvl="1"/>
            <a:r>
              <a:rPr lang="pt-BR" dirty="0"/>
              <a:t> /series onde deve listar todas as series</a:t>
            </a:r>
          </a:p>
          <a:p>
            <a:pPr lvl="1"/>
            <a:r>
              <a:rPr lang="pt-BR" dirty="0"/>
              <a:t>/series/:id busca a serie por id</a:t>
            </a:r>
          </a:p>
          <a:p>
            <a:pPr lvl="1"/>
            <a:r>
              <a:rPr lang="pt-BR" dirty="0"/>
              <a:t>/series/:nome busca a serie por nome</a:t>
            </a:r>
          </a:p>
        </p:txBody>
      </p:sp>
    </p:spTree>
    <p:extLst>
      <p:ext uri="{BB962C8B-B14F-4D97-AF65-F5344CB8AC3E}">
        <p14:creationId xmlns:p14="http://schemas.microsoft.com/office/powerpoint/2010/main" val="231814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GERENCIANDO MÓDULOS COM NPM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o </a:t>
            </a:r>
            <a:r>
              <a:rPr lang="pt-BR" dirty="0" err="1"/>
              <a:t>Gems</a:t>
            </a:r>
            <a:r>
              <a:rPr lang="pt-BR" dirty="0"/>
              <a:t> do Ruby, ou o </a:t>
            </a:r>
            <a:r>
              <a:rPr lang="pt-BR" dirty="0" err="1"/>
              <a:t>Maven</a:t>
            </a:r>
            <a:r>
              <a:rPr lang="pt-BR" dirty="0"/>
              <a:t> do Java, o Node.js</a:t>
            </a:r>
            <a:br>
              <a:rPr lang="pt-BR" dirty="0"/>
            </a:br>
            <a:r>
              <a:rPr lang="pt-BR" dirty="0"/>
              <a:t>também possui o seu próprio gerenciador de pacotes: ele se chama</a:t>
            </a:r>
            <a:br>
              <a:rPr lang="pt-BR" dirty="0"/>
            </a:br>
            <a:r>
              <a:rPr lang="pt-BR" dirty="0"/>
              <a:t>NPM (Node </a:t>
            </a:r>
            <a:r>
              <a:rPr lang="pt-BR" dirty="0" err="1"/>
              <a:t>Package</a:t>
            </a:r>
            <a:r>
              <a:rPr lang="pt-BR" dirty="0"/>
              <a:t> Manager)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83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405"/>
            <a:ext cx="10058400" cy="4855335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nome_do_módulo</a:t>
            </a:r>
            <a:r>
              <a:rPr lang="pt-BR" dirty="0"/>
              <a:t> : instala um módulo no projeto;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-g </a:t>
            </a:r>
            <a:r>
              <a:rPr lang="pt-BR" dirty="0" err="1"/>
              <a:t>nome_do_módulo</a:t>
            </a:r>
            <a:r>
              <a:rPr lang="pt-BR" dirty="0"/>
              <a:t> : instala um módulo global;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nome_do_módulo</a:t>
            </a:r>
            <a:r>
              <a:rPr lang="pt-BR" dirty="0"/>
              <a:t> --</a:t>
            </a:r>
            <a:r>
              <a:rPr lang="pt-BR" dirty="0" err="1"/>
              <a:t>save</a:t>
            </a:r>
            <a:r>
              <a:rPr lang="pt-BR" dirty="0"/>
              <a:t> : instala o módulo no projeto, atualizando o </a:t>
            </a:r>
            <a:r>
              <a:rPr lang="pt-BR" dirty="0" err="1"/>
              <a:t>package.json</a:t>
            </a:r>
            <a:r>
              <a:rPr lang="pt-BR" dirty="0"/>
              <a:t> na lista de dependências;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: lista todos os módulos do projeto;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-g : lista todos os módulos globais;</a:t>
            </a:r>
          </a:p>
          <a:p>
            <a:r>
              <a:rPr lang="pt-BR" dirty="0" err="1"/>
              <a:t>npm</a:t>
            </a:r>
            <a:r>
              <a:rPr lang="pt-BR" dirty="0"/>
              <a:t> remove </a:t>
            </a:r>
            <a:r>
              <a:rPr lang="pt-BR" dirty="0" err="1"/>
              <a:t>nome_do_módulo</a:t>
            </a:r>
            <a:r>
              <a:rPr lang="pt-BR" dirty="0"/>
              <a:t> : desinstala um módulo do projeto;</a:t>
            </a:r>
          </a:p>
          <a:p>
            <a:r>
              <a:rPr lang="pt-BR" dirty="0" err="1"/>
              <a:t>npm</a:t>
            </a:r>
            <a:r>
              <a:rPr lang="pt-BR" dirty="0"/>
              <a:t> remove -g </a:t>
            </a:r>
            <a:r>
              <a:rPr lang="pt-BR" dirty="0" err="1"/>
              <a:t>nome_do_módulo</a:t>
            </a:r>
            <a:r>
              <a:rPr lang="pt-BR" dirty="0"/>
              <a:t> : desinstala um módulo global;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  <a:r>
              <a:rPr lang="pt-BR" dirty="0" err="1"/>
              <a:t>nome_do_módulo</a:t>
            </a:r>
            <a:r>
              <a:rPr lang="pt-BR" dirty="0"/>
              <a:t> : atualiza a versão do módulo;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-g </a:t>
            </a:r>
            <a:r>
              <a:rPr lang="pt-BR" dirty="0" err="1"/>
              <a:t>nome_do_módulo</a:t>
            </a:r>
            <a:r>
              <a:rPr lang="pt-BR" dirty="0"/>
              <a:t> : atualiza a versão do módulo global;</a:t>
            </a:r>
          </a:p>
          <a:p>
            <a:r>
              <a:rPr lang="pt-BR" dirty="0" err="1"/>
              <a:t>npm</a:t>
            </a:r>
            <a:r>
              <a:rPr lang="pt-BR" dirty="0"/>
              <a:t> -v : exibe a versão atual do NPM;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adduser</a:t>
            </a:r>
            <a:r>
              <a:rPr lang="pt-BR" dirty="0"/>
              <a:t> </a:t>
            </a:r>
            <a:r>
              <a:rPr lang="pt-BR" dirty="0" err="1"/>
              <a:t>nome_do_usuário</a:t>
            </a:r>
            <a:r>
              <a:rPr lang="pt-BR" dirty="0"/>
              <a:t> : cria uma conta no NPM, através do site </a:t>
            </a:r>
            <a:r>
              <a:rPr lang="pt-BR" dirty="0">
                <a:hlinkClick r:id="rId2"/>
              </a:rPr>
              <a:t>https://npmjs.org</a:t>
            </a:r>
            <a:r>
              <a:rPr lang="pt-BR" dirty="0"/>
              <a:t>. 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whoami</a:t>
            </a:r>
            <a:r>
              <a:rPr lang="pt-BR" dirty="0"/>
              <a:t> : exibe detalhes do seu perfil público NPM (é necessário criar uma conta antes);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publish</a:t>
            </a:r>
            <a:r>
              <a:rPr lang="pt-BR" dirty="0"/>
              <a:t> : publica um módulo no site do NPM (é necessário ter uma conta antes).</a:t>
            </a:r>
          </a:p>
        </p:txBody>
      </p:sp>
    </p:spTree>
    <p:extLst>
      <p:ext uri="{BB962C8B-B14F-4D97-AF65-F5344CB8AC3E}">
        <p14:creationId xmlns:p14="http://schemas.microsoft.com/office/powerpoint/2010/main" val="26830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ENTENDENDO O PACKAGE.JSON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projeto Node.js é chamado de módulo. </a:t>
            </a:r>
          </a:p>
          <a:p>
            <a:r>
              <a:rPr lang="pt-BR" dirty="0"/>
              <a:t>O termo módulo surgiu do conceito de que a arquitetura do Node.js é modular. E todo módulo é acompanhado de um arquivo descritor, conhecido pelo nome de </a:t>
            </a:r>
            <a:r>
              <a:rPr lang="pt-BR" dirty="0" err="1"/>
              <a:t>package.json</a:t>
            </a:r>
            <a:endParaRPr lang="pt-BR" dirty="0"/>
          </a:p>
          <a:p>
            <a:r>
              <a:rPr lang="pt-BR" dirty="0"/>
              <a:t>Este arquivo é essencial para um projeto Node.js. Um </a:t>
            </a:r>
            <a:r>
              <a:rPr lang="pt-BR" dirty="0" err="1"/>
              <a:t>package.json</a:t>
            </a:r>
            <a:r>
              <a:rPr lang="pt-BR" dirty="0"/>
              <a:t> mal escrito pode causar bugs ou impedir o funcionamento correto do seu módulo, pois ele possui alguns atributos chaves que são compreendidos pelo Node.js e NPM.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271" y="714779"/>
            <a:ext cx="10058400" cy="5850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1800" dirty="0">
                <a:latin typeface="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name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express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version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"1.0.0",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description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"projeto ",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main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"index.js",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dependencies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{},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devDependencies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{},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"scripts"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{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test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echo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 \"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Error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: no 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test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 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specified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\" &amp;&amp; 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exit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 1"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},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keywords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[</a:t>
            </a:r>
            <a:r>
              <a:rPr lang="pt-BR" sz="1800" dirty="0">
                <a:latin typeface=""/>
              </a:rPr>
              <a:t>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"node"</a:t>
            </a:r>
            <a:r>
              <a:rPr lang="pt-BR" sz="1800" dirty="0">
                <a:latin typeface=""/>
              </a:rPr>
              <a:t>],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author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"jose alves",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 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 err="1">
                <a:solidFill>
                  <a:srgbClr val="BA2121"/>
                </a:solidFill>
                <a:latin typeface=""/>
              </a:rPr>
              <a:t>license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pt-BR" sz="1800" dirty="0">
                <a:solidFill>
                  <a:srgbClr val="666666"/>
                </a:solidFill>
                <a:latin typeface=""/>
              </a:rPr>
              <a:t>: </a:t>
            </a:r>
            <a:r>
              <a:rPr lang="pt-BR" sz="1800" dirty="0">
                <a:solidFill>
                  <a:srgbClr val="BA2121"/>
                </a:solidFill>
                <a:latin typeface=""/>
              </a:rPr>
              <a:t>"ISC"</a:t>
            </a:r>
          </a:p>
          <a:p>
            <a:pPr marL="0" indent="0">
              <a:buNone/>
            </a:pPr>
            <a:r>
              <a:rPr lang="pt-BR" sz="1800" dirty="0">
                <a:latin typeface=""/>
              </a:rPr>
              <a:t>}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pt-BR" dirty="0"/>
            </a:br>
            <a:r>
              <a:rPr lang="pt-BR" dirty="0"/>
              <a:t>Com esses atributos, você já descreve o mínimo possível o que será sua aplicação. O atributo </a:t>
            </a:r>
            <a:r>
              <a:rPr lang="pt-BR" dirty="0" err="1"/>
              <a:t>name</a:t>
            </a:r>
            <a:r>
              <a:rPr lang="pt-BR" dirty="0"/>
              <a:t> é o principal. Com ele, você descreve o nome do projeto, nome pelo qual seu módulo será chamado via função </a:t>
            </a:r>
            <a:r>
              <a:rPr lang="pt-BR" dirty="0" err="1"/>
              <a:t>require</a:t>
            </a:r>
            <a:r>
              <a:rPr lang="pt-BR" dirty="0"/>
              <a:t>(‘teste') 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</a:t>
            </a:r>
            <a:r>
              <a:rPr lang="pt-BR" dirty="0" err="1"/>
              <a:t>description</a:t>
            </a:r>
            <a:r>
              <a:rPr lang="pt-BR" dirty="0"/>
              <a:t> , descrevemos o que será este módulo.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00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ESCOPOS DE VARIÁVEIS GLOBAIS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Assim como no browser, utilizamos o mesmo </a:t>
            </a:r>
            <a:r>
              <a:rPr lang="pt-BR" dirty="0" err="1"/>
              <a:t>JavaScript</a:t>
            </a:r>
            <a:r>
              <a:rPr lang="pt-BR" dirty="0"/>
              <a:t> no Node.js. Ele também usa escopos locais e globais de variáveis. </a:t>
            </a:r>
            <a:br>
              <a:rPr lang="pt-BR" dirty="0"/>
            </a:br>
            <a:r>
              <a:rPr lang="pt-BR" dirty="0"/>
              <a:t>única diferença é na forma como são implementados esses escopos.</a:t>
            </a:r>
            <a:br>
              <a:rPr lang="pt-BR" dirty="0"/>
            </a:br>
            <a:r>
              <a:rPr lang="pt-BR" dirty="0"/>
              <a:t>No </a:t>
            </a:r>
            <a:r>
              <a:rPr lang="pt-BR" dirty="0" err="1"/>
              <a:t>client-side</a:t>
            </a:r>
            <a:r>
              <a:rPr lang="pt-BR" dirty="0"/>
              <a:t>, as variáveis globais são criadas da seguinte maneira: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window.hoje</a:t>
            </a:r>
            <a:r>
              <a:rPr lang="pt-BR" dirty="0"/>
              <a:t> = new Date();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window.hoje</a:t>
            </a:r>
            <a:r>
              <a:rPr lang="pt-BR" dirty="0"/>
              <a:t>);</a:t>
            </a:r>
            <a:br>
              <a:rPr lang="pt-BR" dirty="0"/>
            </a:br>
            <a:endParaRPr lang="pt-BR" dirty="0"/>
          </a:p>
          <a:p>
            <a:r>
              <a:rPr lang="pt-BR" dirty="0"/>
              <a:t>Em qualquer browser, a palavra-chave </a:t>
            </a:r>
            <a:r>
              <a:rPr lang="pt-BR" dirty="0" err="1"/>
              <a:t>window</a:t>
            </a:r>
            <a:r>
              <a:rPr lang="pt-BR" dirty="0"/>
              <a:t> permite criar</a:t>
            </a:r>
            <a:br>
              <a:rPr lang="pt-BR" dirty="0"/>
            </a:br>
            <a:r>
              <a:rPr lang="pt-BR" dirty="0"/>
              <a:t>variáveis globais que são acessadas em qualquer lugar. Já no Node.js,</a:t>
            </a:r>
            <a:br>
              <a:rPr lang="pt-BR" dirty="0"/>
            </a:br>
            <a:r>
              <a:rPr lang="pt-BR" dirty="0"/>
              <a:t>usamos uma outra </a:t>
            </a:r>
            <a:r>
              <a:rPr lang="pt-BR" dirty="0" err="1"/>
              <a:t>keyword</a:t>
            </a:r>
            <a:r>
              <a:rPr lang="pt-BR" dirty="0"/>
              <a:t> para aplicar essa mesma técnica: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global.hoje</a:t>
            </a:r>
            <a:r>
              <a:rPr lang="pt-BR" dirty="0"/>
              <a:t> = new Date();</a:t>
            </a:r>
            <a:br>
              <a:rPr lang="pt-BR" dirty="0"/>
            </a:br>
            <a:r>
              <a:rPr lang="pt-BR" dirty="0"/>
              <a:t>	console.log(</a:t>
            </a:r>
            <a:r>
              <a:rPr lang="pt-BR" dirty="0" err="1"/>
              <a:t>global.hoje</a:t>
            </a:r>
            <a:r>
              <a:rPr lang="pt-BR" dirty="0"/>
              <a:t>);</a:t>
            </a:r>
          </a:p>
          <a:p>
            <a:r>
              <a:rPr lang="pt-BR" dirty="0"/>
              <a:t>Ao utilizar global , mantemos uma variável global acessível</a:t>
            </a:r>
            <a:br>
              <a:rPr lang="pt-BR" dirty="0"/>
            </a:br>
            <a:r>
              <a:rPr lang="pt-BR" dirty="0"/>
              <a:t>em qualquer parte do projeto, sem a necessidade de chamá-la via</a:t>
            </a:r>
            <a:br>
              <a:rPr lang="pt-BR" dirty="0"/>
            </a:br>
            <a:r>
              <a:rPr lang="pt-BR" dirty="0" err="1"/>
              <a:t>require</a:t>
            </a:r>
            <a:r>
              <a:rPr lang="pt-BR" dirty="0"/>
              <a:t> ou passá-la por parâmetro em uma função.</a:t>
            </a:r>
          </a:p>
        </p:txBody>
      </p:sp>
    </p:spTree>
    <p:extLst>
      <p:ext uri="{BB962C8B-B14F-4D97-AF65-F5344CB8AC3E}">
        <p14:creationId xmlns:p14="http://schemas.microsoft.com/office/powerpoint/2010/main" val="140225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COMMONJS, COMO ELE FUNCIONA?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Node.js utiliza nativamente o padrão </a:t>
            </a:r>
            <a:r>
              <a:rPr lang="pt-BR" dirty="0" err="1"/>
              <a:t>CommonJS</a:t>
            </a:r>
            <a:r>
              <a:rPr lang="pt-BR" dirty="0"/>
              <a:t> para organização e carregamento de módulos. Na prática, diversas funções deste padrão serão usadas com frequência em um projeto Node.js.</a:t>
            </a:r>
          </a:p>
          <a:p>
            <a:r>
              <a:rPr lang="pt-BR" dirty="0"/>
              <a:t> A função </a:t>
            </a:r>
            <a:r>
              <a:rPr lang="pt-BR" dirty="0" err="1"/>
              <a:t>require</a:t>
            </a:r>
            <a:r>
              <a:rPr lang="pt-BR" dirty="0"/>
              <a:t>('nome-do-modulo') é um exemplo disso, ela carrega um módulo.</a:t>
            </a:r>
          </a:p>
          <a:p>
            <a:r>
              <a:rPr lang="pt-BR" dirty="0"/>
              <a:t> E para criar um código </a:t>
            </a:r>
            <a:r>
              <a:rPr lang="pt-BR" dirty="0" err="1"/>
              <a:t>JavaScript</a:t>
            </a:r>
            <a:r>
              <a:rPr lang="pt-BR" dirty="0"/>
              <a:t> que seja modular e carregável pelo </a:t>
            </a:r>
            <a:r>
              <a:rPr lang="pt-BR" dirty="0" err="1"/>
              <a:t>require</a:t>
            </a:r>
            <a:r>
              <a:rPr lang="pt-BR" dirty="0"/>
              <a:t> , utilizam-se as variáveis globais: </a:t>
            </a:r>
            <a:r>
              <a:rPr lang="pt-BR" dirty="0" err="1"/>
              <a:t>exports</a:t>
            </a:r>
            <a:r>
              <a:rPr lang="pt-BR" dirty="0"/>
              <a:t> ou </a:t>
            </a:r>
            <a:r>
              <a:rPr lang="pt-BR" dirty="0" err="1"/>
              <a:t>module.exports</a:t>
            </a:r>
            <a:r>
              <a:rPr lang="pt-BR" dirty="0"/>
              <a:t> .</a:t>
            </a:r>
            <a:br>
              <a:rPr lang="pt-BR" dirty="0"/>
            </a:br>
            <a:endParaRPr lang="pt-BR" dirty="0"/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1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09093"/>
            <a:ext cx="10058400" cy="586310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928631" y="309093"/>
            <a:ext cx="103408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latin typeface=""/>
              </a:rPr>
              <a:t>A seguir, apresento-lhe dois exemplos de códigos que utilizam-se  padrão do </a:t>
            </a:r>
            <a:r>
              <a:rPr lang="pt-BR" sz="1600" i="1" dirty="0" err="1">
                <a:latin typeface=""/>
              </a:rPr>
              <a:t>CommonJS</a:t>
            </a:r>
            <a:r>
              <a:rPr lang="pt-BR" sz="1600" i="1" dirty="0">
                <a:latin typeface=""/>
              </a:rPr>
              <a:t>. Primeiro, crie o código hello.js :</a:t>
            </a:r>
          </a:p>
          <a:p>
            <a:endParaRPr lang="pt-BR" sz="1600" dirty="0">
              <a:latin typeface=""/>
            </a:endParaRPr>
          </a:p>
          <a:p>
            <a:r>
              <a:rPr lang="pt-BR" sz="1600" dirty="0" err="1">
                <a:latin typeface=""/>
              </a:rPr>
              <a:t>module.exports</a:t>
            </a:r>
            <a:r>
              <a:rPr lang="pt-BR" sz="1600" dirty="0">
                <a:latin typeface=""/>
              </a:rPr>
              <a:t> 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(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msg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) {</a:t>
            </a:r>
          </a:p>
          <a:p>
            <a:r>
              <a:rPr lang="pt-BR" sz="1600" dirty="0">
                <a:latin typeface=""/>
              </a:rPr>
              <a:t>  console.log(</a:t>
            </a:r>
            <a:r>
              <a:rPr lang="pt-BR" sz="1600" dirty="0" err="1">
                <a:latin typeface=""/>
              </a:rPr>
              <a:t>msg</a:t>
            </a:r>
            <a:r>
              <a:rPr lang="pt-BR" sz="1600" dirty="0">
                <a:latin typeface=""/>
              </a:rPr>
              <a:t>);</a:t>
            </a:r>
          </a:p>
          <a:p>
            <a:r>
              <a:rPr lang="pt-BR" sz="1600" dirty="0">
                <a:latin typeface=""/>
              </a:rPr>
              <a:t>};</a:t>
            </a:r>
          </a:p>
          <a:p>
            <a:endParaRPr lang="pt-BR" sz="1600" dirty="0">
              <a:latin typeface=""/>
            </a:endParaRPr>
          </a:p>
          <a:p>
            <a:r>
              <a:rPr lang="pt-BR" sz="1600" i="1" dirty="0">
                <a:latin typeface=""/>
              </a:rPr>
              <a:t>Depois, crie o código human.js com o seguinte código:</a:t>
            </a:r>
          </a:p>
          <a:p>
            <a:r>
              <a:rPr lang="pt-BR" sz="1600" dirty="0" err="1">
                <a:latin typeface=""/>
              </a:rPr>
              <a:t>exports.hello</a:t>
            </a:r>
            <a:r>
              <a:rPr lang="pt-BR" sz="1600" dirty="0">
                <a:latin typeface=""/>
              </a:rPr>
              <a:t> 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function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(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msg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) {</a:t>
            </a:r>
          </a:p>
          <a:p>
            <a:r>
              <a:rPr lang="pt-BR" sz="1600" dirty="0">
                <a:latin typeface=""/>
              </a:rPr>
              <a:t>  console.log(</a:t>
            </a:r>
            <a:r>
              <a:rPr lang="pt-BR" sz="1600" dirty="0" err="1">
                <a:latin typeface=""/>
              </a:rPr>
              <a:t>msg</a:t>
            </a:r>
            <a:r>
              <a:rPr lang="pt-BR" sz="1600" dirty="0">
                <a:latin typeface=""/>
              </a:rPr>
              <a:t>);</a:t>
            </a:r>
          </a:p>
          <a:p>
            <a:r>
              <a:rPr lang="pt-BR" sz="1600" dirty="0">
                <a:latin typeface=""/>
              </a:rPr>
              <a:t>};</a:t>
            </a:r>
          </a:p>
          <a:p>
            <a:r>
              <a:rPr lang="pt-BR" sz="1600" i="1" dirty="0">
                <a:latin typeface=""/>
              </a:rPr>
              <a:t>A diferença entre o hello.js e o human.js está na maneira como eles serão carregados. Em hello.js , carregamos uma única função modular e, em human.js , é carregado um objeto com funções modulares.</a:t>
            </a:r>
          </a:p>
          <a:p>
            <a:r>
              <a:rPr lang="pt-BR" sz="1600" i="1" dirty="0">
                <a:latin typeface=""/>
              </a:rPr>
              <a:t>Essa é a grande diferença entre eles. Para entender melhor na prática, </a:t>
            </a:r>
          </a:p>
          <a:p>
            <a:r>
              <a:rPr lang="pt-BR" sz="1600" i="1" dirty="0">
                <a:latin typeface=""/>
              </a:rPr>
              <a:t>crie o código app.js para carregar esses módulos:</a:t>
            </a:r>
          </a:p>
          <a:p>
            <a:r>
              <a:rPr lang="pt-BR" sz="1600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hello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sz="1600" b="1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'./</a:t>
            </a:r>
            <a:r>
              <a:rPr lang="pt-BR" sz="1600" b="1" dirty="0" err="1">
                <a:solidFill>
                  <a:srgbClr val="BA2121"/>
                </a:solidFill>
                <a:latin typeface=""/>
              </a:rPr>
              <a:t>hello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');</a:t>
            </a:r>
          </a:p>
          <a:p>
            <a:r>
              <a:rPr lang="pt-BR" sz="1600" b="1" dirty="0">
                <a:solidFill>
                  <a:srgbClr val="008000"/>
                </a:solidFill>
                <a:latin typeface=""/>
              </a:rPr>
              <a:t>var </a:t>
            </a:r>
            <a:r>
              <a:rPr lang="pt-BR" sz="1600" b="1" dirty="0" err="1">
                <a:solidFill>
                  <a:srgbClr val="008000"/>
                </a:solidFill>
                <a:latin typeface=""/>
              </a:rPr>
              <a:t>human</a:t>
            </a:r>
            <a:r>
              <a:rPr lang="pt-BR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pt-BR" sz="1600" b="1" dirty="0" err="1">
                <a:solidFill>
                  <a:srgbClr val="666666"/>
                </a:solidFill>
                <a:latin typeface=""/>
              </a:rPr>
              <a:t>require</a:t>
            </a:r>
            <a:r>
              <a:rPr lang="pt-BR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'./</a:t>
            </a:r>
            <a:r>
              <a:rPr lang="pt-BR" sz="1600" b="1" dirty="0" err="1">
                <a:solidFill>
                  <a:srgbClr val="BA2121"/>
                </a:solidFill>
                <a:latin typeface=""/>
              </a:rPr>
              <a:t>human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');</a:t>
            </a:r>
          </a:p>
          <a:p>
            <a:r>
              <a:rPr lang="pt-BR" sz="1600" dirty="0" err="1">
                <a:latin typeface=""/>
              </a:rPr>
              <a:t>hello</a:t>
            </a:r>
            <a:r>
              <a:rPr lang="pt-BR" sz="1600" dirty="0">
                <a:latin typeface=""/>
              </a:rPr>
              <a:t>(</a:t>
            </a:r>
            <a:r>
              <a:rPr lang="pt-BR" sz="1600" dirty="0">
                <a:solidFill>
                  <a:srgbClr val="BA2121"/>
                </a:solidFill>
                <a:latin typeface=""/>
              </a:rPr>
              <a:t>'Olá pessoal!');</a:t>
            </a:r>
          </a:p>
          <a:p>
            <a:r>
              <a:rPr lang="pt-BR" sz="1600" dirty="0" err="1">
                <a:latin typeface=""/>
              </a:rPr>
              <a:t>human.hello</a:t>
            </a:r>
            <a:r>
              <a:rPr lang="pt-BR" sz="1600" dirty="0">
                <a:latin typeface=""/>
              </a:rPr>
              <a:t>(</a:t>
            </a:r>
            <a:r>
              <a:rPr lang="pt-BR" sz="1600" dirty="0">
                <a:solidFill>
                  <a:srgbClr val="BA2121"/>
                </a:solidFill>
                <a:latin typeface=""/>
              </a:rPr>
              <a:t>'Olá galera!');</a:t>
            </a:r>
          </a:p>
          <a:p>
            <a:endParaRPr lang="pt-BR" sz="1600" dirty="0"/>
          </a:p>
          <a:p>
            <a:r>
              <a:rPr lang="pt-BR" sz="1600" dirty="0"/>
              <a:t>Tenha certeza de que os códigos hello.js , human.js e app.js estejam na mesma pasta e rode no console o comando: node app.js .</a:t>
            </a:r>
          </a:p>
          <a:p>
            <a:r>
              <a:rPr lang="pt-BR" sz="1600" dirty="0"/>
              <a:t>E então, o que aconteceu? O resultado foi praticamente o mesmo: o app.js carregou os módulos hello.js e human.js via </a:t>
            </a:r>
            <a:r>
              <a:rPr lang="pt-BR" sz="1600" dirty="0" err="1"/>
              <a:t>require</a:t>
            </a:r>
            <a:r>
              <a:rPr lang="pt-BR" sz="1600" dirty="0"/>
              <a:t>() , em seguida foi executada a função </a:t>
            </a:r>
            <a:r>
              <a:rPr lang="pt-BR" sz="1600" dirty="0" err="1"/>
              <a:t>hello</a:t>
            </a:r>
            <a:r>
              <a:rPr lang="pt-BR" sz="1600" dirty="0"/>
              <a:t>() que imprimiu a mensagem Olá pessoal! e, por último, o objeto </a:t>
            </a:r>
            <a:r>
              <a:rPr lang="pt-BR" sz="1600" dirty="0" err="1"/>
              <a:t>human</a:t>
            </a:r>
            <a:r>
              <a:rPr lang="pt-BR" sz="1600" dirty="0"/>
              <a:t> , que executou sua função </a:t>
            </a:r>
            <a:r>
              <a:rPr lang="pt-BR" sz="1600" dirty="0" err="1"/>
              <a:t>human.hello</a:t>
            </a:r>
            <a:r>
              <a:rPr lang="pt-BR" sz="1600" dirty="0"/>
              <a:t>('Olá galera!') .</a:t>
            </a:r>
            <a:br>
              <a:rPr lang="pt-BR" sz="1600" dirty="0"/>
            </a:b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3778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Express estende as capacidades do servidor padrão do Node.js adicionando </a:t>
            </a:r>
            <a:r>
              <a:rPr lang="pt-BR" b="1" dirty="0"/>
              <a:t>middlewares </a:t>
            </a:r>
            <a:r>
              <a:rPr lang="pt-BR" dirty="0"/>
              <a:t>e outras capacidades como </a:t>
            </a:r>
            <a:r>
              <a:rPr lang="pt-BR" dirty="0" err="1"/>
              <a:t>views</a:t>
            </a:r>
            <a:r>
              <a:rPr lang="pt-BR" dirty="0"/>
              <a:t> e rotas.</a:t>
            </a:r>
          </a:p>
          <a:p>
            <a:r>
              <a:rPr lang="pt-BR" dirty="0"/>
              <a:t>Middlewares são funções que lidam com requisições. Uma pilha de middlewares pode ser aplicada em uma mesma requisição para se atingir diversas finalidades (segurança, </a:t>
            </a:r>
            <a:r>
              <a:rPr lang="pt-BR" dirty="0" err="1"/>
              <a:t>logging</a:t>
            </a:r>
            <a:r>
              <a:rPr lang="pt-BR" dirty="0"/>
              <a:t>, auditoria etc.). Cada middleware passará o controle para o próximo até que todos sejam aplicados.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047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361</TotalTime>
  <Words>1166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Express</vt:lpstr>
      <vt:lpstr>GERENCIANDO MÓDULOS COM NPM </vt:lpstr>
      <vt:lpstr>Comandos</vt:lpstr>
      <vt:lpstr>ENTENDENDO O PACKAGE.JSON</vt:lpstr>
      <vt:lpstr>PowerPoint Presentation</vt:lpstr>
      <vt:lpstr>ESCOPOS DE VARIÁVEIS GLOBAIS</vt:lpstr>
      <vt:lpstr>COMMONJS, COMO ELE FUNCIONA?</vt:lpstr>
      <vt:lpstr>PowerPoint Presentation</vt:lpstr>
      <vt:lpstr>EXPRESS</vt:lpstr>
      <vt:lpstr>Estrutura do projeto e package.json </vt:lpstr>
      <vt:lpstr>Criando o módulo de configuração do Express</vt:lpstr>
      <vt:lpstr>Classe Server</vt:lpstr>
      <vt:lpstr>Carregando dependências com expressload</vt:lpstr>
      <vt:lpstr>Ordem de carregamento</vt:lpstr>
      <vt:lpstr>Listando Dados</vt:lpstr>
      <vt:lpstr>PowerPoint Presentation</vt:lpstr>
      <vt:lpstr>Retornando contato da lista</vt:lpstr>
      <vt:lpstr>Exercício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Web 1</dc:title>
  <dc:creator>jose alves</dc:creator>
  <cp:lastModifiedBy>jose alves</cp:lastModifiedBy>
  <cp:revision>29</cp:revision>
  <dcterms:created xsi:type="dcterms:W3CDTF">2016-06-03T21:09:28Z</dcterms:created>
  <dcterms:modified xsi:type="dcterms:W3CDTF">2016-06-07T04:17:03Z</dcterms:modified>
</cp:coreProperties>
</file>