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elegraf Bold" charset="1" panose="00000800000000000000"/>
      <p:regular r:id="rId16"/>
    </p:embeddedFont>
    <p:embeddedFont>
      <p:font typeface="Telegraf" charset="1" panose="00000500000000000000"/>
      <p:regular r:id="rId17"/>
    </p:embeddedFont>
    <p:embeddedFont>
      <p:font typeface="Open Sans Italic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linkedin.com/in/joseayonwu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238500" cy="10287000"/>
            <a:chOff x="0" y="0"/>
            <a:chExt cx="852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B23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750" y="666750"/>
            <a:ext cx="7191375" cy="8953500"/>
            <a:chOff x="0" y="0"/>
            <a:chExt cx="928643" cy="11561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8643" cy="1156192"/>
            </a:xfrm>
            <a:custGeom>
              <a:avLst/>
              <a:gdLst/>
              <a:ahLst/>
              <a:cxnLst/>
              <a:rect r="r" b="b" t="t" l="l"/>
              <a:pathLst>
                <a:path h="1156192" w="928643">
                  <a:moveTo>
                    <a:pt x="37679" y="0"/>
                  </a:moveTo>
                  <a:lnTo>
                    <a:pt x="890964" y="0"/>
                  </a:lnTo>
                  <a:cubicBezTo>
                    <a:pt x="900957" y="0"/>
                    <a:pt x="910541" y="3970"/>
                    <a:pt x="917607" y="11036"/>
                  </a:cubicBezTo>
                  <a:cubicBezTo>
                    <a:pt x="924673" y="18102"/>
                    <a:pt x="928643" y="27686"/>
                    <a:pt x="928643" y="37679"/>
                  </a:cubicBezTo>
                  <a:lnTo>
                    <a:pt x="928643" y="1118512"/>
                  </a:lnTo>
                  <a:cubicBezTo>
                    <a:pt x="928643" y="1139322"/>
                    <a:pt x="911774" y="1156192"/>
                    <a:pt x="890964" y="1156192"/>
                  </a:cubicBezTo>
                  <a:lnTo>
                    <a:pt x="37679" y="1156192"/>
                  </a:lnTo>
                  <a:cubicBezTo>
                    <a:pt x="16870" y="1156192"/>
                    <a:pt x="0" y="1139322"/>
                    <a:pt x="0" y="1118512"/>
                  </a:cubicBezTo>
                  <a:lnTo>
                    <a:pt x="0" y="37679"/>
                  </a:lnTo>
                  <a:cubicBezTo>
                    <a:pt x="0" y="16870"/>
                    <a:pt x="16870" y="0"/>
                    <a:pt x="37679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99" r="0" b="-199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144000" y="518115"/>
            <a:ext cx="2552925" cy="1021170"/>
          </a:xfrm>
          <a:custGeom>
            <a:avLst/>
            <a:gdLst/>
            <a:ahLst/>
            <a:cxnLst/>
            <a:rect r="r" b="b" t="t" l="l"/>
            <a:pathLst>
              <a:path h="1021170" w="2552925">
                <a:moveTo>
                  <a:pt x="0" y="0"/>
                </a:moveTo>
                <a:lnTo>
                  <a:pt x="2552925" y="0"/>
                </a:lnTo>
                <a:lnTo>
                  <a:pt x="2552925" y="1021170"/>
                </a:lnTo>
                <a:lnTo>
                  <a:pt x="0" y="102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1908706"/>
            <a:ext cx="7959194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b="true" sz="9000" spc="-89">
                <a:solidFill>
                  <a:srgbClr val="0B234D"/>
                </a:solidFill>
                <a:latin typeface="Telegraf Bold"/>
                <a:ea typeface="Telegraf Bold"/>
                <a:cs typeface="Telegraf Bold"/>
                <a:sym typeface="Telegraf Bold"/>
              </a:rPr>
              <a:t>SQL Database Design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37669" y="795338"/>
            <a:ext cx="257185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99"/>
              </a:lnSpc>
            </a:pPr>
            <a:r>
              <a:rPr lang="en-US" b="true" sz="2999" spc="-29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96400" y="8724900"/>
            <a:ext cx="832485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</a:pPr>
            <a:r>
              <a:rPr lang="en-US" sz="3000" spc="-30">
                <a:solidFill>
                  <a:srgbClr val="2E2E2E"/>
                </a:solidFill>
                <a:latin typeface="Telegraf"/>
                <a:ea typeface="Telegraf"/>
                <a:cs typeface="Telegraf"/>
                <a:sym typeface="Telegraf"/>
              </a:rPr>
              <a:t>Jose Ayon Wu – Data Analytics | SQL | Power BI | Python | Tableau | Excel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15504"/>
            <a:ext cx="11201400" cy="1598784"/>
            <a:chOff x="0" y="0"/>
            <a:chExt cx="14935200" cy="213171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935200" cy="14234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99"/>
                </a:lnSpc>
              </a:pPr>
              <a:r>
                <a:rPr lang="en-US" b="true" sz="6999" spc="-69">
                  <a:solidFill>
                    <a:srgbClr val="0B234D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Contact Information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503062"/>
              <a:ext cx="149352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Let's Connect and Collaborate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296779"/>
            <a:ext cx="5448300" cy="66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9"/>
              </a:lnSpc>
            </a:pPr>
            <a:r>
              <a:rPr lang="en-US" b="true" sz="3699" spc="-36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Phone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020675"/>
            <a:ext cx="5448300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sz="2699" spc="-26">
                <a:solidFill>
                  <a:srgbClr val="2E2E2E"/>
                </a:solidFill>
                <a:latin typeface="Telegraf"/>
                <a:ea typeface="Telegraf"/>
                <a:cs typeface="Telegraf"/>
                <a:sym typeface="Telegraf"/>
              </a:rPr>
              <a:t>(365) 855 - 5639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582267"/>
            <a:ext cx="5448300" cy="710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59"/>
              </a:lnSpc>
            </a:pPr>
            <a:r>
              <a:rPr lang="en-US" b="true" sz="3899" spc="-38" strike="noStrike" u="none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Email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306163"/>
            <a:ext cx="5448300" cy="52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9"/>
              </a:lnSpc>
            </a:pPr>
            <a:r>
              <a:rPr lang="en-US" sz="2899" spc="-28">
                <a:solidFill>
                  <a:srgbClr val="2E2E2E"/>
                </a:solidFill>
                <a:latin typeface="Telegraf"/>
                <a:ea typeface="Telegraf"/>
                <a:cs typeface="Telegraf"/>
                <a:sym typeface="Telegraf"/>
              </a:rPr>
              <a:t>joseayonwu@gmail.com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433812"/>
            <a:ext cx="5448300" cy="66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9"/>
              </a:lnSpc>
            </a:pPr>
            <a:r>
              <a:rPr lang="en-US" b="true" sz="3699" spc="-36" strike="noStrike" u="none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Website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157707"/>
            <a:ext cx="5448300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sz="2699" spc="-26">
                <a:solidFill>
                  <a:srgbClr val="2E2E2E"/>
                </a:solidFill>
                <a:latin typeface="Telegraf"/>
                <a:ea typeface="Telegraf"/>
                <a:cs typeface="Telegraf"/>
                <a:sym typeface="Telegraf"/>
              </a:rPr>
              <a:t>https://github.com/joseayonwu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049500" y="0"/>
            <a:ext cx="3238500" cy="10287000"/>
            <a:chOff x="0" y="0"/>
            <a:chExt cx="852938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B234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6150597"/>
            <a:ext cx="6008973" cy="1089021"/>
            <a:chOff x="0" y="0"/>
            <a:chExt cx="8011964" cy="145202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04775"/>
              <a:ext cx="8011964" cy="8557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179"/>
                </a:lnSpc>
              </a:pPr>
              <a:r>
                <a:rPr lang="en-US" b="true" sz="3699" spc="-36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Linkedin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22742"/>
              <a:ext cx="8011964" cy="629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699" spc="-26" u="sng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  <a:hlinkClick r:id="rId2" tooltip="https://www.linkedin.com/in/joseayonwu/"/>
                </a:rPr>
                <a:t>www.linkedin.com/in/joseayonwu/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83081"/>
            <a:ext cx="12639675" cy="1774349"/>
            <a:chOff x="0" y="0"/>
            <a:chExt cx="16852900" cy="23657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16852900" cy="14329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00"/>
                </a:lnSpc>
              </a:pPr>
              <a:r>
                <a:rPr lang="en-US" b="true" sz="7000" spc="-70">
                  <a:solidFill>
                    <a:srgbClr val="0B234D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Executive Overview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60009"/>
              <a:ext cx="16852900" cy="605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58"/>
                </a:lnSpc>
              </a:pPr>
              <a:r>
                <a:rPr lang="en-US" b="true" sz="2962" spc="-29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Centralized SQL Database Benefits Explained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049500" y="0"/>
            <a:ext cx="3238500" cy="10287000"/>
            <a:chOff x="0" y="0"/>
            <a:chExt cx="852938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A90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2E2E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PROJECT SUMMARY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06193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932204"/>
            <a:ext cx="13241942" cy="375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KJ CORP is a Peruvian retail and distribution company specializing in solar systems, electronic locks, and hardware equipment.</a:t>
            </a:r>
          </a:p>
          <a:p>
            <a:pPr algn="l">
              <a:lnSpc>
                <a:spcPts val="1289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The project aimed to replace manual spreadsheets with a centralized SQL database that improves efficiency, accuracy, and visibility across operations.</a:t>
            </a:r>
          </a:p>
          <a:p>
            <a:pPr algn="l">
              <a:lnSpc>
                <a:spcPts val="1289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The database architecture ensures data integrity and enables advanced analytics for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970" y="657225"/>
            <a:ext cx="6867355" cy="292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80"/>
              </a:lnSpc>
            </a:pPr>
            <a:r>
              <a:rPr lang="en-US" b="true" sz="6800" spc="-68" strike="noStrike" u="none">
                <a:solidFill>
                  <a:srgbClr val="0B234D"/>
                </a:solidFill>
                <a:latin typeface="Telegraf Bold"/>
                <a:ea typeface="Telegraf Bold"/>
                <a:cs typeface="Telegraf Bold"/>
                <a:sym typeface="Telegraf Bold"/>
              </a:rPr>
              <a:t>Business Problem &amp; Objectives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834314" y="666750"/>
            <a:ext cx="10424986" cy="2572057"/>
            <a:chOff x="0" y="0"/>
            <a:chExt cx="13899982" cy="342941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3899982" cy="748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69"/>
                </a:lnSpc>
              </a:pPr>
              <a:r>
                <a:rPr lang="en-US" b="true" sz="3699" spc="-36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Challenges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95124"/>
              <a:ext cx="13899982" cy="2534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699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Manual data entry leads to </a:t>
              </a:r>
              <a:r>
                <a:rPr lang="en-US" b="true" sz="2699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errors and duplication</a:t>
              </a:r>
              <a:r>
                <a:rPr lang="en-US" sz="2699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. Limited reporting capabilities hinder decision-making, resulting in inefficiencies that affect overall business performance and operational accuracy.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34314" y="3582035"/>
            <a:ext cx="10424986" cy="2095807"/>
            <a:chOff x="0" y="0"/>
            <a:chExt cx="13899982" cy="279441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3899982" cy="748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69"/>
                </a:lnSpc>
              </a:pPr>
              <a:r>
                <a:rPr lang="en-US" b="true" sz="3699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Objectives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95124"/>
              <a:ext cx="13899982" cy="1899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699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The goal is to implement a </a:t>
              </a:r>
              <a:r>
                <a:rPr lang="en-US" b="true" sz="2699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normalized SQL database</a:t>
              </a:r>
              <a:r>
                <a:rPr lang="en-US" sz="2699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 with relational constraints that facilitate real-time sales and inventory analysis, improving data accuracy and operational efficiency.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834314" y="6038850"/>
            <a:ext cx="10424986" cy="2572057"/>
            <a:chOff x="0" y="0"/>
            <a:chExt cx="13899982" cy="342941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13899982" cy="748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69"/>
                </a:lnSpc>
              </a:pPr>
              <a:r>
                <a:rPr lang="en-US" b="true" sz="3699" spc="-36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Expected Value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95124"/>
              <a:ext cx="13899982" cy="2534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699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By transitioning to an SQL database, the company anticipates </a:t>
              </a:r>
              <a:r>
                <a:rPr lang="en-US" b="true" sz="2699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faster decision-making</a:t>
              </a:r>
              <a:r>
                <a:rPr lang="en-US" sz="2699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 processes and enhanced transaction traceability, ultimately driving improved business outcomes and customer satisfaction.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2E2E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INSIGHTS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440897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49500" y="0"/>
            <a:ext cx="3238500" cy="10287000"/>
            <a:chOff x="0" y="0"/>
            <a:chExt cx="852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9AA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2E2E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24959" y="1271737"/>
            <a:ext cx="14382750" cy="7695229"/>
          </a:xfrm>
          <a:custGeom>
            <a:avLst/>
            <a:gdLst/>
            <a:ahLst/>
            <a:cxnLst/>
            <a:rect r="r" b="b" t="t" l="l"/>
            <a:pathLst>
              <a:path h="7695229" w="14382750">
                <a:moveTo>
                  <a:pt x="0" y="0"/>
                </a:moveTo>
                <a:lnTo>
                  <a:pt x="14382750" y="0"/>
                </a:lnTo>
                <a:lnTo>
                  <a:pt x="14382750" y="7695230"/>
                </a:lnTo>
                <a:lnTo>
                  <a:pt x="0" y="7695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163" y="250567"/>
            <a:ext cx="2552925" cy="1021170"/>
          </a:xfrm>
          <a:custGeom>
            <a:avLst/>
            <a:gdLst/>
            <a:ahLst/>
            <a:cxnLst/>
            <a:rect r="r" b="b" t="t" l="l"/>
            <a:pathLst>
              <a:path h="1021170" w="2552925">
                <a:moveTo>
                  <a:pt x="0" y="0"/>
                </a:moveTo>
                <a:lnTo>
                  <a:pt x="2552924" y="0"/>
                </a:lnTo>
                <a:lnTo>
                  <a:pt x="2552924" y="1021170"/>
                </a:lnTo>
                <a:lnTo>
                  <a:pt x="0" y="102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56188" y="513502"/>
            <a:ext cx="6886575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</a:pPr>
            <a:r>
              <a:rPr lang="en-US" b="true" sz="3000" spc="-30" strike="noStrike" u="none">
                <a:solidFill>
                  <a:srgbClr val="0B234D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Database </a:t>
            </a:r>
            <a:r>
              <a:rPr lang="en-US" b="true" sz="3000" spc="-30" strike="noStrike" u="none">
                <a:solidFill>
                  <a:srgbClr val="0B234D"/>
                </a:solidFill>
                <a:latin typeface="Telegraf Bold"/>
                <a:ea typeface="Telegraf Bold"/>
                <a:cs typeface="Telegraf Bold"/>
                <a:sym typeface="Telegraf Bold"/>
              </a:rPr>
              <a:t>Architecture &amp; </a:t>
            </a:r>
            <a:r>
              <a:rPr lang="en-US" b="true" sz="3000" spc="-30" strike="noStrike" u="none">
                <a:solidFill>
                  <a:srgbClr val="0B234D"/>
                </a:solidFill>
                <a:latin typeface="Telegraf Bold"/>
                <a:ea typeface="Telegraf Bold"/>
                <a:cs typeface="Telegraf Bold"/>
                <a:sym typeface="Telegraf Bold"/>
              </a:rPr>
              <a:t>Schema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SCHEMA DESIGN NOTES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14988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9039860"/>
            <a:ext cx="14250484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Schema desi</a:t>
            </a:r>
            <a:r>
              <a:rPr lang="en-US" sz="20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gned in Draw.io and implemented in MySQL 8.0.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238500" cy="10287000"/>
            <a:chOff x="0" y="0"/>
            <a:chExt cx="852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C8C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2E2E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66750" y="2821696"/>
            <a:ext cx="12228852" cy="6588294"/>
          </a:xfrm>
          <a:custGeom>
            <a:avLst/>
            <a:gdLst/>
            <a:ahLst/>
            <a:cxnLst/>
            <a:rect r="r" b="b" t="t" l="l"/>
            <a:pathLst>
              <a:path h="6588294" w="12228852">
                <a:moveTo>
                  <a:pt x="0" y="0"/>
                </a:moveTo>
                <a:lnTo>
                  <a:pt x="12228852" y="0"/>
                </a:lnTo>
                <a:lnTo>
                  <a:pt x="12228852" y="6588294"/>
                </a:lnTo>
                <a:lnTo>
                  <a:pt x="0" y="6588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20965" y="6115843"/>
            <a:ext cx="4207221" cy="2818364"/>
          </a:xfrm>
          <a:custGeom>
            <a:avLst/>
            <a:gdLst/>
            <a:ahLst/>
            <a:cxnLst/>
            <a:rect r="r" b="b" t="t" l="l"/>
            <a:pathLst>
              <a:path h="2818364" w="4207221">
                <a:moveTo>
                  <a:pt x="0" y="0"/>
                </a:moveTo>
                <a:lnTo>
                  <a:pt x="4207220" y="0"/>
                </a:lnTo>
                <a:lnTo>
                  <a:pt x="4207220" y="2818364"/>
                </a:lnTo>
                <a:lnTo>
                  <a:pt x="0" y="2818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934450" y="1123950"/>
            <a:ext cx="8324850" cy="143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 spc="-20">
                <a:solidFill>
                  <a:srgbClr val="2E2E2E"/>
                </a:solidFill>
                <a:latin typeface="Telegraf"/>
                <a:ea typeface="Telegraf"/>
                <a:cs typeface="Telegraf"/>
                <a:sym typeface="Telegraf"/>
              </a:rPr>
              <a:t>SQL constraints such as </a:t>
            </a:r>
            <a:r>
              <a:rPr lang="en-US" b="true" sz="2000" spc="-2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PRIMARY KEY</a:t>
            </a:r>
            <a:r>
              <a:rPr lang="en-US" sz="2000" spc="-20">
                <a:solidFill>
                  <a:srgbClr val="2E2E2E"/>
                </a:solidFill>
                <a:latin typeface="Telegraf"/>
                <a:ea typeface="Telegraf"/>
                <a:cs typeface="Telegraf"/>
                <a:sym typeface="Telegraf"/>
              </a:rPr>
              <a:t>, </a:t>
            </a:r>
            <a:r>
              <a:rPr lang="en-US" b="true" sz="2000" spc="-2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FOREIGN KEY</a:t>
            </a:r>
            <a:r>
              <a:rPr lang="en-US" sz="2000" spc="-20">
                <a:solidFill>
                  <a:srgbClr val="2E2E2E"/>
                </a:solidFill>
                <a:latin typeface="Telegraf"/>
                <a:ea typeface="Telegraf"/>
                <a:cs typeface="Telegraf"/>
                <a:sym typeface="Telegraf"/>
              </a:rPr>
              <a:t>, </a:t>
            </a:r>
            <a:r>
              <a:rPr lang="en-US" b="true" sz="2000" spc="-2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UNIQUE</a:t>
            </a:r>
            <a:r>
              <a:rPr lang="en-US" sz="2000" spc="-20">
                <a:solidFill>
                  <a:srgbClr val="2E2E2E"/>
                </a:solidFill>
                <a:latin typeface="Telegraf"/>
                <a:ea typeface="Telegraf"/>
                <a:cs typeface="Telegraf"/>
                <a:sym typeface="Telegraf"/>
              </a:rPr>
              <a:t>, and </a:t>
            </a:r>
            <a:r>
              <a:rPr lang="en-US" b="true" sz="2000" spc="-2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NOT NULL</a:t>
            </a:r>
            <a:r>
              <a:rPr lang="en-US" sz="2000" spc="-20">
                <a:solidFill>
                  <a:srgbClr val="2E2E2E"/>
                </a:solidFill>
                <a:latin typeface="Telegraf"/>
                <a:ea typeface="Telegraf"/>
                <a:cs typeface="Telegraf"/>
                <a:sym typeface="Telegraf"/>
              </a:rPr>
              <a:t> ensure data integrity and establish relationships, crucial for effective database design and operational efficiency in business systems.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34450" y="600075"/>
            <a:ext cx="832485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</a:pPr>
            <a:r>
              <a:rPr lang="en-US" b="true" sz="3000" spc="-3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Understanding Key SQL Constraints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9150" y="449674"/>
            <a:ext cx="8324850" cy="204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</a:pPr>
            <a:r>
              <a:rPr lang="en-US" b="true" sz="6999" spc="-69">
                <a:solidFill>
                  <a:srgbClr val="0B234D"/>
                </a:solidFill>
                <a:latin typeface="Telegraf Bold"/>
                <a:ea typeface="Telegraf Bold"/>
                <a:cs typeface="Telegraf Bold"/>
                <a:sym typeface="Telegraf Bold"/>
              </a:rPr>
              <a:t>SQL Constraints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NOTES ON DATABASE DESIGN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26744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2E2E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47728" y="347130"/>
            <a:ext cx="16792544" cy="9592741"/>
          </a:xfrm>
          <a:custGeom>
            <a:avLst/>
            <a:gdLst/>
            <a:ahLst/>
            <a:cxnLst/>
            <a:rect r="r" b="b" t="t" l="l"/>
            <a:pathLst>
              <a:path h="9592741" w="16792544">
                <a:moveTo>
                  <a:pt x="0" y="0"/>
                </a:moveTo>
                <a:lnTo>
                  <a:pt x="16792544" y="0"/>
                </a:lnTo>
                <a:lnTo>
                  <a:pt x="16792544" y="9592740"/>
                </a:lnTo>
                <a:lnTo>
                  <a:pt x="0" y="9592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40897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49500" y="0"/>
            <a:ext cx="3238500" cy="10287000"/>
            <a:chOff x="0" y="0"/>
            <a:chExt cx="852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9AA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2E2E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3333" y="506012"/>
            <a:ext cx="17281335" cy="9274976"/>
          </a:xfrm>
          <a:custGeom>
            <a:avLst/>
            <a:gdLst/>
            <a:ahLst/>
            <a:cxnLst/>
            <a:rect r="r" b="b" t="t" l="l"/>
            <a:pathLst>
              <a:path h="9274976" w="17281335">
                <a:moveTo>
                  <a:pt x="0" y="0"/>
                </a:moveTo>
                <a:lnTo>
                  <a:pt x="17281334" y="0"/>
                </a:lnTo>
                <a:lnTo>
                  <a:pt x="17281334" y="9274976"/>
                </a:lnTo>
                <a:lnTo>
                  <a:pt x="0" y="9274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2" r="0" b="-77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SCHEMA DESIGN NOTES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14988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57450"/>
            <a:chOff x="0" y="0"/>
            <a:chExt cx="4816593" cy="6472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7230"/>
            </a:xfrm>
            <a:custGeom>
              <a:avLst/>
              <a:gdLst/>
              <a:ahLst/>
              <a:cxnLst/>
              <a:rect r="r" b="b" t="t" l="l"/>
              <a:pathLst>
                <a:path h="6472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7230"/>
                  </a:lnTo>
                  <a:lnTo>
                    <a:pt x="0" y="647230"/>
                  </a:lnTo>
                  <a:close/>
                </a:path>
              </a:pathLst>
            </a:custGeom>
            <a:solidFill>
              <a:srgbClr val="4A90E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94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2E2E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11182" y="197122"/>
            <a:ext cx="17665636" cy="9892756"/>
          </a:xfrm>
          <a:custGeom>
            <a:avLst/>
            <a:gdLst/>
            <a:ahLst/>
            <a:cxnLst/>
            <a:rect r="r" b="b" t="t" l="l"/>
            <a:pathLst>
              <a:path h="9892756" w="17665636">
                <a:moveTo>
                  <a:pt x="0" y="0"/>
                </a:moveTo>
                <a:lnTo>
                  <a:pt x="17665636" y="0"/>
                </a:lnTo>
                <a:lnTo>
                  <a:pt x="17665636" y="9892756"/>
                </a:lnTo>
                <a:lnTo>
                  <a:pt x="0" y="9892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6750" y="9571680"/>
            <a:ext cx="2571750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INSIGHTS AND ANALYTICS NOTES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12755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970" y="647700"/>
            <a:ext cx="6867355" cy="302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0"/>
              </a:lnSpc>
            </a:pPr>
            <a:r>
              <a:rPr lang="en-US" b="true" sz="7000" spc="-70" strike="noStrike" u="none">
                <a:solidFill>
                  <a:srgbClr val="0B234D"/>
                </a:solidFill>
                <a:latin typeface="Telegraf Bold"/>
                <a:ea typeface="Telegraf Bold"/>
                <a:cs typeface="Telegraf Bold"/>
                <a:sym typeface="Telegraf Bold"/>
              </a:rPr>
              <a:t>Business Impact &amp; Scalability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346772" y="666750"/>
            <a:ext cx="11274478" cy="1768306"/>
            <a:chOff x="0" y="0"/>
            <a:chExt cx="15032638" cy="235774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5032638" cy="637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78"/>
                </a:lnSpc>
              </a:pPr>
              <a:r>
                <a:rPr lang="en-US" b="true" sz="3162" spc="-31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Operational Efficiency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03473"/>
              <a:ext cx="15032638" cy="15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Implementing a centralized SQL database has significantly </a:t>
              </a:r>
              <a:r>
                <a:rPr lang="en-US" b="true" sz="2199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eliminated redundancy</a:t>
              </a:r>
              <a:r>
                <a:rPr lang="en-US" sz="2199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, allowing team members to focus on value-added activities and increasing overall productivity across departments within KJ CORP.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346772" y="2903617"/>
            <a:ext cx="11274478" cy="1768306"/>
            <a:chOff x="0" y="0"/>
            <a:chExt cx="15032638" cy="235774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5032638" cy="637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78"/>
                </a:lnSpc>
              </a:pPr>
              <a:r>
                <a:rPr lang="en-US" b="true" sz="3162" spc="-31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Analytical Visibility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03473"/>
              <a:ext cx="15032638" cy="15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 spc="-21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The new system offers </a:t>
              </a:r>
              <a:r>
                <a:rPr lang="en-US" b="true" sz="2199" spc="-21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real-time reporting</a:t>
              </a:r>
              <a:r>
                <a:rPr lang="en-US" sz="2199" spc="-21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 capabilities, enabling data-driven decision-making and increased visibility into business operations, which contributes to more effective management and strategic planning.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346772" y="5140484"/>
            <a:ext cx="11274478" cy="1768306"/>
            <a:chOff x="0" y="0"/>
            <a:chExt cx="15032638" cy="235774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15032638" cy="637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78"/>
                </a:lnSpc>
              </a:pPr>
              <a:r>
                <a:rPr lang="en-US" b="true" sz="3162" spc="-31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Scalability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03473"/>
              <a:ext cx="15032638" cy="15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 spc="-21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The database structure ensures </a:t>
              </a:r>
              <a:r>
                <a:rPr lang="en-US" b="true" sz="2199" spc="-21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future readiness</a:t>
              </a:r>
              <a:r>
                <a:rPr lang="en-US" sz="2199" spc="-21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, allowing KJ CORP to easily integrate new technologies and scale operations without compromising data integrity or performance as the business grows.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346772" y="7377351"/>
            <a:ext cx="11274478" cy="1766242"/>
            <a:chOff x="0" y="0"/>
            <a:chExt cx="15032638" cy="235499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15032638" cy="663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94"/>
                </a:lnSpc>
              </a:pPr>
              <a:r>
                <a:rPr lang="en-US" b="true" sz="3162" spc="-31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Lessons Learned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00721"/>
              <a:ext cx="15032638" cy="15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Ongoing iteration has shown the importance of </a:t>
              </a:r>
              <a:r>
                <a:rPr lang="en-US" b="true" sz="2199">
                  <a:solidFill>
                    <a:srgbClr val="2E2E2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normalization and indexing</a:t>
              </a:r>
              <a:r>
                <a:rPr lang="en-US" sz="2199">
                  <a:solidFill>
                    <a:srgbClr val="2E2E2E"/>
                  </a:solidFill>
                  <a:latin typeface="Telegraf"/>
                  <a:ea typeface="Telegraf"/>
                  <a:cs typeface="Telegraf"/>
                  <a:sym typeface="Telegraf"/>
                </a:rPr>
                <a:t>, resulting in enhanced query performance and efficiency, providing valuable insights that foster continuous improvement in our database practices.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2E2E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TAKEAWAYS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438665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2E2E2E"/>
                </a:solidFill>
                <a:latin typeface="Telegraf Bold"/>
                <a:ea typeface="Telegraf Bold"/>
                <a:cs typeface="Telegraf Bold"/>
                <a:sym typeface="Telegraf 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Presentación - SQL Database Design</dc:description>
  <dc:identifier>DAG3CkTA--c</dc:identifier>
  <dcterms:modified xsi:type="dcterms:W3CDTF">2011-08-01T06:04:30Z</dcterms:modified>
  <cp:revision>1</cp:revision>
  <dc:title>Presentación - SQL Database Design</dc:title>
</cp:coreProperties>
</file>