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5998825" cy="1800066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600" y="-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3" y="3800144"/>
            <a:ext cx="11584395" cy="8739380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973" y="12539517"/>
            <a:ext cx="11584395" cy="226102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9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9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9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99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60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12600430"/>
            <a:ext cx="11584393" cy="1487556"/>
          </a:xfrm>
        </p:spPr>
        <p:txBody>
          <a:bodyPr anchor="b">
            <a:normAutofit/>
          </a:bodyPr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973" y="1800066"/>
            <a:ext cx="11584395" cy="95559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4" y="14087986"/>
            <a:ext cx="11584392" cy="129588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20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3" y="3800140"/>
            <a:ext cx="11584395" cy="5200192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9600354"/>
            <a:ext cx="11584395" cy="6200228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9707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56" y="3800140"/>
            <a:ext cx="10499752" cy="6098319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33808" y="9898459"/>
            <a:ext cx="9555132" cy="8981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11419468"/>
            <a:ext cx="11584395" cy="4400162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2" name="TextBox 11"/>
          <p:cNvSpPr txBox="1"/>
          <p:nvPr/>
        </p:nvSpPr>
        <p:spPr>
          <a:xfrm>
            <a:off x="1179087" y="2549316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7028" y="6860587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08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2" y="8200305"/>
            <a:ext cx="11584397" cy="4339215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512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96" y="5200192"/>
            <a:ext cx="386800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412" y="7000258"/>
            <a:ext cx="3842384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7620" y="5200192"/>
            <a:ext cx="3854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83767" y="7000258"/>
            <a:ext cx="3867907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5200192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51749" y="7000258"/>
            <a:ext cx="3848638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153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411" y="11157758"/>
            <a:ext cx="3859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411" y="5800214"/>
            <a:ext cx="3859055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411" y="12670316"/>
            <a:ext cx="3859055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123" y="11157758"/>
            <a:ext cx="3846552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05121" y="5800214"/>
            <a:ext cx="3846552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03345" y="12670313"/>
            <a:ext cx="3851647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11157758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51747" y="5800214"/>
            <a:ext cx="3848638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51587" y="12670308"/>
            <a:ext cx="3853734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7199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65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99956" y="1129213"/>
            <a:ext cx="2300431" cy="1529223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411" y="2029484"/>
            <a:ext cx="9743487" cy="1439195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249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3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7511391"/>
            <a:ext cx="11584393" cy="5028130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176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8188" y="5408536"/>
            <a:ext cx="5770553" cy="11012907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984" y="5396770"/>
            <a:ext cx="5770556" cy="11024671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508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000184"/>
            <a:ext cx="577055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188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1986" y="5000184"/>
            <a:ext cx="5770553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1986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21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06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7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1" y="3800140"/>
            <a:ext cx="4464173" cy="3800140"/>
          </a:xfrm>
        </p:spPr>
        <p:txBody>
          <a:bodyPr anchor="b"/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199" y="3800140"/>
            <a:ext cx="6820169" cy="12000442"/>
          </a:xfrm>
        </p:spPr>
        <p:txBody>
          <a:bodyPr anchor="ctr">
            <a:normAutofit/>
          </a:bodyPr>
          <a:lstStyle>
            <a:lvl1pPr>
              <a:defRPr sz="3499"/>
            </a:lvl1pPr>
            <a:lvl2pPr>
              <a:defRPr sz="3149"/>
            </a:lvl2pPr>
            <a:lvl3pPr>
              <a:defRPr sz="280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8213640"/>
            <a:ext cx="4464173" cy="7600277"/>
          </a:xfrm>
        </p:spPr>
        <p:txBody>
          <a:bodyPr/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70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597" y="4866825"/>
            <a:ext cx="6684853" cy="4133507"/>
          </a:xfrm>
        </p:spPr>
        <p:txBody>
          <a:bodyPr anchor="b">
            <a:normAutofit/>
          </a:bodyPr>
          <a:lstStyle>
            <a:lvl1pPr algn="l">
              <a:defRPr sz="62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21845" y="3000111"/>
            <a:ext cx="4200785" cy="12000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9600353"/>
            <a:ext cx="6674449" cy="3600133"/>
          </a:xfrm>
        </p:spPr>
        <p:txBody>
          <a:bodyPr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77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021819" y="4400162"/>
            <a:ext cx="4932971" cy="74002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9955231" y="-1200044"/>
            <a:ext cx="2799794" cy="42001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1021819" y="16000589"/>
            <a:ext cx="1733206" cy="260009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69426" y="7000258"/>
            <a:ext cx="7332795" cy="1100040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469338" y="7600280"/>
            <a:ext cx="4133030" cy="62002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3552187" y="0"/>
            <a:ext cx="1199912" cy="2885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074" y="1188280"/>
            <a:ext cx="12344465" cy="3676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388454"/>
            <a:ext cx="11743064" cy="110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680185" y="4900153"/>
            <a:ext cx="2600093" cy="4000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D74AC0-95ED-41C1-BA62-2BA5F115270C}" type="datetimeFigureOut">
              <a:rPr lang="es-EC" smtClean="0"/>
              <a:t>20/8/2020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17289" y="8665645"/>
            <a:ext cx="10131069" cy="4000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588559" y="776240"/>
            <a:ext cx="1100204" cy="2015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5854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799975" rtl="0" eaLnBrk="1" latinLnBrk="0" hangingPunct="1">
        <a:spcBef>
          <a:spcPct val="0"/>
        </a:spcBef>
        <a:buNone/>
        <a:defRPr sz="734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99983" indent="-599983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4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299961" indent="-499986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14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99994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799917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59989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4399869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199844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999821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799796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1pPr>
      <a:lvl2pPr marL="799975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599952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399927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4pPr>
      <a:lvl5pPr marL="3199906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5pPr>
      <a:lvl6pPr marL="3999881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6pPr>
      <a:lvl7pPr marL="4799858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7pPr>
      <a:lvl8pPr marL="5599833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8pPr>
      <a:lvl9pPr marL="6399809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20876" y="5785003"/>
            <a:ext cx="8557151" cy="118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7086" dirty="0" err="1"/>
              <a:t>Shape</a:t>
            </a:r>
            <a:r>
              <a:rPr lang="es-EC" sz="7086" dirty="0"/>
              <a:t> </a:t>
            </a:r>
            <a:r>
              <a:rPr lang="es-EC" sz="7086" dirty="0" err="1"/>
              <a:t>recognition</a:t>
            </a:r>
            <a:r>
              <a:rPr lang="es-EC" sz="7086" dirty="0"/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94091" y="8776399"/>
            <a:ext cx="13752483" cy="118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La versión final de este algoritmo implementa las condiciones de borde basadas en 4 </a:t>
            </a:r>
            <a:r>
              <a:rPr lang="es-EC" sz="2362" dirty="0" err="1"/>
              <a:t>if-else</a:t>
            </a:r>
            <a:r>
              <a:rPr lang="es-EC" sz="2362" dirty="0"/>
              <a:t> </a:t>
            </a:r>
          </a:p>
          <a:p>
            <a:r>
              <a:rPr lang="es-EC" sz="2362" dirty="0"/>
              <a:t>anidados,  dos momentos de HU, y realiza el análisis del vecindario  por cada pixel tanto del</a:t>
            </a:r>
          </a:p>
          <a:p>
            <a:r>
              <a:rPr lang="es-EC" sz="2362" dirty="0"/>
              <a:t>logo como de la imagen de prueba</a:t>
            </a:r>
          </a:p>
        </p:txBody>
      </p:sp>
    </p:spTree>
    <p:extLst>
      <p:ext uri="{BB962C8B-B14F-4D97-AF65-F5344CB8AC3E}">
        <p14:creationId xmlns:p14="http://schemas.microsoft.com/office/powerpoint/2010/main" val="349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Basados en “</a:t>
            </a:r>
            <a:r>
              <a:rPr lang="en-US" dirty="0"/>
              <a:t>Hardware Implementation of a Shape Recognition </a:t>
            </a:r>
            <a:r>
              <a:rPr lang="en-US" dirty="0" smtClean="0"/>
              <a:t>Algorithm based </a:t>
            </a:r>
            <a:r>
              <a:rPr lang="en-US" dirty="0"/>
              <a:t>on Invariant </a:t>
            </a:r>
            <a:r>
              <a:rPr lang="en-US" dirty="0" smtClean="0"/>
              <a:t>Moments” nuestro algoritmo puede ser descrito usando dos FSM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6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Primera FSM, encargada de encontrar los momentos de HU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36" y="7092113"/>
            <a:ext cx="6150542" cy="56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3855" y="5328689"/>
            <a:ext cx="1201162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Los momentos de </a:t>
            </a:r>
            <a:r>
              <a:rPr lang="es-EC" sz="2362" dirty="0" err="1"/>
              <a:t>Hu</a:t>
            </a:r>
            <a:r>
              <a:rPr lang="es-EC" sz="2362" dirty="0"/>
              <a:t> es una función que recibe una matriz y devuelve un vector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489" y="6477930"/>
            <a:ext cx="2206125" cy="1385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Reciben una matriz (vecindario)</a:t>
            </a:r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>
            <a:off x="7938549" y="7863770"/>
            <a:ext cx="0" cy="6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767884" y="8590917"/>
            <a:ext cx="2341330" cy="1385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Se aplican las ecuaciones </a:t>
            </a:r>
            <a:r>
              <a:rPr lang="en-US" sz="2362" dirty="0"/>
              <a:t>[1-7]</a:t>
            </a:r>
            <a:endParaRPr lang="es-EC" sz="2362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8006150" y="9942540"/>
            <a:ext cx="0" cy="101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472123" y="10956572"/>
            <a:ext cx="3068054" cy="2078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Como </a:t>
            </a:r>
            <a:r>
              <a:rPr lang="es-EC" sz="2362" dirty="0"/>
              <a:t>resultado</a:t>
            </a:r>
            <a:r>
              <a:rPr lang="en-US" sz="2362" dirty="0"/>
              <a:t> se </a:t>
            </a:r>
            <a:r>
              <a:rPr lang="en-US" sz="2362" dirty="0" err="1"/>
              <a:t>entrega</a:t>
            </a:r>
            <a:r>
              <a:rPr lang="en-US" sz="2362" dirty="0"/>
              <a:t> el vector h con dos </a:t>
            </a:r>
            <a:r>
              <a:rPr lang="en-US" sz="2362" dirty="0" err="1"/>
              <a:t>elementos</a:t>
            </a:r>
            <a:r>
              <a:rPr lang="en-US" sz="2362" dirty="0"/>
              <a:t>, </a:t>
            </a:r>
            <a:r>
              <a:rPr lang="en-US" sz="2362" dirty="0" err="1"/>
              <a:t>uno</a:t>
            </a:r>
            <a:r>
              <a:rPr lang="en-US" sz="2362" dirty="0"/>
              <a:t> </a:t>
            </a:r>
            <a:r>
              <a:rPr lang="en-US" sz="2362" dirty="0" err="1"/>
              <a:t>por</a:t>
            </a:r>
            <a:r>
              <a:rPr lang="en-US" sz="2362" dirty="0"/>
              <a:t> </a:t>
            </a:r>
            <a:r>
              <a:rPr lang="en-US" sz="2362" dirty="0" err="1"/>
              <a:t>cada</a:t>
            </a:r>
            <a:r>
              <a:rPr lang="en-US" sz="2362" dirty="0"/>
              <a:t> </a:t>
            </a:r>
            <a:r>
              <a:rPr lang="en-US" sz="2362" dirty="0" err="1"/>
              <a:t>momento</a:t>
            </a:r>
            <a:r>
              <a:rPr lang="en-US" sz="2362" dirty="0"/>
              <a:t> de Hu</a:t>
            </a:r>
            <a:endParaRPr lang="es-EC" sz="2362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271239" y="3960890"/>
            <a:ext cx="988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dirty="0" err="1"/>
              <a:t>hu_moment_fast</a:t>
            </a:r>
            <a:r>
              <a:rPr lang="es-EC" sz="6000" dirty="0"/>
              <a:t> </a:t>
            </a:r>
            <a:r>
              <a:rPr lang="es-EC" sz="6000" dirty="0" err="1"/>
              <a:t>function</a:t>
            </a:r>
            <a:r>
              <a:rPr lang="es-EC" sz="6000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74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Segunda FSM, encargada del reconocimiento de imagen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08" y="7613483"/>
            <a:ext cx="6975615" cy="5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530" y="3667297"/>
            <a:ext cx="12341522" cy="1837871"/>
          </a:xfrm>
        </p:spPr>
        <p:txBody>
          <a:bodyPr/>
          <a:lstStyle/>
          <a:p>
            <a:r>
              <a:rPr lang="es-EC" dirty="0" smtClean="0"/>
              <a:t>Función</a:t>
            </a:r>
            <a:r>
              <a:rPr lang="en-US" dirty="0" smtClean="0"/>
              <a:t> principal (void)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6332978" y="5505168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Importa</a:t>
            </a:r>
            <a:r>
              <a:rPr lang="en-US" sz="2362" dirty="0"/>
              <a:t> </a:t>
            </a:r>
            <a:r>
              <a:rPr lang="es-EC" sz="2362" dirty="0"/>
              <a:t>las</a:t>
            </a:r>
            <a:r>
              <a:rPr lang="en-US" sz="2362" dirty="0"/>
              <a:t> </a:t>
            </a:r>
            <a:r>
              <a:rPr lang="en-US" sz="2362" noProof="1"/>
              <a:t>imágenes</a:t>
            </a:r>
            <a:r>
              <a:rPr lang="en-US" sz="2362" dirty="0"/>
              <a:t> de </a:t>
            </a:r>
            <a:r>
              <a:rPr lang="en-US" sz="2362" noProof="1"/>
              <a:t>prueba</a:t>
            </a:r>
            <a:r>
              <a:rPr lang="en-US" sz="2362" dirty="0"/>
              <a:t>  y logo.</a:t>
            </a:r>
          </a:p>
          <a:p>
            <a:pPr algn="ctr"/>
            <a:r>
              <a:rPr lang="es-EC" sz="2362" dirty="0"/>
              <a:t>Definición</a:t>
            </a:r>
            <a:r>
              <a:rPr lang="en-US" sz="2362" dirty="0"/>
              <a:t> de </a:t>
            </a:r>
            <a:r>
              <a:rPr lang="es-EC" sz="2362" dirty="0"/>
              <a:t>parámetros</a:t>
            </a:r>
          </a:p>
        </p:txBody>
      </p:sp>
      <p:cxnSp>
        <p:nvCxnSpPr>
          <p:cNvPr id="9" name="Conector recto de flecha 8"/>
          <p:cNvCxnSpPr>
            <a:stCxn id="4" idx="2"/>
          </p:cNvCxnSpPr>
          <p:nvPr/>
        </p:nvCxnSpPr>
        <p:spPr>
          <a:xfrm flipH="1" flipV="1">
            <a:off x="7872761" y="7105534"/>
            <a:ext cx="88752" cy="15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2"/>
          </p:cNvCxnSpPr>
          <p:nvPr/>
        </p:nvCxnSpPr>
        <p:spPr>
          <a:xfrm>
            <a:off x="7961513" y="7261651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332978" y="7886120"/>
            <a:ext cx="3257071" cy="17564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Llama a la </a:t>
            </a:r>
            <a:r>
              <a:rPr lang="es-EC" sz="2362" dirty="0"/>
              <a:t>función</a:t>
            </a:r>
            <a:r>
              <a:rPr lang="en-US" sz="2362" dirty="0"/>
              <a:t> NML_HU</a:t>
            </a:r>
            <a:endParaRPr lang="es-EC" sz="2362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961512" y="9642603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332978" y="10311676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Reconstrucción</a:t>
            </a:r>
            <a:r>
              <a:rPr lang="es-MX" sz="2362" dirty="0"/>
              <a:t> de</a:t>
            </a:r>
          </a:p>
          <a:p>
            <a:pPr algn="ctr"/>
            <a:r>
              <a:rPr lang="es-MX" sz="2362" dirty="0"/>
              <a:t>Imágenes resultantes</a:t>
            </a:r>
            <a:endParaRPr lang="es-EC" sz="2362" dirty="0"/>
          </a:p>
        </p:txBody>
      </p:sp>
    </p:spTree>
    <p:extLst>
      <p:ext uri="{BB962C8B-B14F-4D97-AF65-F5344CB8AC3E}">
        <p14:creationId xmlns:p14="http://schemas.microsoft.com/office/powerpoint/2010/main" val="1038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75" y="364799"/>
            <a:ext cx="12344465" cy="3676067"/>
          </a:xfrm>
        </p:spPr>
        <p:txBody>
          <a:bodyPr/>
          <a:lstStyle/>
          <a:p>
            <a:r>
              <a:rPr lang="es-MX" dirty="0" smtClean="0"/>
              <a:t>Función NLM_HU</a:t>
            </a:r>
            <a:br>
              <a:rPr lang="es-MX" dirty="0" smtClean="0"/>
            </a:br>
            <a:r>
              <a:rPr lang="es-MX" sz="3600" dirty="0"/>
              <a:t>Recibe:  Imagen de prueba, logo, parámetros </a:t>
            </a:r>
            <a:r>
              <a:rPr lang="es-MX" sz="3600" dirty="0" err="1"/>
              <a:t>th</a:t>
            </a:r>
            <a:r>
              <a:rPr lang="es-MX" sz="3600" dirty="0"/>
              <a:t> y </a:t>
            </a:r>
            <a:r>
              <a:rPr lang="es-MX" sz="3600" dirty="0" err="1"/>
              <a:t>bb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Devuelve: Matrices con las imágenes resultantes</a:t>
            </a:r>
            <a:r>
              <a:rPr lang="es-MX" dirty="0" smtClean="0"/>
              <a:t> 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2112360" y="4040867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Definición de parámetro</a:t>
            </a:r>
          </a:p>
          <a:p>
            <a:pPr algn="ctr"/>
            <a:r>
              <a:rPr lang="es-MX" dirty="0"/>
              <a:t>(tamaño de la imagen de prueba y logo. Matrices vacías) </a:t>
            </a:r>
            <a:endParaRPr lang="es-EC" dirty="0"/>
          </a:p>
        </p:txBody>
      </p:sp>
      <p:cxnSp>
        <p:nvCxnSpPr>
          <p:cNvPr id="31" name="Conector recto de flecha 30"/>
          <p:cNvCxnSpPr>
            <a:stCxn id="30" idx="2"/>
          </p:cNvCxnSpPr>
          <p:nvPr/>
        </p:nvCxnSpPr>
        <p:spPr>
          <a:xfrm>
            <a:off x="3405901" y="5735851"/>
            <a:ext cx="0" cy="73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933937" y="6471831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Barrido del logo usando bordes, por cada </a:t>
            </a:r>
            <a:r>
              <a:rPr lang="es-MX" dirty="0" err="1"/>
              <a:t>pixcel</a:t>
            </a:r>
            <a:r>
              <a:rPr lang="es-MX" dirty="0"/>
              <a:t> se crea un vecindario, a cada vecindario se le obtiene los momentos de HU usando </a:t>
            </a:r>
            <a:r>
              <a:rPr lang="es-MX" dirty="0" err="1"/>
              <a:t>hu_moment_fast</a:t>
            </a:r>
            <a:r>
              <a:rPr lang="es-MX" dirty="0"/>
              <a:t> </a:t>
            </a:r>
            <a:endParaRPr lang="es-EC" dirty="0"/>
          </a:p>
        </p:txBody>
      </p:sp>
      <p:cxnSp>
        <p:nvCxnSpPr>
          <p:cNvPr id="33" name="Conector recto de flecha 32"/>
          <p:cNvCxnSpPr>
            <a:stCxn id="32" idx="2"/>
          </p:cNvCxnSpPr>
          <p:nvPr/>
        </p:nvCxnSpPr>
        <p:spPr>
          <a:xfrm flipH="1">
            <a:off x="3405898" y="8702076"/>
            <a:ext cx="1" cy="669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112360" y="9438056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calcula un factor de normalización</a:t>
            </a:r>
          </a:p>
          <a:p>
            <a:pPr algn="ctr"/>
            <a:r>
              <a:rPr lang="es-MX" dirty="0" err="1"/>
              <a:t>Weight</a:t>
            </a:r>
            <a:r>
              <a:rPr lang="es-MX" dirty="0"/>
              <a:t>=1/varianza</a:t>
            </a:r>
            <a:endParaRPr lang="es-EC" dirty="0"/>
          </a:p>
        </p:txBody>
      </p:sp>
      <p:cxnSp>
        <p:nvCxnSpPr>
          <p:cNvPr id="35" name="Conector recto 34"/>
          <p:cNvCxnSpPr>
            <a:stCxn id="34" idx="2"/>
          </p:cNvCxnSpPr>
          <p:nvPr/>
        </p:nvCxnSpPr>
        <p:spPr>
          <a:xfrm flipH="1">
            <a:off x="3405899" y="11133041"/>
            <a:ext cx="2" cy="4460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405899" y="11579089"/>
            <a:ext cx="2966224" cy="111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rot="5400000" flipH="1" flipV="1">
            <a:off x="3712558" y="6700433"/>
            <a:ext cx="7549376" cy="2230245"/>
          </a:xfrm>
          <a:prstGeom prst="bentConnector3">
            <a:avLst>
              <a:gd name="adj1" fmla="val 10465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152709" y="4040866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Barrido de la imagen de prueba usando bordes, por cada </a:t>
            </a:r>
            <a:r>
              <a:rPr lang="es-MX" dirty="0" err="1"/>
              <a:t>pixcel</a:t>
            </a:r>
            <a:r>
              <a:rPr lang="es-MX" dirty="0"/>
              <a:t> se crea un vecindario, a cada vecindario se le obtiene los momentos de HU usando </a:t>
            </a:r>
            <a:r>
              <a:rPr lang="es-MX" dirty="0" err="1"/>
              <a:t>hu_moment_fast</a:t>
            </a:r>
            <a:r>
              <a:rPr lang="es-MX" dirty="0"/>
              <a:t> </a:t>
            </a:r>
            <a:endParaRPr lang="es-EC" dirty="0"/>
          </a:p>
        </p:txBody>
      </p:sp>
      <p:sp>
        <p:nvSpPr>
          <p:cNvPr id="39" name="Rectángulo 38"/>
          <p:cNvSpPr/>
          <p:nvPr/>
        </p:nvSpPr>
        <p:spPr>
          <a:xfrm>
            <a:off x="10509874" y="4040866"/>
            <a:ext cx="2943923" cy="22302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Por cada pixel de la imagen de prueba se realiza un barrido en la matriz de momentos de HU del logo.</a:t>
            </a:r>
            <a:endParaRPr lang="es-EC" dirty="0"/>
          </a:p>
        </p:txBody>
      </p:sp>
      <p:cxnSp>
        <p:nvCxnSpPr>
          <p:cNvPr id="40" name="Conector angular 39"/>
          <p:cNvCxnSpPr>
            <a:endCxn id="39" idx="0"/>
          </p:cNvCxnSpPr>
          <p:nvPr/>
        </p:nvCxnSpPr>
        <p:spPr>
          <a:xfrm>
            <a:off x="8602369" y="3684026"/>
            <a:ext cx="3379466" cy="3568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0509873" y="6778491"/>
            <a:ext cx="2966224" cy="2074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calcula la distancia geométrica entre la cada punto de la matriz de </a:t>
            </a:r>
            <a:r>
              <a:rPr lang="es-MX" dirty="0" err="1"/>
              <a:t>hu</a:t>
            </a:r>
            <a:r>
              <a:rPr lang="es-MX" dirty="0"/>
              <a:t> de la imagen de prueba  con todos los puntos de la matriz de </a:t>
            </a:r>
            <a:r>
              <a:rPr lang="es-MX" dirty="0" err="1"/>
              <a:t>hu</a:t>
            </a:r>
            <a:r>
              <a:rPr lang="es-MX" dirty="0"/>
              <a:t> del logo</a:t>
            </a:r>
            <a:endParaRPr lang="es-EC" dirty="0"/>
          </a:p>
        </p:txBody>
      </p:sp>
      <p:cxnSp>
        <p:nvCxnSpPr>
          <p:cNvPr id="43" name="Conector recto de flecha 42"/>
          <p:cNvCxnSpPr>
            <a:stCxn id="39" idx="2"/>
            <a:endCxn id="41" idx="0"/>
          </p:cNvCxnSpPr>
          <p:nvPr/>
        </p:nvCxnSpPr>
        <p:spPr>
          <a:xfrm>
            <a:off x="11981836" y="6271110"/>
            <a:ext cx="11149" cy="50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0509873" y="9371149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normaliza la distancia con el factor </a:t>
            </a:r>
            <a:r>
              <a:rPr lang="es-MX" dirty="0" err="1" smtClean="0"/>
              <a:t>weight</a:t>
            </a:r>
            <a:endParaRPr lang="es-EC" dirty="0"/>
          </a:p>
        </p:txBody>
      </p:sp>
      <p:cxnSp>
        <p:nvCxnSpPr>
          <p:cNvPr id="46" name="Conector recto de flecha 45"/>
          <p:cNvCxnSpPr>
            <a:stCxn id="41" idx="2"/>
            <a:endCxn id="44" idx="0"/>
          </p:cNvCxnSpPr>
          <p:nvPr/>
        </p:nvCxnSpPr>
        <p:spPr>
          <a:xfrm>
            <a:off x="11992985" y="8852618"/>
            <a:ext cx="0" cy="51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8" idx="2"/>
          </p:cNvCxnSpPr>
          <p:nvPr/>
        </p:nvCxnSpPr>
        <p:spPr>
          <a:xfrm rot="16200000" flipH="1">
            <a:off x="10202893" y="4692888"/>
            <a:ext cx="200721" cy="335716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44" idx="2"/>
          </p:cNvCxnSpPr>
          <p:nvPr/>
        </p:nvCxnSpPr>
        <p:spPr>
          <a:xfrm>
            <a:off x="11992985" y="10578662"/>
            <a:ext cx="0" cy="554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0487572" y="11182418"/>
            <a:ext cx="3102303" cy="1556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 matriz de distancia e intensidad se redimensionan en un vector</a:t>
            </a:r>
            <a:endParaRPr lang="es-EC" dirty="0"/>
          </a:p>
        </p:txBody>
      </p:sp>
      <p:sp>
        <p:nvSpPr>
          <p:cNvPr id="54" name="Rectángulo 53"/>
          <p:cNvSpPr/>
          <p:nvPr/>
        </p:nvSpPr>
        <p:spPr>
          <a:xfrm>
            <a:off x="10555611" y="13218251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promedia todas las intensidades cuya distancia es menor al factor TH</a:t>
            </a:r>
            <a:endParaRPr lang="es-EC" dirty="0"/>
          </a:p>
        </p:txBody>
      </p:sp>
      <p:cxnSp>
        <p:nvCxnSpPr>
          <p:cNvPr id="56" name="Conector recto de flecha 55"/>
          <p:cNvCxnSpPr>
            <a:stCxn id="53" idx="2"/>
            <a:endCxn id="54" idx="0"/>
          </p:cNvCxnSpPr>
          <p:nvPr/>
        </p:nvCxnSpPr>
        <p:spPr>
          <a:xfrm flipH="1">
            <a:off x="12038723" y="12738538"/>
            <a:ext cx="1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0555611" y="14905477"/>
            <a:ext cx="3034264" cy="16956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el promedio de distancias es mayor que el factor </a:t>
            </a:r>
            <a:r>
              <a:rPr lang="es-MX" dirty="0" err="1" smtClean="0"/>
              <a:t>bb</a:t>
            </a:r>
            <a:r>
              <a:rPr lang="es-MX" dirty="0" smtClean="0"/>
              <a:t> el pixel de la imagen resultante se toma de la imagen de prueba</a:t>
            </a:r>
            <a:endParaRPr lang="es-EC" dirty="0"/>
          </a:p>
        </p:txBody>
      </p:sp>
      <p:cxnSp>
        <p:nvCxnSpPr>
          <p:cNvPr id="60" name="Conector recto de flecha 59"/>
          <p:cNvCxnSpPr>
            <a:endCxn id="59" idx="0"/>
          </p:cNvCxnSpPr>
          <p:nvPr/>
        </p:nvCxnSpPr>
        <p:spPr>
          <a:xfrm>
            <a:off x="12038725" y="14425764"/>
            <a:ext cx="34018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342</Words>
  <Application>Microsoft Office PowerPoint</Application>
  <PresentationFormat>Personalizado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Presentación de PowerPoint</vt:lpstr>
      <vt:lpstr>Basados en “Hardware Implementation of a Shape Recognition Algorithm based on Invariant Moments” nuestro algoritmo puede ser descrito usando dos FSM</vt:lpstr>
      <vt:lpstr>Primera FSM, encargada de encontrar los momentos de HU </vt:lpstr>
      <vt:lpstr>Presentación de PowerPoint</vt:lpstr>
      <vt:lpstr>Segunda FSM, encargada del reconocimiento de imagen</vt:lpstr>
      <vt:lpstr>Función principal (void)</vt:lpstr>
      <vt:lpstr>Función NLM_HU Recibe:  Imagen de prueba, logo, parámetros th y bb Devuelve: Matrices con las imágenes resultantes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</cp:revision>
  <dcterms:created xsi:type="dcterms:W3CDTF">2020-08-20T16:17:57Z</dcterms:created>
  <dcterms:modified xsi:type="dcterms:W3CDTF">2020-08-20T17:19:37Z</dcterms:modified>
</cp:coreProperties>
</file>