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5998825" cy="1800066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9" d="100"/>
          <a:sy n="29" d="100"/>
        </p:scale>
        <p:origin x="19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21T21:39:31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6576 16993,'0'0,"-65"0,-66 0,66 0,-390 0,324 0,66 0,0 65,0-65,0 65,0-65,0 0,0 65,0-65,0 65,-1-65,66 65,-65 0,-65 1,130 64,-65-65,0 65,0 0,0-65,65 66,-65-66,0 130,-1-130,66 65,-65 1,65-1,0 0,-65 0,65-65,0 66,-65-1,65 0,0-65,0 65,0 1,0-1,0 0,0 0,0-65,0 65,0 1,0-66,0 65,0 0,0 0,65-64,-65-1,0 65,65-65,-65 0,0 65,0-65,65 0,1 66,-66-66,0 0,0 65,65-65,0 0,-65 66,0-1,65 0,0-65,-65 65,65 1,0-66,0 65,-65-65,65 0,0-65,-65 65,66 0,-1-65,-65 65,65-65,65 65,-130 1,130-66,-130 130,130-130,-65 130,1-130,-1 130,0-130,0 65,0 0,0-65,-65 66,65-66,0 0,0 0,-65 65,65-65,1 0,-1 65,0-65,-65 65,65-65,0 0,0 0,0 0,-65 65,65-65,0 0,0 0,1 0,64 0,-65 65,65-65,-65 65,0-65,65 0,-64 65,-1 0,65-65,-65 65,65-65,-65 66,0-66,0 0,1 0,-1 0,0 0,0 0,0 0,65 0,-65 0,0 0,0 0,66 0,-66 0,0 0,0 0,0 0,0 0,65 0,-65 0,66 0,-66 0,0 0,65 0,-65 65,0-65,0 0,66 65,-66-65,0 0,65 0,-65 0,0 0,0 0,0 0,66 0,-66 0,0 0,0 0,0 0,0 0,0 0,0 0,0 0,0-65,1 0,-1 65,65-66,-65 1,0 65,65-65,-65 0,0 65,-65-65,65 65,-65-65,66 0,-1 0,0 65,-65-65,65 0,0-66,65 66,-130 0,130-65,-130 65,131-65,-131 64,130-64,-65 0,65-65,-65 65,0-1,65-64,-64 65,64-66,-130 66,130 65,-65-130,0 130,0 0,-65-66,65 66,0 0,-65-65,66 65,-1-65,-65 65,65-1,-65-64,65 0,-65 65,65-65,-65-1,0 1,65 65,-65-65,0 0,0 0,0-1,0 66,0-65,0 65,65-65,-65 65,0-1,0 1,0 0,0 0,0 0,-65 65,65-65,-65 65,65-65,-65 65,65-65,-65 0,0 65,65-66,-65 66,65-65,-66 65,1-65,0 0,-65 65,65-65,-65-65,0 130,-66-130,66 65,-65-1,65-64,-1 130,-64-65,130 0,0 65,0-65,-65 65,64-65,-64 65,0 0,-65 0,65 0,-1 0,1-65,0 0,65 65,-65 0,65-66,0 66,-1 0,1-65,0 65,0 0,0 0,0-65,0 65,0 0,-131-65,66 65,0 0,-65-65,65 65,-66 0,66 0,0 0,0 0,65 0,-1 0,66-65,-65 65,-65 0,65 0,-65 0,0 0,-1 0,1 0,0 0,0 0,65 0,0 0,0 0,-66-65,66 65,-130-65,130 65,0 0,-65 0,64 0,1 0,0 0,0 0,0 0,0 0,0 0,0 0,0 0,0 0,-1 0,66-65,-65 65,0 0</inkml:trace>
  <inkml:trace contextRef="#ctx0" brushRef="#br0" timeOffset="98783.3659">29881 15040,'65'0,"1"0,-1 0,0 0,-65-65,65 65,0 0,0 0,-65-66,65 66,0 0,0 0,0 0,-65-65,66 65,-1 0,0 0,0 0,0 0,0 0,0 0,0 0,0 0,0 65,1-65,-1 66,0-66,-65 65,65-65</inkml:trace>
  <inkml:trace contextRef="#ctx0" brushRef="#br0" timeOffset="100199.9746">29621 16016,'65'0,"-65"-65,130 65,-65 0,-65-65,65 65</inkml:trace>
  <inkml:trace contextRef="#ctx0" brushRef="#br0" timeOffset="100817.4372">29881 15886,'0'65,"0"65,0-65,0 1,0-1,0 0,0 0,0 0,0 0</inkml:trace>
  <inkml:trace contextRef="#ctx0" brushRef="#br0" timeOffset="101471.9248">29686 16667,'65'0,"0"0,0 0,0 0,1 0,-1 0,0 0,0 0,0 0,0 0,-65-65</inkml:trace>
  <inkml:trace contextRef="#ctx0" brushRef="#br0" timeOffset="103128.4096">30337 16602,'0'-65,"0"0,0 0,65 0,-65 0,0 0,65 65,-65-66,65 66,-65-65,65 65,1 0,-66 65,0 1,0-1,0 0,0 0,0 0,65-65,0 0,-65-65,65 0,0 0,0 65,-65 65,65 0,-65 0,0 0,65-65,-65 65,0 0,0 0</inkml:trace>
  <inkml:trace contextRef="#ctx0" brushRef="#br0" timeOffset="104279.9133">31704 16472,'-65'-65,"0"65,0 0,0 0,0 0,0 0,-1 0,66 65,-65-65,65 65,0 0,0 0,0 0,65 0,1-65,-1 66,0-66,0 0,0 0,0 0,0 0,-65-66,65 66,0 0,-65-65,0 0,0 0,65 65,-65 65,0 0,0 0,0 1,0-1,66 0,-1-65,0 0</inkml:trace>
  <inkml:trace contextRef="#ctx0" brushRef="#br0" timeOffset="105408.5284">32616 16537,'-66'0,"1"0,0 0,0 0,0 65,65 0,0 0,0 0,0 1,65-66,0 0,0 0,0 0,1-66,-66 1,65 65,-65 65,-65 66,65-66,-66 0,66 0,-65 0,0 0,0 0,-65 0,130 1,-65-66,0 0,0 0,0 0,-1 0,1 0</inkml:trace>
  <inkml:trace contextRef="#ctx0" brushRef="#br0" timeOffset="106551.7779">33071 16993,'65'0,"-65"-65,65 0,-65-1,66 66,-66-65,65 65,-65-65,0 0,0 0,-65 65,65-65,-66 65,1 0,-65 0,65 0,65 65,-65-65,65 65,-65-65,65 65,0 0,0 0,0 1,0-1,0 65,0-65,65-65,-65 65,65 0,-65 0,65-65,-65 65,65-65,0 0,0 0,1 0,-1 0,-65-65,65 65,-65-65</inkml:trace>
  <inkml:trace contextRef="#ctx0" brushRef="#br0" timeOffset="107663.6867">33397 16602,'0'65,"0"0,0 0,0 1,0-1,0 0,0 0,0 0,0 0,65-65,-65-65,65 0,-65-65,65-66,0 131,-65-65,0 0,65 0,0 65,-65 130,0 0,0 0,0 65,0-65,0 0,0 0,0 0,0 1,0-1,0 0,0 0</inkml:trace>
  <inkml:trace contextRef="#ctx0" brushRef="#br0" timeOffset="111153.6421">38800 17383,'65'0,"0"66,0 64,0-65,66 65,-66 65,65 1,65-1,-65 65,1 1,-1 64,0-129,-65 129,65-64,-65-1,66 66,-66-66,0 66,-65-66,0 0,65-64,-65-66,0 0,0 0,0-64,0-1,0 0,0 0,0 0,0 0,-65 0,65 0,0 0,-65 1,0-66,65-66,-66 66,66-65,-65 65,0 0,-65 0,0 0,0 0,-1 0,1 0,65 0,-65 65,0-65,65 0</inkml:trace>
  <inkml:trace contextRef="#ctx0" brushRef="#br0" timeOffset="113255.8094">39776 22527,'0'-65,"0"0,-65 65,0 0,0 0,0 0,-65 0,0 0,-1 65,1 0,65-65,0 65,-65 0,65 0,0 0,0-65,65 65,0 1,0-1,65 0,0 65,65-65,-65 65,0-65,65 0,-65 66,66-66,-66-65,0 65,65 0,-65-65,0 65,0-65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3" y="3800144"/>
            <a:ext cx="11584395" cy="8739380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973" y="12539517"/>
            <a:ext cx="11584395" cy="226102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9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9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9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9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9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99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99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5606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5" y="12600430"/>
            <a:ext cx="11584393" cy="1487556"/>
          </a:xfrm>
        </p:spPr>
        <p:txBody>
          <a:bodyPr anchor="b">
            <a:normAutofit/>
          </a:bodyPr>
          <a:lstStyle>
            <a:lvl1pPr algn="l">
              <a:defRPr sz="41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973" y="1800066"/>
            <a:ext cx="11584395" cy="955590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4" y="14087986"/>
            <a:ext cx="11584392" cy="129588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5208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3" y="3800140"/>
            <a:ext cx="11584395" cy="5200192"/>
          </a:xfrm>
        </p:spPr>
        <p:txBody>
          <a:bodyPr/>
          <a:lstStyle>
            <a:lvl1pPr>
              <a:defRPr sz="83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3" y="9600354"/>
            <a:ext cx="11584395" cy="6200228"/>
          </a:xfrm>
        </p:spPr>
        <p:txBody>
          <a:bodyPr anchor="ctr">
            <a:normAutofit/>
          </a:bodyPr>
          <a:lstStyle>
            <a:lvl1pPr marL="0" indent="0">
              <a:buNone/>
              <a:defRPr sz="3149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9707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056" y="3800140"/>
            <a:ext cx="10499752" cy="6098319"/>
          </a:xfrm>
        </p:spPr>
        <p:txBody>
          <a:bodyPr/>
          <a:lstStyle>
            <a:lvl1pPr>
              <a:defRPr sz="83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533808" y="9898459"/>
            <a:ext cx="9555132" cy="89812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3" y="11419468"/>
            <a:ext cx="11584395" cy="4400162"/>
          </a:xfrm>
        </p:spPr>
        <p:txBody>
          <a:bodyPr anchor="ctr">
            <a:normAutofit/>
          </a:bodyPr>
          <a:lstStyle>
            <a:lvl1pPr marL="0" indent="0">
              <a:buNone/>
              <a:defRPr sz="3149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12" name="TextBox 11"/>
          <p:cNvSpPr txBox="1"/>
          <p:nvPr/>
        </p:nvSpPr>
        <p:spPr>
          <a:xfrm>
            <a:off x="1179087" y="2549316"/>
            <a:ext cx="1052575" cy="337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34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47028" y="6860587"/>
            <a:ext cx="1052575" cy="337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34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0089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2" y="8200305"/>
            <a:ext cx="11584397" cy="4339215"/>
          </a:xfrm>
        </p:spPr>
        <p:txBody>
          <a:bodyPr anchor="b"/>
          <a:lstStyle>
            <a:lvl1pPr algn="l">
              <a:defRPr sz="699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973" y="12539520"/>
            <a:ext cx="11584395" cy="2258351"/>
          </a:xfrm>
        </p:spPr>
        <p:txBody>
          <a:bodyPr anchor="t"/>
          <a:lstStyle>
            <a:lvl1pPr marL="0" indent="0" algn="l">
              <a:buNone/>
              <a:defRPr sz="34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59992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9889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4pPr>
            <a:lvl5pPr marL="3199851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5pPr>
            <a:lvl6pPr marL="3999814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6pPr>
            <a:lvl7pPr marL="4799777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7pPr>
            <a:lvl8pPr marL="5599740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8pPr>
            <a:lvl9pPr marL="6399703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8512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796" y="5200192"/>
            <a:ext cx="3868001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412" y="7000258"/>
            <a:ext cx="3842384" cy="9421182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7620" y="5200192"/>
            <a:ext cx="3854055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83767" y="7000258"/>
            <a:ext cx="3867907" cy="9421182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51749" y="5200192"/>
            <a:ext cx="3848638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351749" y="7000258"/>
            <a:ext cx="3848638" cy="9421182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890864" y="5600206"/>
            <a:ext cx="0" cy="1040038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38489" y="5600206"/>
            <a:ext cx="0" cy="104121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2153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3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411" y="11157758"/>
            <a:ext cx="3859055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411" y="5800214"/>
            <a:ext cx="3859055" cy="40001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411" y="12670316"/>
            <a:ext cx="3859055" cy="1730219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123" y="11157758"/>
            <a:ext cx="3846552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105121" y="5800214"/>
            <a:ext cx="3846552" cy="40001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103345" y="12670313"/>
            <a:ext cx="3851647" cy="1730219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51749" y="11157758"/>
            <a:ext cx="3848638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351747" y="5800214"/>
            <a:ext cx="3848638" cy="40001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51587" y="12670308"/>
            <a:ext cx="3853734" cy="1730219"/>
          </a:xfrm>
        </p:spPr>
        <p:txBody>
          <a:bodyPr anchor="t"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90864" y="5600206"/>
            <a:ext cx="0" cy="1040038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38489" y="5600206"/>
            <a:ext cx="0" cy="104121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7199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965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99956" y="1129213"/>
            <a:ext cx="2300431" cy="1529223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411" y="2029484"/>
            <a:ext cx="9743487" cy="1439195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249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33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5" y="7511391"/>
            <a:ext cx="11584393" cy="5028130"/>
          </a:xfrm>
        </p:spPr>
        <p:txBody>
          <a:bodyPr anchor="b"/>
          <a:lstStyle>
            <a:lvl1pPr algn="l">
              <a:defRPr sz="699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973" y="12539520"/>
            <a:ext cx="11584395" cy="2258351"/>
          </a:xfrm>
        </p:spPr>
        <p:txBody>
          <a:bodyPr anchor="t"/>
          <a:lstStyle>
            <a:lvl1pPr marL="0" indent="0" algn="l">
              <a:buNone/>
              <a:defRPr sz="34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59992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9889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4pPr>
            <a:lvl5pPr marL="3199851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5pPr>
            <a:lvl6pPr marL="3999814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6pPr>
            <a:lvl7pPr marL="4799777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7pPr>
            <a:lvl8pPr marL="5599740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8pPr>
            <a:lvl9pPr marL="6399703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176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8188" y="5408536"/>
            <a:ext cx="5770553" cy="11012907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984" y="5396770"/>
            <a:ext cx="5770556" cy="11024671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5083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188" y="5000184"/>
            <a:ext cx="5770551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188" y="6600243"/>
            <a:ext cx="5770553" cy="9821196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1986" y="5000184"/>
            <a:ext cx="5770553" cy="1512554"/>
          </a:xfrm>
        </p:spPr>
        <p:txBody>
          <a:bodyPr anchor="b">
            <a:noAutofit/>
          </a:bodyPr>
          <a:lstStyle>
            <a:lvl1pPr marL="0" indent="0">
              <a:buNone/>
              <a:defRPr sz="41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99963" indent="0">
              <a:buNone/>
              <a:defRPr sz="3499" b="1"/>
            </a:lvl2pPr>
            <a:lvl3pPr marL="1599926" indent="0">
              <a:buNone/>
              <a:defRPr sz="3149" b="1"/>
            </a:lvl3pPr>
            <a:lvl4pPr marL="2399889" indent="0">
              <a:buNone/>
              <a:defRPr sz="2800" b="1"/>
            </a:lvl4pPr>
            <a:lvl5pPr marL="3199851" indent="0">
              <a:buNone/>
              <a:defRPr sz="2800" b="1"/>
            </a:lvl5pPr>
            <a:lvl6pPr marL="3999814" indent="0">
              <a:buNone/>
              <a:defRPr sz="2800" b="1"/>
            </a:lvl6pPr>
            <a:lvl7pPr marL="4799777" indent="0">
              <a:buNone/>
              <a:defRPr sz="2800" b="1"/>
            </a:lvl7pPr>
            <a:lvl8pPr marL="5599740" indent="0">
              <a:buNone/>
              <a:defRPr sz="2800" b="1"/>
            </a:lvl8pPr>
            <a:lvl9pPr marL="6399703" indent="0">
              <a:buNone/>
              <a:defRPr sz="2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21986" y="6600243"/>
            <a:ext cx="5770553" cy="9821196"/>
          </a:xfrm>
        </p:spPr>
        <p:txBody>
          <a:bodyPr>
            <a:normAutofit/>
          </a:bodyPr>
          <a:lstStyle>
            <a:lvl1pPr>
              <a:defRPr sz="3149"/>
            </a:lvl1pPr>
            <a:lvl2pPr>
              <a:defRPr sz="2800"/>
            </a:lvl2pPr>
            <a:lvl3pPr>
              <a:defRPr sz="245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213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3064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3476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971" y="3800140"/>
            <a:ext cx="4464173" cy="3800140"/>
          </a:xfrm>
        </p:spPr>
        <p:txBody>
          <a:bodyPr anchor="b"/>
          <a:lstStyle>
            <a:lvl1pPr algn="l">
              <a:defRPr sz="41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199" y="3800140"/>
            <a:ext cx="6820169" cy="12000442"/>
          </a:xfrm>
        </p:spPr>
        <p:txBody>
          <a:bodyPr anchor="ctr">
            <a:normAutofit/>
          </a:bodyPr>
          <a:lstStyle>
            <a:lvl1pPr>
              <a:defRPr sz="3499"/>
            </a:lvl1pPr>
            <a:lvl2pPr>
              <a:defRPr sz="3149"/>
            </a:lvl2pPr>
            <a:lvl3pPr>
              <a:defRPr sz="2800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1" y="8213640"/>
            <a:ext cx="4464173" cy="7600277"/>
          </a:xfrm>
        </p:spPr>
        <p:txBody>
          <a:bodyPr/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1709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597" y="4866825"/>
            <a:ext cx="6684853" cy="4133507"/>
          </a:xfrm>
        </p:spPr>
        <p:txBody>
          <a:bodyPr anchor="b">
            <a:normAutofit/>
          </a:bodyPr>
          <a:lstStyle>
            <a:lvl1pPr algn="l">
              <a:defRPr sz="62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21845" y="3000111"/>
            <a:ext cx="4200785" cy="120004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799963" indent="0">
              <a:buNone/>
              <a:defRPr sz="2800"/>
            </a:lvl2pPr>
            <a:lvl3pPr marL="1599926" indent="0">
              <a:buNone/>
              <a:defRPr sz="2800"/>
            </a:lvl3pPr>
            <a:lvl4pPr marL="2399889" indent="0">
              <a:buNone/>
              <a:defRPr sz="2800"/>
            </a:lvl4pPr>
            <a:lvl5pPr marL="3199851" indent="0">
              <a:buNone/>
              <a:defRPr sz="2800"/>
            </a:lvl5pPr>
            <a:lvl6pPr marL="3999814" indent="0">
              <a:buNone/>
              <a:defRPr sz="2800"/>
            </a:lvl6pPr>
            <a:lvl7pPr marL="4799777" indent="0">
              <a:buNone/>
              <a:defRPr sz="2800"/>
            </a:lvl7pPr>
            <a:lvl8pPr marL="5599740" indent="0">
              <a:buNone/>
              <a:defRPr sz="2800"/>
            </a:lvl8pPr>
            <a:lvl9pPr marL="6399703" indent="0">
              <a:buNone/>
              <a:defRPr sz="2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971" y="9600353"/>
            <a:ext cx="6674449" cy="3600133"/>
          </a:xfrm>
        </p:spPr>
        <p:txBody>
          <a:bodyPr>
            <a:normAutofit/>
          </a:bodyPr>
          <a:lstStyle>
            <a:lvl1pPr marL="0" indent="0">
              <a:buNone/>
              <a:defRPr sz="2450"/>
            </a:lvl1pPr>
            <a:lvl2pPr marL="799963" indent="0">
              <a:buNone/>
              <a:defRPr sz="2100"/>
            </a:lvl2pPr>
            <a:lvl3pPr marL="1599926" indent="0">
              <a:buNone/>
              <a:defRPr sz="1750"/>
            </a:lvl3pPr>
            <a:lvl4pPr marL="2399889" indent="0">
              <a:buNone/>
              <a:defRPr sz="1575"/>
            </a:lvl4pPr>
            <a:lvl5pPr marL="3199851" indent="0">
              <a:buNone/>
              <a:defRPr sz="1575"/>
            </a:lvl5pPr>
            <a:lvl6pPr marL="3999814" indent="0">
              <a:buNone/>
              <a:defRPr sz="1575"/>
            </a:lvl6pPr>
            <a:lvl7pPr marL="4799777" indent="0">
              <a:buNone/>
              <a:defRPr sz="1575"/>
            </a:lvl7pPr>
            <a:lvl8pPr marL="5599740" indent="0">
              <a:buNone/>
              <a:defRPr sz="1575"/>
            </a:lvl8pPr>
            <a:lvl9pPr marL="6399703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4770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021819" y="4400162"/>
            <a:ext cx="4932971" cy="74002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9955231" y="-1200044"/>
            <a:ext cx="2799794" cy="420015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1021819" y="16000589"/>
            <a:ext cx="1733206" cy="260009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69426" y="7000258"/>
            <a:ext cx="7332795" cy="1100040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469338" y="7600280"/>
            <a:ext cx="4133030" cy="620022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3552187" y="0"/>
            <a:ext cx="1199912" cy="2885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074" y="1188280"/>
            <a:ext cx="12344465" cy="36760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188" y="5388454"/>
            <a:ext cx="11743064" cy="1101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680185" y="4900153"/>
            <a:ext cx="2600093" cy="4000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D74AC0-95ED-41C1-BA62-2BA5F115270C}" type="datetimeFigureOut">
              <a:rPr lang="es-EC" smtClean="0"/>
              <a:t>21/8/2020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217289" y="8665645"/>
            <a:ext cx="10131069" cy="4000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3588559" y="776240"/>
            <a:ext cx="1100204" cy="20150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87E8-FA1A-4250-ADD9-D0A6072B580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58548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799975" rtl="0" eaLnBrk="1" latinLnBrk="0" hangingPunct="1">
        <a:spcBef>
          <a:spcPct val="0"/>
        </a:spcBef>
        <a:buNone/>
        <a:defRPr sz="734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99983" indent="-599983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4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299961" indent="-499986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14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999942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799917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599892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4399869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199844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999821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6799796" indent="-399988" algn="l" defTabSz="799975" rtl="0" eaLnBrk="1" latinLnBrk="0" hangingPunct="1">
        <a:spcBef>
          <a:spcPts val="1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1pPr>
      <a:lvl2pPr marL="799975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2pPr>
      <a:lvl3pPr marL="1599952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399927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4pPr>
      <a:lvl5pPr marL="3199906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5pPr>
      <a:lvl6pPr marL="3999881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6pPr>
      <a:lvl7pPr marL="4799858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7pPr>
      <a:lvl8pPr marL="5599833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8pPr>
      <a:lvl9pPr marL="6399809" algn="l" defTabSz="799975" rtl="0" eaLnBrk="1" latinLnBrk="0" hangingPunct="1">
        <a:defRPr sz="31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20876" y="5785003"/>
            <a:ext cx="8557151" cy="118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7086" dirty="0" err="1"/>
              <a:t>Shape</a:t>
            </a:r>
            <a:r>
              <a:rPr lang="es-EC" sz="7086" dirty="0"/>
              <a:t> </a:t>
            </a:r>
            <a:r>
              <a:rPr lang="es-EC" sz="7086" dirty="0" err="1"/>
              <a:t>recognition</a:t>
            </a:r>
            <a:r>
              <a:rPr lang="es-EC" sz="7086" dirty="0"/>
              <a:t>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994091" y="8776399"/>
            <a:ext cx="13752483" cy="1182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362" dirty="0"/>
              <a:t>La versión final de este algoritmo implementa las condiciones de borde basadas en 4 </a:t>
            </a:r>
            <a:r>
              <a:rPr lang="es-EC" sz="2362" dirty="0" err="1"/>
              <a:t>if-else</a:t>
            </a:r>
            <a:r>
              <a:rPr lang="es-EC" sz="2362" dirty="0"/>
              <a:t> </a:t>
            </a:r>
          </a:p>
          <a:p>
            <a:r>
              <a:rPr lang="es-EC" sz="2362" dirty="0"/>
              <a:t>anidados,  dos momentos de HU, y realiza el análisis del vecindario  por cada pixel tanto del</a:t>
            </a:r>
          </a:p>
          <a:p>
            <a:r>
              <a:rPr lang="es-EC" sz="2362" dirty="0"/>
              <a:t>logo como de la imagen de prueba</a:t>
            </a:r>
          </a:p>
        </p:txBody>
      </p:sp>
    </p:spTree>
    <p:extLst>
      <p:ext uri="{BB962C8B-B14F-4D97-AF65-F5344CB8AC3E}">
        <p14:creationId xmlns:p14="http://schemas.microsoft.com/office/powerpoint/2010/main" val="3490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Basados en “</a:t>
            </a:r>
            <a:r>
              <a:rPr lang="en-US" dirty="0"/>
              <a:t>Hardware Implementation of a Shape Recognition </a:t>
            </a:r>
            <a:r>
              <a:rPr lang="en-US" dirty="0" smtClean="0"/>
              <a:t>Algorithm based </a:t>
            </a:r>
            <a:r>
              <a:rPr lang="en-US" dirty="0"/>
              <a:t>on Invariant </a:t>
            </a:r>
            <a:r>
              <a:rPr lang="en-US" dirty="0" smtClean="0"/>
              <a:t>Moments” nuestro algoritmo puede ser descrito usando dos FSM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936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Primera FSM, encargada de encontrar los momentos de HU 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36" y="7092113"/>
            <a:ext cx="6150542" cy="56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3855" y="5328689"/>
            <a:ext cx="12011622" cy="455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362" dirty="0"/>
              <a:t>Los momentos de </a:t>
            </a:r>
            <a:r>
              <a:rPr lang="es-EC" sz="2362" dirty="0" err="1"/>
              <a:t>Hu</a:t>
            </a:r>
            <a:r>
              <a:rPr lang="es-EC" sz="2362" dirty="0"/>
              <a:t> es una función que recibe una matriz y devuelve un vector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35489" y="6477930"/>
            <a:ext cx="2206125" cy="1385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Reciben una matriz (vecindario)</a:t>
            </a:r>
          </a:p>
        </p:txBody>
      </p:sp>
      <p:cxnSp>
        <p:nvCxnSpPr>
          <p:cNvPr id="7" name="Conector recto de flecha 6"/>
          <p:cNvCxnSpPr>
            <a:stCxn id="5" idx="2"/>
          </p:cNvCxnSpPr>
          <p:nvPr/>
        </p:nvCxnSpPr>
        <p:spPr>
          <a:xfrm>
            <a:off x="7938549" y="7863770"/>
            <a:ext cx="0" cy="6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6767884" y="8590917"/>
            <a:ext cx="2341330" cy="1385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Se aplican las ecuaciones </a:t>
            </a:r>
            <a:r>
              <a:rPr lang="en-US" sz="2362" dirty="0"/>
              <a:t>[1-7]</a:t>
            </a:r>
            <a:endParaRPr lang="es-EC" sz="2362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8006150" y="9942540"/>
            <a:ext cx="0" cy="101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472123" y="10956572"/>
            <a:ext cx="3068054" cy="20787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62" dirty="0"/>
              <a:t>Como </a:t>
            </a:r>
            <a:r>
              <a:rPr lang="es-EC" sz="2362" dirty="0"/>
              <a:t>resultado</a:t>
            </a:r>
            <a:r>
              <a:rPr lang="en-US" sz="2362" dirty="0"/>
              <a:t> se </a:t>
            </a:r>
            <a:r>
              <a:rPr lang="en-US" sz="2362" dirty="0" err="1"/>
              <a:t>entrega</a:t>
            </a:r>
            <a:r>
              <a:rPr lang="en-US" sz="2362" dirty="0"/>
              <a:t> el vector h con dos </a:t>
            </a:r>
            <a:r>
              <a:rPr lang="en-US" sz="2362" dirty="0" err="1"/>
              <a:t>elementos</a:t>
            </a:r>
            <a:r>
              <a:rPr lang="en-US" sz="2362" dirty="0"/>
              <a:t>, </a:t>
            </a:r>
            <a:r>
              <a:rPr lang="en-US" sz="2362" dirty="0" err="1"/>
              <a:t>uno</a:t>
            </a:r>
            <a:r>
              <a:rPr lang="en-US" sz="2362" dirty="0"/>
              <a:t> </a:t>
            </a:r>
            <a:r>
              <a:rPr lang="en-US" sz="2362" dirty="0" err="1"/>
              <a:t>por</a:t>
            </a:r>
            <a:r>
              <a:rPr lang="en-US" sz="2362" dirty="0"/>
              <a:t> </a:t>
            </a:r>
            <a:r>
              <a:rPr lang="en-US" sz="2362" dirty="0" err="1"/>
              <a:t>cada</a:t>
            </a:r>
            <a:r>
              <a:rPr lang="en-US" sz="2362" dirty="0"/>
              <a:t> </a:t>
            </a:r>
            <a:r>
              <a:rPr lang="en-US" sz="2362" dirty="0" err="1"/>
              <a:t>momento</a:t>
            </a:r>
            <a:r>
              <a:rPr lang="en-US" sz="2362" dirty="0"/>
              <a:t> de Hu</a:t>
            </a:r>
            <a:endParaRPr lang="es-EC" sz="2362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271239" y="3960890"/>
            <a:ext cx="9889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6000" dirty="0" err="1"/>
              <a:t>hu_moment_fast</a:t>
            </a:r>
            <a:r>
              <a:rPr lang="es-EC" sz="6000" dirty="0"/>
              <a:t> </a:t>
            </a:r>
            <a:r>
              <a:rPr lang="es-EC" sz="6000" dirty="0" err="1"/>
              <a:t>function</a:t>
            </a:r>
            <a:r>
              <a:rPr lang="es-EC" sz="6000" dirty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741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Segunda FSM, encargada del reconocimiento de imagen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08" y="7613483"/>
            <a:ext cx="6975615" cy="56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530" y="3667297"/>
            <a:ext cx="12341522" cy="1837871"/>
          </a:xfrm>
        </p:spPr>
        <p:txBody>
          <a:bodyPr/>
          <a:lstStyle/>
          <a:p>
            <a:r>
              <a:rPr lang="es-EC" dirty="0" smtClean="0"/>
              <a:t>Función</a:t>
            </a:r>
            <a:r>
              <a:rPr lang="en-US" dirty="0" smtClean="0"/>
              <a:t> principal (void)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6332978" y="5505168"/>
            <a:ext cx="3257071" cy="1756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Importa</a:t>
            </a:r>
            <a:r>
              <a:rPr lang="en-US" sz="2362" dirty="0"/>
              <a:t> </a:t>
            </a:r>
            <a:r>
              <a:rPr lang="es-EC" sz="2362" dirty="0"/>
              <a:t>las</a:t>
            </a:r>
            <a:r>
              <a:rPr lang="en-US" sz="2362" dirty="0"/>
              <a:t> </a:t>
            </a:r>
            <a:r>
              <a:rPr lang="en-US" sz="2362" noProof="1"/>
              <a:t>imágenes</a:t>
            </a:r>
            <a:r>
              <a:rPr lang="en-US" sz="2362" dirty="0"/>
              <a:t> de </a:t>
            </a:r>
            <a:r>
              <a:rPr lang="en-US" sz="2362" noProof="1"/>
              <a:t>prueba</a:t>
            </a:r>
            <a:r>
              <a:rPr lang="en-US" sz="2362" dirty="0"/>
              <a:t>  y logo.</a:t>
            </a:r>
          </a:p>
          <a:p>
            <a:pPr algn="ctr"/>
            <a:r>
              <a:rPr lang="es-EC" sz="2362" dirty="0"/>
              <a:t>Definición</a:t>
            </a:r>
            <a:r>
              <a:rPr lang="en-US" sz="2362" dirty="0"/>
              <a:t> de </a:t>
            </a:r>
            <a:r>
              <a:rPr lang="es-EC" sz="2362" dirty="0"/>
              <a:t>parámetros</a:t>
            </a:r>
          </a:p>
        </p:txBody>
      </p:sp>
      <p:cxnSp>
        <p:nvCxnSpPr>
          <p:cNvPr id="9" name="Conector recto de flecha 8"/>
          <p:cNvCxnSpPr>
            <a:stCxn id="4" idx="2"/>
          </p:cNvCxnSpPr>
          <p:nvPr/>
        </p:nvCxnSpPr>
        <p:spPr>
          <a:xfrm flipH="1" flipV="1">
            <a:off x="7872761" y="7105534"/>
            <a:ext cx="88752" cy="156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4" idx="2"/>
          </p:cNvCxnSpPr>
          <p:nvPr/>
        </p:nvCxnSpPr>
        <p:spPr>
          <a:xfrm>
            <a:off x="7961513" y="7261651"/>
            <a:ext cx="0" cy="62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6332978" y="7886120"/>
            <a:ext cx="3257071" cy="17564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62" dirty="0"/>
              <a:t>Llama a la </a:t>
            </a:r>
            <a:r>
              <a:rPr lang="es-EC" sz="2362" dirty="0"/>
              <a:t>función</a:t>
            </a:r>
            <a:r>
              <a:rPr lang="en-US" sz="2362" dirty="0"/>
              <a:t> NML_HU</a:t>
            </a:r>
            <a:endParaRPr lang="es-EC" sz="2362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7961512" y="9642603"/>
            <a:ext cx="0" cy="62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332978" y="10311676"/>
            <a:ext cx="3257071" cy="1756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C" sz="2362" dirty="0"/>
              <a:t>Reconstrucción</a:t>
            </a:r>
            <a:r>
              <a:rPr lang="es-MX" sz="2362" dirty="0"/>
              <a:t> de</a:t>
            </a:r>
          </a:p>
          <a:p>
            <a:pPr algn="ctr"/>
            <a:r>
              <a:rPr lang="es-MX" sz="2362" dirty="0"/>
              <a:t>Imágenes resultantes</a:t>
            </a:r>
            <a:endParaRPr lang="es-EC" sz="2362" dirty="0"/>
          </a:p>
        </p:txBody>
      </p:sp>
    </p:spTree>
    <p:extLst>
      <p:ext uri="{BB962C8B-B14F-4D97-AF65-F5344CB8AC3E}">
        <p14:creationId xmlns:p14="http://schemas.microsoft.com/office/powerpoint/2010/main" val="10388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075" y="364799"/>
            <a:ext cx="12344465" cy="3676067"/>
          </a:xfrm>
        </p:spPr>
        <p:txBody>
          <a:bodyPr/>
          <a:lstStyle/>
          <a:p>
            <a:r>
              <a:rPr lang="es-MX" dirty="0" smtClean="0"/>
              <a:t>Función NLM_HU</a:t>
            </a:r>
            <a:br>
              <a:rPr lang="es-MX" dirty="0" smtClean="0"/>
            </a:br>
            <a:r>
              <a:rPr lang="es-MX" sz="3600" dirty="0"/>
              <a:t>Recibe:  Imagen de prueba, logo, parámetros </a:t>
            </a:r>
            <a:r>
              <a:rPr lang="es-MX" sz="3600" dirty="0" err="1"/>
              <a:t>th</a:t>
            </a:r>
            <a:r>
              <a:rPr lang="es-MX" sz="3600" dirty="0"/>
              <a:t> y </a:t>
            </a:r>
            <a:r>
              <a:rPr lang="es-MX" sz="3600" dirty="0" err="1"/>
              <a:t>bb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>Devuelve: Matrices con las imágenes resultantes</a:t>
            </a:r>
            <a:r>
              <a:rPr lang="es-MX" dirty="0" smtClean="0"/>
              <a:t> </a:t>
            </a:r>
            <a:endParaRPr lang="es-EC" dirty="0"/>
          </a:p>
        </p:txBody>
      </p:sp>
      <p:sp>
        <p:nvSpPr>
          <p:cNvPr id="30" name="Rectángulo 29"/>
          <p:cNvSpPr/>
          <p:nvPr/>
        </p:nvSpPr>
        <p:spPr>
          <a:xfrm>
            <a:off x="2112360" y="4040867"/>
            <a:ext cx="2587083" cy="16949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Definición de parámetro</a:t>
            </a:r>
          </a:p>
          <a:p>
            <a:pPr algn="ctr"/>
            <a:r>
              <a:rPr lang="es-MX" dirty="0"/>
              <a:t>(tamaño de la imagen de prueba y logo. Matrices vacías) </a:t>
            </a:r>
            <a:endParaRPr lang="es-EC" dirty="0"/>
          </a:p>
        </p:txBody>
      </p:sp>
      <p:cxnSp>
        <p:nvCxnSpPr>
          <p:cNvPr id="31" name="Conector recto de flecha 30"/>
          <p:cNvCxnSpPr>
            <a:stCxn id="30" idx="2"/>
          </p:cNvCxnSpPr>
          <p:nvPr/>
        </p:nvCxnSpPr>
        <p:spPr>
          <a:xfrm>
            <a:off x="3405901" y="5735851"/>
            <a:ext cx="0" cy="735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1933937" y="6471831"/>
            <a:ext cx="2943923" cy="2230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Barrido del logo usando bordes, por cada </a:t>
            </a:r>
            <a:r>
              <a:rPr lang="es-MX" dirty="0" err="1"/>
              <a:t>pixcel</a:t>
            </a:r>
            <a:r>
              <a:rPr lang="es-MX" dirty="0"/>
              <a:t> se crea un vecindario, a cada vecindario se le obtiene los momentos de HU usando </a:t>
            </a:r>
            <a:r>
              <a:rPr lang="es-MX" dirty="0" err="1"/>
              <a:t>hu_moment_fast</a:t>
            </a:r>
            <a:r>
              <a:rPr lang="es-MX" dirty="0"/>
              <a:t> </a:t>
            </a:r>
            <a:endParaRPr lang="es-EC" dirty="0"/>
          </a:p>
        </p:txBody>
      </p:sp>
      <p:cxnSp>
        <p:nvCxnSpPr>
          <p:cNvPr id="33" name="Conector recto de flecha 32"/>
          <p:cNvCxnSpPr>
            <a:stCxn id="32" idx="2"/>
          </p:cNvCxnSpPr>
          <p:nvPr/>
        </p:nvCxnSpPr>
        <p:spPr>
          <a:xfrm flipH="1">
            <a:off x="3405898" y="8702076"/>
            <a:ext cx="1" cy="669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2112360" y="9438056"/>
            <a:ext cx="2587083" cy="16949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Se calcula un factor de normalización</a:t>
            </a:r>
          </a:p>
          <a:p>
            <a:pPr algn="ctr"/>
            <a:r>
              <a:rPr lang="es-MX" dirty="0" err="1"/>
              <a:t>Weight</a:t>
            </a:r>
            <a:r>
              <a:rPr lang="es-MX" dirty="0"/>
              <a:t>=1/varianza</a:t>
            </a:r>
            <a:endParaRPr lang="es-EC" dirty="0"/>
          </a:p>
        </p:txBody>
      </p:sp>
      <p:cxnSp>
        <p:nvCxnSpPr>
          <p:cNvPr id="35" name="Conector recto 34"/>
          <p:cNvCxnSpPr>
            <a:stCxn id="34" idx="2"/>
          </p:cNvCxnSpPr>
          <p:nvPr/>
        </p:nvCxnSpPr>
        <p:spPr>
          <a:xfrm flipH="1">
            <a:off x="3405899" y="11133041"/>
            <a:ext cx="2" cy="4460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405899" y="11579089"/>
            <a:ext cx="2966224" cy="111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angular 36"/>
          <p:cNvCxnSpPr/>
          <p:nvPr/>
        </p:nvCxnSpPr>
        <p:spPr>
          <a:xfrm rot="5400000" flipH="1" flipV="1">
            <a:off x="3712558" y="6700433"/>
            <a:ext cx="7549376" cy="2230245"/>
          </a:xfrm>
          <a:prstGeom prst="bentConnector3">
            <a:avLst>
              <a:gd name="adj1" fmla="val 10465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152709" y="4040866"/>
            <a:ext cx="2943923" cy="2230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Barrido de la imagen de prueba usando bordes, por cada </a:t>
            </a:r>
            <a:r>
              <a:rPr lang="es-MX" dirty="0" err="1"/>
              <a:t>pixcel</a:t>
            </a:r>
            <a:r>
              <a:rPr lang="es-MX" dirty="0"/>
              <a:t> se crea un vecindario, a cada vecindario se le obtiene los momentos de HU usando </a:t>
            </a:r>
            <a:r>
              <a:rPr lang="es-MX" dirty="0" err="1"/>
              <a:t>hu_moment_fast</a:t>
            </a:r>
            <a:r>
              <a:rPr lang="es-MX" dirty="0"/>
              <a:t> </a:t>
            </a:r>
            <a:endParaRPr lang="es-EC" dirty="0"/>
          </a:p>
        </p:txBody>
      </p:sp>
      <p:sp>
        <p:nvSpPr>
          <p:cNvPr id="39" name="Rectángulo 38"/>
          <p:cNvSpPr/>
          <p:nvPr/>
        </p:nvSpPr>
        <p:spPr>
          <a:xfrm>
            <a:off x="10509874" y="4040866"/>
            <a:ext cx="2943923" cy="22302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Por cada pixel de la imagen de prueba se realiza un barrido en la matriz de momentos de HU del logo.</a:t>
            </a:r>
            <a:endParaRPr lang="es-EC" dirty="0"/>
          </a:p>
        </p:txBody>
      </p:sp>
      <p:cxnSp>
        <p:nvCxnSpPr>
          <p:cNvPr id="40" name="Conector angular 39"/>
          <p:cNvCxnSpPr>
            <a:endCxn id="39" idx="0"/>
          </p:cNvCxnSpPr>
          <p:nvPr/>
        </p:nvCxnSpPr>
        <p:spPr>
          <a:xfrm>
            <a:off x="8602369" y="3684026"/>
            <a:ext cx="3379466" cy="3568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10509873" y="6778491"/>
            <a:ext cx="2966224" cy="20741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Se calcula la distancia geométrica entre la cada punto de la matriz de </a:t>
            </a:r>
            <a:r>
              <a:rPr lang="es-MX" dirty="0" err="1"/>
              <a:t>hu</a:t>
            </a:r>
            <a:r>
              <a:rPr lang="es-MX" dirty="0"/>
              <a:t> de la imagen de prueba  con todos los puntos de la matriz de </a:t>
            </a:r>
            <a:r>
              <a:rPr lang="es-MX" dirty="0" err="1"/>
              <a:t>hu</a:t>
            </a:r>
            <a:r>
              <a:rPr lang="es-MX" dirty="0"/>
              <a:t> del logo</a:t>
            </a:r>
            <a:endParaRPr lang="es-EC" dirty="0"/>
          </a:p>
        </p:txBody>
      </p:sp>
      <p:cxnSp>
        <p:nvCxnSpPr>
          <p:cNvPr id="43" name="Conector recto de flecha 42"/>
          <p:cNvCxnSpPr>
            <a:stCxn id="39" idx="2"/>
            <a:endCxn id="41" idx="0"/>
          </p:cNvCxnSpPr>
          <p:nvPr/>
        </p:nvCxnSpPr>
        <p:spPr>
          <a:xfrm>
            <a:off x="11981836" y="6271110"/>
            <a:ext cx="11149" cy="507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0509873" y="9371149"/>
            <a:ext cx="2966224" cy="1207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normaliza la distancia con el factor </a:t>
            </a:r>
            <a:r>
              <a:rPr lang="es-MX" dirty="0" err="1" smtClean="0"/>
              <a:t>weight</a:t>
            </a:r>
            <a:endParaRPr lang="es-EC" dirty="0"/>
          </a:p>
        </p:txBody>
      </p:sp>
      <p:cxnSp>
        <p:nvCxnSpPr>
          <p:cNvPr id="46" name="Conector recto de flecha 45"/>
          <p:cNvCxnSpPr>
            <a:stCxn id="41" idx="2"/>
            <a:endCxn id="44" idx="0"/>
          </p:cNvCxnSpPr>
          <p:nvPr/>
        </p:nvCxnSpPr>
        <p:spPr>
          <a:xfrm>
            <a:off x="11992985" y="8852618"/>
            <a:ext cx="0" cy="51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8" idx="2"/>
          </p:cNvCxnSpPr>
          <p:nvPr/>
        </p:nvCxnSpPr>
        <p:spPr>
          <a:xfrm rot="16200000" flipH="1">
            <a:off x="10202893" y="4692888"/>
            <a:ext cx="200721" cy="3357164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44" idx="2"/>
          </p:cNvCxnSpPr>
          <p:nvPr/>
        </p:nvCxnSpPr>
        <p:spPr>
          <a:xfrm>
            <a:off x="11992985" y="10578662"/>
            <a:ext cx="0" cy="554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10487572" y="11182418"/>
            <a:ext cx="3102303" cy="1556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 matriz de distancia e intensidad se redimensionan en un vector</a:t>
            </a:r>
            <a:endParaRPr lang="es-EC" dirty="0"/>
          </a:p>
        </p:txBody>
      </p:sp>
      <p:sp>
        <p:nvSpPr>
          <p:cNvPr id="54" name="Rectángulo 53"/>
          <p:cNvSpPr/>
          <p:nvPr/>
        </p:nvSpPr>
        <p:spPr>
          <a:xfrm>
            <a:off x="10555611" y="13218251"/>
            <a:ext cx="2966224" cy="1207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promedia todas las intensidades cuya distancia es menor al factor TH</a:t>
            </a:r>
            <a:endParaRPr lang="es-EC" dirty="0"/>
          </a:p>
        </p:txBody>
      </p:sp>
      <p:cxnSp>
        <p:nvCxnSpPr>
          <p:cNvPr id="56" name="Conector recto de flecha 55"/>
          <p:cNvCxnSpPr>
            <a:stCxn id="53" idx="2"/>
            <a:endCxn id="54" idx="0"/>
          </p:cNvCxnSpPr>
          <p:nvPr/>
        </p:nvCxnSpPr>
        <p:spPr>
          <a:xfrm flipH="1">
            <a:off x="12038723" y="12738538"/>
            <a:ext cx="1" cy="479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10555611" y="14905477"/>
            <a:ext cx="3034264" cy="16956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 el promedio de distancias es mayor que el factor </a:t>
            </a:r>
            <a:r>
              <a:rPr lang="es-MX" dirty="0" err="1" smtClean="0"/>
              <a:t>bb</a:t>
            </a:r>
            <a:r>
              <a:rPr lang="es-MX" dirty="0" smtClean="0"/>
              <a:t> el pixel de la imagen resultante se toma de la imagen de prueba</a:t>
            </a:r>
            <a:endParaRPr lang="es-EC" dirty="0"/>
          </a:p>
        </p:txBody>
      </p:sp>
      <p:cxnSp>
        <p:nvCxnSpPr>
          <p:cNvPr id="60" name="Conector recto de flecha 59"/>
          <p:cNvCxnSpPr>
            <a:endCxn id="59" idx="0"/>
          </p:cNvCxnSpPr>
          <p:nvPr/>
        </p:nvCxnSpPr>
        <p:spPr>
          <a:xfrm>
            <a:off x="12038725" y="14425764"/>
            <a:ext cx="34018" cy="479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trada de lápiz 2"/>
              <p14:cNvContentPartPr/>
              <p14:nvPr/>
            </p14:nvContentPartPr>
            <p14:xfrm>
              <a:off x="1523520" y="5343840"/>
              <a:ext cx="13124520" cy="3633480"/>
            </p14:xfrm>
          </p:contentPart>
        </mc:Choice>
        <mc:Fallback>
          <p:pic>
            <p:nvPicPr>
              <p:cNvPr id="3" name="Entrada de lápiz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160" y="5334480"/>
                <a:ext cx="13143240" cy="36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5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/>
      <a:lstStyle/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342</Words>
  <Application>Microsoft Office PowerPoint</Application>
  <PresentationFormat>Personalizado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Presentación de PowerPoint</vt:lpstr>
      <vt:lpstr>Basados en “Hardware Implementation of a Shape Recognition Algorithm based on Invariant Moments” nuestro algoritmo puede ser descrito usando dos FSM</vt:lpstr>
      <vt:lpstr>Primera FSM, encargada de encontrar los momentos de HU </vt:lpstr>
      <vt:lpstr>Presentación de PowerPoint</vt:lpstr>
      <vt:lpstr>Segunda FSM, encargada del reconocimiento de imagen</vt:lpstr>
      <vt:lpstr>Función principal (void)</vt:lpstr>
      <vt:lpstr>Función NLM_HU Recibe:  Imagen de prueba, logo, parámetros th y bb Devuelve: Matrices con las imágenes resultantes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6</cp:revision>
  <dcterms:created xsi:type="dcterms:W3CDTF">2020-08-20T16:17:57Z</dcterms:created>
  <dcterms:modified xsi:type="dcterms:W3CDTF">2020-08-21T21:52:04Z</dcterms:modified>
</cp:coreProperties>
</file>