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-8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ADE686-D7EE-43E9-921B-65819AF86E62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1EADADCF-3DE4-47F9-9397-6735BFE56825}">
      <dgm:prSet phldrT="[Texto]"/>
      <dgm:spPr/>
      <dgm:t>
        <a:bodyPr/>
        <a:lstStyle/>
        <a:p>
          <a:r>
            <a:rPr lang="pt-PT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Artificial </a:t>
          </a:r>
          <a:r>
            <a:rPr lang="pt-PT" b="1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Intelligence</a:t>
          </a:r>
          <a:endParaRPr lang="pt-PT" b="1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DCD96DA-9DF3-44E3-BECC-2CF6E962F7F0}" type="parTrans" cxnId="{25BF31FD-015B-435C-9C71-3D32F3C269DD}">
      <dgm:prSet/>
      <dgm:spPr/>
      <dgm:t>
        <a:bodyPr/>
        <a:lstStyle/>
        <a:p>
          <a:endParaRPr lang="pt-PT"/>
        </a:p>
      </dgm:t>
    </dgm:pt>
    <dgm:pt modelId="{D4251EAC-5917-44D9-B6AF-22B5A83D0F6B}" type="sibTrans" cxnId="{25BF31FD-015B-435C-9C71-3D32F3C269DD}">
      <dgm:prSet/>
      <dgm:spPr/>
      <dgm:t>
        <a:bodyPr/>
        <a:lstStyle/>
        <a:p>
          <a:endParaRPr lang="pt-PT"/>
        </a:p>
      </dgm:t>
    </dgm:pt>
    <dgm:pt modelId="{CDBE7D7F-73A6-4253-A71A-4FD66C08793F}">
      <dgm:prSet phldrT="[Texto]"/>
      <dgm:spPr/>
      <dgm:t>
        <a:bodyPr/>
        <a:lstStyle/>
        <a:p>
          <a:r>
            <a:rPr lang="pt-PT" b="1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Machine</a:t>
          </a:r>
          <a:r>
            <a:rPr lang="pt-PT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pt-PT" b="1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Learning</a:t>
          </a:r>
          <a:endParaRPr lang="pt-PT" b="1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A89F5DC-8CE8-4280-B191-36DD6256BC06}" type="parTrans" cxnId="{CD5554F3-91D0-435D-B597-79E59C3FB90C}">
      <dgm:prSet/>
      <dgm:spPr/>
      <dgm:t>
        <a:bodyPr/>
        <a:lstStyle/>
        <a:p>
          <a:endParaRPr lang="pt-PT"/>
        </a:p>
      </dgm:t>
    </dgm:pt>
    <dgm:pt modelId="{300211F6-15CD-48B6-8385-B62C64A10EA0}" type="sibTrans" cxnId="{CD5554F3-91D0-435D-B597-79E59C3FB90C}">
      <dgm:prSet/>
      <dgm:spPr/>
      <dgm:t>
        <a:bodyPr/>
        <a:lstStyle/>
        <a:p>
          <a:endParaRPr lang="pt-PT"/>
        </a:p>
      </dgm:t>
    </dgm:pt>
    <dgm:pt modelId="{5C0F4CEE-CA2C-444D-A2FE-F20C2AF88BFA}">
      <dgm:prSet phldrT="[Texto]"/>
      <dgm:spPr/>
      <dgm:t>
        <a:bodyPr/>
        <a:lstStyle/>
        <a:p>
          <a:r>
            <a:rPr lang="pt-PT" b="1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Deep</a:t>
          </a:r>
          <a:r>
            <a:rPr lang="pt-PT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pt-PT" b="1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Learning</a:t>
          </a:r>
          <a:endParaRPr lang="pt-PT" b="1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B3FA3F0-9713-449F-ACA0-CD25CB2ABE84}" type="parTrans" cxnId="{39089D3A-67E7-4D40-83D5-3D37662411AF}">
      <dgm:prSet/>
      <dgm:spPr/>
      <dgm:t>
        <a:bodyPr/>
        <a:lstStyle/>
        <a:p>
          <a:endParaRPr lang="pt-PT"/>
        </a:p>
      </dgm:t>
    </dgm:pt>
    <dgm:pt modelId="{DEB8185B-4CD5-4D53-B0AB-F0C5B5EAAF55}" type="sibTrans" cxnId="{39089D3A-67E7-4D40-83D5-3D37662411AF}">
      <dgm:prSet/>
      <dgm:spPr/>
      <dgm:t>
        <a:bodyPr/>
        <a:lstStyle/>
        <a:p>
          <a:endParaRPr lang="pt-PT"/>
        </a:p>
      </dgm:t>
    </dgm:pt>
    <dgm:pt modelId="{FFB484BD-A2FF-4CDD-858A-AD5BFC781C5B}" type="pres">
      <dgm:prSet presAssocID="{BFADE686-D7EE-43E9-921B-65819AF86E62}" presName="Name0" presStyleCnt="0">
        <dgm:presLayoutVars>
          <dgm:chMax val="7"/>
          <dgm:resizeHandles val="exact"/>
        </dgm:presLayoutVars>
      </dgm:prSet>
      <dgm:spPr/>
    </dgm:pt>
    <dgm:pt modelId="{1B7042AC-3C56-4032-830F-95795CB8B303}" type="pres">
      <dgm:prSet presAssocID="{BFADE686-D7EE-43E9-921B-65819AF86E62}" presName="comp1" presStyleCnt="0"/>
      <dgm:spPr/>
    </dgm:pt>
    <dgm:pt modelId="{83F11D1D-EC93-43E4-87E2-C23D9368BA52}" type="pres">
      <dgm:prSet presAssocID="{BFADE686-D7EE-43E9-921B-65819AF86E62}" presName="circle1" presStyleLbl="node1" presStyleIdx="0" presStyleCnt="3"/>
      <dgm:spPr/>
    </dgm:pt>
    <dgm:pt modelId="{DFA1B4C2-7281-41BC-9824-3DC2149E40B7}" type="pres">
      <dgm:prSet presAssocID="{BFADE686-D7EE-43E9-921B-65819AF86E62}" presName="c1text" presStyleLbl="node1" presStyleIdx="0" presStyleCnt="3">
        <dgm:presLayoutVars>
          <dgm:bulletEnabled val="1"/>
        </dgm:presLayoutVars>
      </dgm:prSet>
      <dgm:spPr/>
    </dgm:pt>
    <dgm:pt modelId="{657F3C1E-DC6F-41D5-B8EA-B9F88D5ACE12}" type="pres">
      <dgm:prSet presAssocID="{BFADE686-D7EE-43E9-921B-65819AF86E62}" presName="comp2" presStyleCnt="0"/>
      <dgm:spPr/>
    </dgm:pt>
    <dgm:pt modelId="{32B4EF2D-1577-4220-8286-C0215C357BB4}" type="pres">
      <dgm:prSet presAssocID="{BFADE686-D7EE-43E9-921B-65819AF86E62}" presName="circle2" presStyleLbl="node1" presStyleIdx="1" presStyleCnt="3"/>
      <dgm:spPr/>
    </dgm:pt>
    <dgm:pt modelId="{C03F87A2-3520-4AB1-9CB3-C6FC70092AEC}" type="pres">
      <dgm:prSet presAssocID="{BFADE686-D7EE-43E9-921B-65819AF86E62}" presName="c2text" presStyleLbl="node1" presStyleIdx="1" presStyleCnt="3">
        <dgm:presLayoutVars>
          <dgm:bulletEnabled val="1"/>
        </dgm:presLayoutVars>
      </dgm:prSet>
      <dgm:spPr/>
    </dgm:pt>
    <dgm:pt modelId="{ACD722F5-18D5-45E8-BEEE-07702938CAE3}" type="pres">
      <dgm:prSet presAssocID="{BFADE686-D7EE-43E9-921B-65819AF86E62}" presName="comp3" presStyleCnt="0"/>
      <dgm:spPr/>
    </dgm:pt>
    <dgm:pt modelId="{312880EC-6119-408B-88A2-6ED2E7D3845A}" type="pres">
      <dgm:prSet presAssocID="{BFADE686-D7EE-43E9-921B-65819AF86E62}" presName="circle3" presStyleLbl="node1" presStyleIdx="2" presStyleCnt="3"/>
      <dgm:spPr/>
    </dgm:pt>
    <dgm:pt modelId="{CEC972B6-159A-49F6-A0FB-0D8F38C2D132}" type="pres">
      <dgm:prSet presAssocID="{BFADE686-D7EE-43E9-921B-65819AF86E62}" presName="c3text" presStyleLbl="node1" presStyleIdx="2" presStyleCnt="3">
        <dgm:presLayoutVars>
          <dgm:bulletEnabled val="1"/>
        </dgm:presLayoutVars>
      </dgm:prSet>
      <dgm:spPr/>
    </dgm:pt>
  </dgm:ptLst>
  <dgm:cxnLst>
    <dgm:cxn modelId="{2A449B11-2AE5-4128-ACE0-8B264051EC2E}" type="presOf" srcId="{5C0F4CEE-CA2C-444D-A2FE-F20C2AF88BFA}" destId="{312880EC-6119-408B-88A2-6ED2E7D3845A}" srcOrd="0" destOrd="0" presId="urn:microsoft.com/office/officeart/2005/8/layout/venn2"/>
    <dgm:cxn modelId="{B3AA1235-5051-45CE-8250-B5A83C2175F7}" type="presOf" srcId="{5C0F4CEE-CA2C-444D-A2FE-F20C2AF88BFA}" destId="{CEC972B6-159A-49F6-A0FB-0D8F38C2D132}" srcOrd="1" destOrd="0" presId="urn:microsoft.com/office/officeart/2005/8/layout/venn2"/>
    <dgm:cxn modelId="{39089D3A-67E7-4D40-83D5-3D37662411AF}" srcId="{BFADE686-D7EE-43E9-921B-65819AF86E62}" destId="{5C0F4CEE-CA2C-444D-A2FE-F20C2AF88BFA}" srcOrd="2" destOrd="0" parTransId="{1B3FA3F0-9713-449F-ACA0-CD25CB2ABE84}" sibTransId="{DEB8185B-4CD5-4D53-B0AB-F0C5B5EAAF55}"/>
    <dgm:cxn modelId="{04BB7487-383A-4692-B634-40BA821A8D98}" type="presOf" srcId="{1EADADCF-3DE4-47F9-9397-6735BFE56825}" destId="{83F11D1D-EC93-43E4-87E2-C23D9368BA52}" srcOrd="0" destOrd="0" presId="urn:microsoft.com/office/officeart/2005/8/layout/venn2"/>
    <dgm:cxn modelId="{238C1588-A5BF-496F-89B4-85F97382238A}" type="presOf" srcId="{1EADADCF-3DE4-47F9-9397-6735BFE56825}" destId="{DFA1B4C2-7281-41BC-9824-3DC2149E40B7}" srcOrd="1" destOrd="0" presId="urn:microsoft.com/office/officeart/2005/8/layout/venn2"/>
    <dgm:cxn modelId="{58BFD2BE-3CF3-4EA4-B1CD-93F31B8A315F}" type="presOf" srcId="{CDBE7D7F-73A6-4253-A71A-4FD66C08793F}" destId="{32B4EF2D-1577-4220-8286-C0215C357BB4}" srcOrd="0" destOrd="0" presId="urn:microsoft.com/office/officeart/2005/8/layout/venn2"/>
    <dgm:cxn modelId="{8D60FEC9-2F4F-4901-97FC-045A2729E926}" type="presOf" srcId="{BFADE686-D7EE-43E9-921B-65819AF86E62}" destId="{FFB484BD-A2FF-4CDD-858A-AD5BFC781C5B}" srcOrd="0" destOrd="0" presId="urn:microsoft.com/office/officeart/2005/8/layout/venn2"/>
    <dgm:cxn modelId="{CD5554F3-91D0-435D-B597-79E59C3FB90C}" srcId="{BFADE686-D7EE-43E9-921B-65819AF86E62}" destId="{CDBE7D7F-73A6-4253-A71A-4FD66C08793F}" srcOrd="1" destOrd="0" parTransId="{2A89F5DC-8CE8-4280-B191-36DD6256BC06}" sibTransId="{300211F6-15CD-48B6-8385-B62C64A10EA0}"/>
    <dgm:cxn modelId="{9B8278FB-D4F0-4351-9543-A6EC5C8DBC92}" type="presOf" srcId="{CDBE7D7F-73A6-4253-A71A-4FD66C08793F}" destId="{C03F87A2-3520-4AB1-9CB3-C6FC70092AEC}" srcOrd="1" destOrd="0" presId="urn:microsoft.com/office/officeart/2005/8/layout/venn2"/>
    <dgm:cxn modelId="{25BF31FD-015B-435C-9C71-3D32F3C269DD}" srcId="{BFADE686-D7EE-43E9-921B-65819AF86E62}" destId="{1EADADCF-3DE4-47F9-9397-6735BFE56825}" srcOrd="0" destOrd="0" parTransId="{BDCD96DA-9DF3-44E3-BECC-2CF6E962F7F0}" sibTransId="{D4251EAC-5917-44D9-B6AF-22B5A83D0F6B}"/>
    <dgm:cxn modelId="{6ED4CFE2-5399-4461-BBC6-2B15E3E301F2}" type="presParOf" srcId="{FFB484BD-A2FF-4CDD-858A-AD5BFC781C5B}" destId="{1B7042AC-3C56-4032-830F-95795CB8B303}" srcOrd="0" destOrd="0" presId="urn:microsoft.com/office/officeart/2005/8/layout/venn2"/>
    <dgm:cxn modelId="{DE3DD7A8-5BA0-4D96-A313-B1F91C5E8351}" type="presParOf" srcId="{1B7042AC-3C56-4032-830F-95795CB8B303}" destId="{83F11D1D-EC93-43E4-87E2-C23D9368BA52}" srcOrd="0" destOrd="0" presId="urn:microsoft.com/office/officeart/2005/8/layout/venn2"/>
    <dgm:cxn modelId="{69AF3A53-6314-4128-8950-49CFD4CF22EB}" type="presParOf" srcId="{1B7042AC-3C56-4032-830F-95795CB8B303}" destId="{DFA1B4C2-7281-41BC-9824-3DC2149E40B7}" srcOrd="1" destOrd="0" presId="urn:microsoft.com/office/officeart/2005/8/layout/venn2"/>
    <dgm:cxn modelId="{46FA0FA0-0184-455B-A53F-F49BB499EC73}" type="presParOf" srcId="{FFB484BD-A2FF-4CDD-858A-AD5BFC781C5B}" destId="{657F3C1E-DC6F-41D5-B8EA-B9F88D5ACE12}" srcOrd="1" destOrd="0" presId="urn:microsoft.com/office/officeart/2005/8/layout/venn2"/>
    <dgm:cxn modelId="{3DFC46D4-A50B-4AAC-AFFD-8DE3D5EC22C2}" type="presParOf" srcId="{657F3C1E-DC6F-41D5-B8EA-B9F88D5ACE12}" destId="{32B4EF2D-1577-4220-8286-C0215C357BB4}" srcOrd="0" destOrd="0" presId="urn:microsoft.com/office/officeart/2005/8/layout/venn2"/>
    <dgm:cxn modelId="{EDBBE4C6-FC72-4A9B-9275-23C32EBFCE43}" type="presParOf" srcId="{657F3C1E-DC6F-41D5-B8EA-B9F88D5ACE12}" destId="{C03F87A2-3520-4AB1-9CB3-C6FC70092AEC}" srcOrd="1" destOrd="0" presId="urn:microsoft.com/office/officeart/2005/8/layout/venn2"/>
    <dgm:cxn modelId="{53EED2BB-B900-4D5D-B235-9B187ABB3516}" type="presParOf" srcId="{FFB484BD-A2FF-4CDD-858A-AD5BFC781C5B}" destId="{ACD722F5-18D5-45E8-BEEE-07702938CAE3}" srcOrd="2" destOrd="0" presId="urn:microsoft.com/office/officeart/2005/8/layout/venn2"/>
    <dgm:cxn modelId="{0451A994-DC15-43EE-8B72-9D33653779BD}" type="presParOf" srcId="{ACD722F5-18D5-45E8-BEEE-07702938CAE3}" destId="{312880EC-6119-408B-88A2-6ED2E7D3845A}" srcOrd="0" destOrd="0" presId="urn:microsoft.com/office/officeart/2005/8/layout/venn2"/>
    <dgm:cxn modelId="{7EF5D26B-54C3-4734-A107-5F1AE18F0722}" type="presParOf" srcId="{ACD722F5-18D5-45E8-BEEE-07702938CAE3}" destId="{CEC972B6-159A-49F6-A0FB-0D8F38C2D132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F11D1D-EC93-43E4-87E2-C23D9368BA52}">
      <dsp:nvSpPr>
        <dsp:cNvPr id="0" name=""/>
        <dsp:cNvSpPr/>
      </dsp:nvSpPr>
      <dsp:spPr>
        <a:xfrm>
          <a:off x="802073" y="0"/>
          <a:ext cx="4195762" cy="41957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Artificial </a:t>
          </a:r>
          <a:r>
            <a:rPr lang="pt-PT" sz="1300" b="1" kern="1200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Intelligence</a:t>
          </a:r>
          <a:endParaRPr lang="pt-PT" sz="1300" b="1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166745" y="209788"/>
        <a:ext cx="1466418" cy="629364"/>
      </dsp:txXfrm>
    </dsp:sp>
    <dsp:sp modelId="{32B4EF2D-1577-4220-8286-C0215C357BB4}">
      <dsp:nvSpPr>
        <dsp:cNvPr id="0" name=""/>
        <dsp:cNvSpPr/>
      </dsp:nvSpPr>
      <dsp:spPr>
        <a:xfrm>
          <a:off x="1326543" y="1048940"/>
          <a:ext cx="3146821" cy="31468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b="1" kern="1200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Machine</a:t>
          </a:r>
          <a:r>
            <a:rPr lang="pt-PT" sz="13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pt-PT" sz="1300" b="1" kern="1200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Learning</a:t>
          </a:r>
          <a:endParaRPr lang="pt-PT" sz="1300" b="1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166745" y="1245616"/>
        <a:ext cx="1466418" cy="590029"/>
      </dsp:txXfrm>
    </dsp:sp>
    <dsp:sp modelId="{312880EC-6119-408B-88A2-6ED2E7D3845A}">
      <dsp:nvSpPr>
        <dsp:cNvPr id="0" name=""/>
        <dsp:cNvSpPr/>
      </dsp:nvSpPr>
      <dsp:spPr>
        <a:xfrm>
          <a:off x="1851014" y="2097881"/>
          <a:ext cx="2097881" cy="20978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b="1" kern="1200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Deep</a:t>
          </a:r>
          <a:r>
            <a:rPr lang="pt-PT" sz="13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pt-PT" sz="1300" b="1" kern="1200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Learning</a:t>
          </a:r>
          <a:endParaRPr lang="pt-PT" sz="1300" b="1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158241" y="2622351"/>
        <a:ext cx="1483425" cy="10489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201C1C4F-9BC8-5D9F-7886-379A8BAE53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BB2924F-0C28-35C8-4B02-D235D7B4ED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E4411-75B5-4F00-AC39-3C90DF4082BC}" type="datetimeFigureOut">
              <a:rPr lang="pt-PT" smtClean="0"/>
              <a:t>19/06/2023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1C6E464B-63FD-3E4A-764D-9D67B2CF56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64EAE62-F85C-B73C-4FD1-AD4B880B96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F4C2D2-DE4B-4341-BDF0-655A6DCA1C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25578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1D12E4-F9DF-4DA9-9759-B6819B4D4022}" type="datetimeFigureOut">
              <a:rPr lang="pt-PT" smtClean="0"/>
              <a:t>19/06/2023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C4E3A-39EA-4273-A5BF-9A204CC8A40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623833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7F63-2AFA-4B0C-ABA7-185870A7429A}" type="datetime1">
              <a:rPr lang="pt-PT" smtClean="0"/>
              <a:t>19/06/2023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B53A-27A5-4DFB-9A90-E0BDB691EE1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9530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B52E-7FBF-4312-B5BC-2FF8145A69A2}" type="datetime1">
              <a:rPr lang="pt-PT" smtClean="0"/>
              <a:t>19/06/2023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B53A-27A5-4DFB-9A90-E0BDB691EE1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378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507F-4208-40EE-9C2D-D585F4C02C4E}" type="datetime1">
              <a:rPr lang="pt-PT" smtClean="0"/>
              <a:t>19/06/2023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B53A-27A5-4DFB-9A90-E0BDB691EE1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20858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7773-CDBF-472D-A506-52813AEF5E46}" type="datetime1">
              <a:rPr lang="pt-PT" smtClean="0"/>
              <a:t>19/06/2023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B53A-27A5-4DFB-9A90-E0BDB691EE18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3890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C6C34-CA2E-49F7-8889-AC78E7BD0EF9}" type="datetime1">
              <a:rPr lang="pt-PT" smtClean="0"/>
              <a:t>19/06/2023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B53A-27A5-4DFB-9A90-E0BDB691EE1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15408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F85A-66FE-4134-B780-7DCC5AF1132E}" type="datetime1">
              <a:rPr lang="pt-PT" smtClean="0"/>
              <a:t>19/06/2023</a:t>
            </a:fld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B53A-27A5-4DFB-9A90-E0BDB691EE1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1669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DDF5-83C8-4E0F-B12C-9638F46F9692}" type="datetime1">
              <a:rPr lang="pt-PT" smtClean="0"/>
              <a:t>19/06/2023</a:t>
            </a:fld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B53A-27A5-4DFB-9A90-E0BDB691EE1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179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16FA-4E63-47DE-9080-B4CFB7E4C847}" type="datetime1">
              <a:rPr lang="pt-PT" smtClean="0"/>
              <a:t>19/06/2023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B53A-27A5-4DFB-9A90-E0BDB691EE1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8540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EBFB-980C-4208-B9EB-FE473956B175}" type="datetime1">
              <a:rPr lang="pt-PT" smtClean="0"/>
              <a:t>19/06/2023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B53A-27A5-4DFB-9A90-E0BDB691EE1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6396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64BA3-48B1-47B6-A218-3F80B7CA7CB0}" type="datetime1">
              <a:rPr lang="pt-PT" smtClean="0"/>
              <a:t>19/06/2023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B53A-27A5-4DFB-9A90-E0BDB691EE1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5377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CA59-33FA-44DB-A04E-E3440FA4CBE7}" type="datetime1">
              <a:rPr lang="pt-PT" smtClean="0"/>
              <a:t>19/06/2023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B53A-27A5-4DFB-9A90-E0BDB691EE1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3647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F352-FE16-4AEA-BD12-8995D8E75A29}" type="datetime1">
              <a:rPr lang="pt-PT" smtClean="0"/>
              <a:t>19/06/2023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B53A-27A5-4DFB-9A90-E0BDB691EE1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1347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C9A4A-A8F5-49F4-B91B-111FE53658C2}" type="datetime1">
              <a:rPr lang="pt-PT" smtClean="0"/>
              <a:t>19/06/2023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B53A-27A5-4DFB-9A90-E0BDB691EE1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5149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EA73-7A41-417B-A2B8-A29DA49653B0}" type="datetime1">
              <a:rPr lang="pt-PT" smtClean="0"/>
              <a:t>19/06/2023</a:t>
            </a:fld>
            <a:endParaRPr lang="pt-P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B53A-27A5-4DFB-9A90-E0BDB691EE1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56297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55E2-5667-4031-8785-5B23764DA02D}" type="datetime1">
              <a:rPr lang="pt-PT" smtClean="0"/>
              <a:t>19/06/2023</a:t>
            </a:fld>
            <a:endParaRPr lang="pt-P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B53A-27A5-4DFB-9A90-E0BDB691EE1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604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29134-0890-4BAC-808F-078EDC6119CB}" type="datetime1">
              <a:rPr lang="pt-PT" smtClean="0"/>
              <a:t>19/06/2023</a:t>
            </a:fld>
            <a:endParaRPr lang="pt-P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B53A-27A5-4DFB-9A90-E0BDB691EE1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3473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C927-59FA-4B34-B48F-62ACF2100C89}" type="datetime1">
              <a:rPr lang="pt-PT" smtClean="0"/>
              <a:t>19/06/2023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B53A-27A5-4DFB-9A90-E0BDB691EE1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06291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7651DD2-FF5D-4165-AA86-CDAC7D09D2F8}" type="datetime1">
              <a:rPr lang="pt-PT" smtClean="0"/>
              <a:t>19/06/2023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1B53A-27A5-4DFB-9A90-E0BDB691EE1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27360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5AC788-1758-5A2B-91BA-A2494E2419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438400"/>
            <a:ext cx="8825658" cy="1981200"/>
          </a:xfrm>
        </p:spPr>
        <p:txBody>
          <a:bodyPr/>
          <a:lstStyle/>
          <a:p>
            <a:r>
              <a:rPr lang="pt-PT" sz="4200" dirty="0"/>
              <a:t>Previsão de Níveis de Enchimento em Estações de Abastecimento Industriais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AD88E5-0FF3-AFA4-6304-705DE0D752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Projeto Continental </a:t>
            </a:r>
            <a:r>
              <a:rPr lang="pt-PT" dirty="0" err="1"/>
              <a:t>fof</a:t>
            </a:r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0CF4A71-552F-1E3C-5E65-B0C747E03765}"/>
              </a:ext>
            </a:extLst>
          </p:cNvPr>
          <p:cNvSpPr txBox="1"/>
          <p:nvPr/>
        </p:nvSpPr>
        <p:spPr>
          <a:xfrm>
            <a:off x="1154955" y="5534915"/>
            <a:ext cx="3579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Trabalho realizado por:</a:t>
            </a:r>
          </a:p>
          <a:p>
            <a:r>
              <a:rPr lang="pt-PT" dirty="0"/>
              <a:t>José Barros al73804</a:t>
            </a:r>
          </a:p>
          <a:p>
            <a:r>
              <a:rPr lang="pt-PT" dirty="0"/>
              <a:t>Sérgio Magalhães al73623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21E5EE4-0517-FFF7-43FC-D1A3E5298E85}"/>
              </a:ext>
            </a:extLst>
          </p:cNvPr>
          <p:cNvSpPr txBox="1"/>
          <p:nvPr/>
        </p:nvSpPr>
        <p:spPr>
          <a:xfrm>
            <a:off x="8916838" y="5534915"/>
            <a:ext cx="3579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Orientado por:</a:t>
            </a:r>
          </a:p>
          <a:p>
            <a:r>
              <a:rPr lang="pt-PT" dirty="0"/>
              <a:t>Professor Vítor Filipe</a:t>
            </a:r>
          </a:p>
          <a:p>
            <a:r>
              <a:rPr lang="pt-PT" dirty="0"/>
              <a:t>José Ribeiro</a:t>
            </a:r>
          </a:p>
        </p:txBody>
      </p:sp>
    </p:spTree>
    <p:extLst>
      <p:ext uri="{BB962C8B-B14F-4D97-AF65-F5344CB8AC3E}">
        <p14:creationId xmlns:p14="http://schemas.microsoft.com/office/powerpoint/2010/main" val="1666348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3B94A8-9ACC-D13A-92A2-FD5BAB7C8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Resultados obtidos - Gráficos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BF91BC7-CE33-D5A6-A74F-198E55FDC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/>
          <a:lstStyle/>
          <a:p>
            <a:r>
              <a:rPr lang="pt-PT" dirty="0"/>
              <a:t>Gráficos da coluna “F1”.</a:t>
            </a:r>
          </a:p>
          <a:p>
            <a:endParaRPr lang="pt-PT" dirty="0"/>
          </a:p>
          <a:p>
            <a:r>
              <a:rPr lang="pt-PT" dirty="0"/>
              <a:t>LSTM								     GRU								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243322C-B91A-CB93-A539-A3C03A326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B53A-27A5-4DFB-9A90-E0BDB691EE18}" type="slidenum">
              <a:rPr lang="pt-PT" smtClean="0">
                <a:solidFill>
                  <a:schemeClr val="bg1"/>
                </a:solidFill>
              </a:rPr>
              <a:t>10</a:t>
            </a:fld>
            <a:endParaRPr lang="pt-PT" dirty="0">
              <a:solidFill>
                <a:schemeClr val="bg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0525272-A128-1AA6-731F-57FC4089B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248" y="3541716"/>
            <a:ext cx="3718070" cy="286356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E44B174-527A-6EF2-32D2-F6C8939B9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41716"/>
            <a:ext cx="3718070" cy="286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499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5639D8-1277-8EE8-F1B4-34790D862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28735"/>
            <a:ext cx="9404723" cy="1400530"/>
          </a:xfrm>
        </p:spPr>
        <p:txBody>
          <a:bodyPr/>
          <a:lstStyle/>
          <a:p>
            <a:pPr algn="ctr"/>
            <a:r>
              <a:rPr lang="pt-PT" dirty="0"/>
              <a:t>Conclusão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0024AEE-45A7-A373-51FC-AF38083AF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B53A-27A5-4DFB-9A90-E0BDB691EE18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53533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E1F3ED-8375-3918-DA0A-0518FEF59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Índice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601D7CD-BD8B-0EBB-1629-6CF89E6A4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877696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O que são estações de abastecimento? </a:t>
            </a:r>
          </a:p>
          <a:p>
            <a:pPr marL="0" indent="0">
              <a:buNone/>
            </a:pPr>
            <a:r>
              <a:rPr lang="pt-PT" dirty="0"/>
              <a:t>Monitorização manual – quais as desvantagens? </a:t>
            </a:r>
          </a:p>
          <a:p>
            <a:pPr marL="0" indent="0">
              <a:buNone/>
            </a:pPr>
            <a:r>
              <a:rPr lang="pt-PT" dirty="0"/>
              <a:t>Algoritmos de </a:t>
            </a:r>
            <a:r>
              <a:rPr lang="pt-PT" dirty="0" err="1"/>
              <a:t>Deep</a:t>
            </a:r>
            <a:r>
              <a:rPr lang="pt-PT" dirty="0"/>
              <a:t> </a:t>
            </a:r>
            <a:r>
              <a:rPr lang="pt-PT" dirty="0" err="1"/>
              <a:t>Learning</a:t>
            </a:r>
            <a:r>
              <a:rPr lang="pt-PT" dirty="0"/>
              <a:t> – solução? </a:t>
            </a:r>
          </a:p>
          <a:p>
            <a:pPr marL="0" indent="0">
              <a:buNone/>
            </a:pPr>
            <a:r>
              <a:rPr lang="pt-PT" dirty="0" err="1"/>
              <a:t>Deep</a:t>
            </a:r>
            <a:r>
              <a:rPr lang="pt-PT" dirty="0"/>
              <a:t> </a:t>
            </a:r>
            <a:r>
              <a:rPr lang="pt-PT" dirty="0" err="1"/>
              <a:t>Learning</a:t>
            </a:r>
            <a:r>
              <a:rPr lang="pt-PT" dirty="0"/>
              <a:t> </a:t>
            </a:r>
            <a:r>
              <a:rPr lang="pt-PT" dirty="0" err="1"/>
              <a:t>vs</a:t>
            </a:r>
            <a:r>
              <a:rPr lang="pt-PT" dirty="0"/>
              <a:t> </a:t>
            </a:r>
            <a:r>
              <a:rPr lang="pt-PT" dirty="0" err="1"/>
              <a:t>Machine</a:t>
            </a:r>
            <a:r>
              <a:rPr lang="pt-PT" dirty="0"/>
              <a:t> </a:t>
            </a:r>
            <a:r>
              <a:rPr lang="pt-PT" dirty="0" err="1"/>
              <a:t>Learning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Modelo Proposto</a:t>
            </a:r>
          </a:p>
          <a:p>
            <a:pPr marL="0" indent="0">
              <a:buNone/>
            </a:pPr>
            <a:r>
              <a:rPr lang="pt-PT" dirty="0"/>
              <a:t>Métricas</a:t>
            </a:r>
          </a:p>
          <a:p>
            <a:pPr marL="0" indent="0">
              <a:buNone/>
            </a:pPr>
            <a:r>
              <a:rPr lang="pt-PT" dirty="0"/>
              <a:t>Resultados Obtidos</a:t>
            </a:r>
          </a:p>
          <a:p>
            <a:pPr marL="0" indent="0">
              <a:buNone/>
            </a:pPr>
            <a:r>
              <a:rPr lang="pt-PT" dirty="0"/>
              <a:t>Conclusão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6B36280-FC63-908E-5693-5D9F94A63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B53A-27A5-4DFB-9A90-E0BDB691EE18}" type="slidenum">
              <a:rPr lang="pt-PT" b="1" smtClean="0">
                <a:solidFill>
                  <a:schemeClr val="bg1"/>
                </a:solidFill>
              </a:rPr>
              <a:t>2</a:t>
            </a:fld>
            <a:endParaRPr lang="pt-PT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97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84561-1D58-60B3-6AA1-190E6BBCE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452718"/>
            <a:ext cx="9404723" cy="1400530"/>
          </a:xfrm>
        </p:spPr>
        <p:txBody>
          <a:bodyPr/>
          <a:lstStyle/>
          <a:p>
            <a:r>
              <a:rPr lang="pt-PT" sz="3200" dirty="0"/>
              <a:t>O que são estações de abastecimento?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46E97B4-3FB4-0D25-57AD-E27CA270C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20" y="1681982"/>
            <a:ext cx="8946541" cy="419548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pt-PT" dirty="0"/>
              <a:t>Áreas especificas da fábrica para depósitos de matéria prima;</a:t>
            </a:r>
          </a:p>
          <a:p>
            <a:pPr>
              <a:lnSpc>
                <a:spcPct val="200000"/>
              </a:lnSpc>
            </a:pPr>
            <a:r>
              <a:rPr lang="pt-PT" dirty="0"/>
              <a:t>Estão normalmente associadas a comboios logísticos;</a:t>
            </a:r>
          </a:p>
          <a:p>
            <a:pPr>
              <a:lnSpc>
                <a:spcPct val="200000"/>
              </a:lnSpc>
            </a:pPr>
            <a:r>
              <a:rPr lang="pt-PT" dirty="0"/>
              <a:t>Podem ser monitorados de forma manual, ou de forma automática;</a:t>
            </a:r>
          </a:p>
          <a:p>
            <a:pPr>
              <a:lnSpc>
                <a:spcPct val="200000"/>
              </a:lnSpc>
            </a:pPr>
            <a:r>
              <a:rPr lang="pt-PT" dirty="0"/>
              <a:t>Permitem que as matérias primas estejam mais acessíveis, aumentando a eficiência;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DE95E1D-2B15-51C7-E259-F92F81849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B53A-27A5-4DFB-9A90-E0BDB691EE18}" type="slidenum">
              <a:rPr lang="pt-PT" b="1" smtClean="0">
                <a:solidFill>
                  <a:schemeClr val="bg1"/>
                </a:solidFill>
              </a:rPr>
              <a:t>3</a:t>
            </a:fld>
            <a:endParaRPr lang="pt-PT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654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BB60D-B582-5824-DCAD-B81F2AA36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292" y="452718"/>
            <a:ext cx="9404723" cy="1400530"/>
          </a:xfrm>
        </p:spPr>
        <p:txBody>
          <a:bodyPr/>
          <a:lstStyle/>
          <a:p>
            <a:r>
              <a:rPr lang="pt-PT" sz="3200" dirty="0"/>
              <a:t>Monitorização Manual - desvantagens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17D20AB-E4E4-5258-4A56-1858C2D99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382" y="1903442"/>
            <a:ext cx="8946541" cy="419548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/>
              <a:t>Equipa dedicada apenas à monitorização das estações;</a:t>
            </a:r>
          </a:p>
          <a:p>
            <a:pPr>
              <a:lnSpc>
                <a:spcPct val="150000"/>
              </a:lnSpc>
            </a:pPr>
            <a:r>
              <a:rPr lang="pt-PT" dirty="0"/>
              <a:t>Falha humana;</a:t>
            </a:r>
          </a:p>
          <a:p>
            <a:pPr>
              <a:lnSpc>
                <a:spcPct val="150000"/>
              </a:lnSpc>
            </a:pPr>
            <a:r>
              <a:rPr lang="pt-PT" dirty="0"/>
              <a:t>Pouca eficiência na deteção de padrões;</a:t>
            </a:r>
          </a:p>
          <a:p>
            <a:pPr>
              <a:lnSpc>
                <a:spcPct val="150000"/>
              </a:lnSpc>
            </a:pPr>
            <a:endParaRPr lang="pt-PT" dirty="0"/>
          </a:p>
        </p:txBody>
      </p:sp>
      <p:cxnSp>
        <p:nvCxnSpPr>
          <p:cNvPr id="5" name="Conexão: Curva 4">
            <a:extLst>
              <a:ext uri="{FF2B5EF4-FFF2-40B4-BE49-F238E27FC236}">
                <a16:creationId xmlns:a16="http://schemas.microsoft.com/office/drawing/2014/main" id="{0215D8D1-1AB5-B3E5-174E-379D652C8C4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22278" y="4105687"/>
            <a:ext cx="1436914" cy="1227908"/>
          </a:xfrm>
          <a:prstGeom prst="curvedConnector3">
            <a:avLst>
              <a:gd name="adj1" fmla="val 108182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2E8CDA0-24C5-FF2E-D848-1D363F2C3996}"/>
              </a:ext>
            </a:extLst>
          </p:cNvPr>
          <p:cNvSpPr txBox="1"/>
          <p:nvPr/>
        </p:nvSpPr>
        <p:spPr>
          <a:xfrm>
            <a:off x="4719479" y="4497572"/>
            <a:ext cx="33173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b="1" dirty="0"/>
              <a:t>Diminuição da eficiência e perdas financeiras</a:t>
            </a:r>
          </a:p>
        </p:txBody>
      </p:sp>
      <p:sp>
        <p:nvSpPr>
          <p:cNvPr id="12" name="Marcador de Posição do Número do Diapositivo 11">
            <a:extLst>
              <a:ext uri="{FF2B5EF4-FFF2-40B4-BE49-F238E27FC236}">
                <a16:creationId xmlns:a16="http://schemas.microsoft.com/office/drawing/2014/main" id="{82FF42B8-9943-C8EE-9DF3-6D6BA2DB9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B53A-27A5-4DFB-9A90-E0BDB691EE18}" type="slidenum">
              <a:rPr lang="pt-PT" b="1" smtClean="0">
                <a:solidFill>
                  <a:schemeClr val="bg1"/>
                </a:solidFill>
              </a:rPr>
              <a:t>4</a:t>
            </a:fld>
            <a:endParaRPr lang="pt-PT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771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8909A9-322A-277F-2DEE-C876ADD6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452718"/>
            <a:ext cx="9404723" cy="1400530"/>
          </a:xfrm>
        </p:spPr>
        <p:txBody>
          <a:bodyPr/>
          <a:lstStyle/>
          <a:p>
            <a:r>
              <a:rPr lang="pt-PT" sz="3600" dirty="0"/>
              <a:t>Algoritmos de </a:t>
            </a:r>
            <a:r>
              <a:rPr lang="pt-PT" sz="3600" dirty="0" err="1"/>
              <a:t>Deep</a:t>
            </a:r>
            <a:r>
              <a:rPr lang="pt-PT" sz="3600" dirty="0"/>
              <a:t> </a:t>
            </a:r>
            <a:r>
              <a:rPr lang="pt-PT" sz="3600" dirty="0" err="1"/>
              <a:t>Learning</a:t>
            </a:r>
            <a:r>
              <a:rPr lang="pt-PT" sz="3600" dirty="0"/>
              <a:t> – solução?</a:t>
            </a:r>
            <a:br>
              <a:rPr lang="pt-PT" sz="3600" dirty="0"/>
            </a:br>
            <a:endParaRPr lang="pt-PT" sz="36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AF1D225-3754-120C-34B6-DA2DEE70C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20" y="2018412"/>
            <a:ext cx="8946541" cy="419548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PT" dirty="0"/>
              <a:t>Capacidade de previsão e deteção de padrões com facilidade;</a:t>
            </a:r>
          </a:p>
          <a:p>
            <a:pPr>
              <a:lnSpc>
                <a:spcPct val="150000"/>
              </a:lnSpc>
            </a:pPr>
            <a:r>
              <a:rPr lang="pt-PT" dirty="0"/>
              <a:t>Pode ser integrado no sistema da fábrica(comboios logísticos, </a:t>
            </a:r>
            <a:r>
              <a:rPr lang="pt-PT" dirty="0" err="1"/>
              <a:t>etc</a:t>
            </a:r>
            <a:r>
              <a:rPr lang="pt-PT" dirty="0"/>
              <a:t>);</a:t>
            </a:r>
          </a:p>
          <a:p>
            <a:pPr>
              <a:lnSpc>
                <a:spcPct val="150000"/>
              </a:lnSpc>
            </a:pPr>
            <a:r>
              <a:rPr lang="pt-PT" dirty="0"/>
              <a:t>Aumento da eficiência nos processos internos à produção, como a nível financeiro;</a:t>
            </a:r>
          </a:p>
          <a:p>
            <a:pPr>
              <a:lnSpc>
                <a:spcPct val="150000"/>
              </a:lnSpc>
            </a:pP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DDFE47A-5669-1A9A-DF95-710A86399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B53A-27A5-4DFB-9A90-E0BDB691EE18}" type="slidenum">
              <a:rPr lang="pt-PT" b="1" smtClean="0">
                <a:solidFill>
                  <a:schemeClr val="bg1"/>
                </a:solidFill>
              </a:rPr>
              <a:t>5</a:t>
            </a:fld>
            <a:endParaRPr lang="pt-PT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507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D5961-0184-B962-E207-8F04C1CE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600" dirty="0" err="1"/>
              <a:t>Deep</a:t>
            </a:r>
            <a:r>
              <a:rPr lang="pt-PT" sz="3600" dirty="0"/>
              <a:t> </a:t>
            </a:r>
            <a:r>
              <a:rPr lang="pt-PT" sz="3600" dirty="0" err="1"/>
              <a:t>Learning</a:t>
            </a:r>
            <a:r>
              <a:rPr lang="pt-PT" sz="3600" dirty="0"/>
              <a:t> </a:t>
            </a:r>
            <a:r>
              <a:rPr lang="pt-PT" sz="3600" dirty="0" err="1"/>
              <a:t>vs</a:t>
            </a:r>
            <a:r>
              <a:rPr lang="pt-PT" sz="3600" dirty="0"/>
              <a:t> </a:t>
            </a:r>
            <a:r>
              <a:rPr lang="pt-PT" sz="3600" dirty="0" err="1"/>
              <a:t>Machine</a:t>
            </a:r>
            <a:r>
              <a:rPr lang="pt-PT" sz="3600" dirty="0"/>
              <a:t> </a:t>
            </a:r>
            <a:r>
              <a:rPr lang="pt-PT" sz="3600" dirty="0" err="1"/>
              <a:t>Learning</a:t>
            </a:r>
            <a:endParaRPr lang="pt-PT" sz="36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5F9D7D0-BE30-DDC8-31CE-BD3BB80C0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B53A-27A5-4DFB-9A90-E0BDB691EE18}" type="slidenum">
              <a:rPr lang="pt-PT" b="1" smtClean="0">
                <a:solidFill>
                  <a:schemeClr val="bg1"/>
                </a:solidFill>
              </a:rPr>
              <a:t>6</a:t>
            </a:fld>
            <a:endParaRPr lang="pt-PT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Marcador de Posição de Conteúdo 7">
            <a:extLst>
              <a:ext uri="{FF2B5EF4-FFF2-40B4-BE49-F238E27FC236}">
                <a16:creationId xmlns:a16="http://schemas.microsoft.com/office/drawing/2014/main" id="{4E00A05E-7F2B-8857-3C9F-F26F8D6A86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0210982"/>
              </p:ext>
            </p:extLst>
          </p:nvPr>
        </p:nvGraphicFramePr>
        <p:xfrm>
          <a:off x="6305231" y="1853248"/>
          <a:ext cx="5799909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id="{4CA523E8-48BD-AC16-EC0F-D5E4E58C86BE}"/>
              </a:ext>
            </a:extLst>
          </p:cNvPr>
          <p:cNvSpPr txBox="1">
            <a:spLocks/>
          </p:cNvSpPr>
          <p:nvPr/>
        </p:nvSpPr>
        <p:spPr>
          <a:xfrm>
            <a:off x="646111" y="1853248"/>
            <a:ext cx="6777882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dirty="0" err="1"/>
              <a:t>Machine</a:t>
            </a:r>
            <a:r>
              <a:rPr lang="pt-PT" dirty="0"/>
              <a:t> </a:t>
            </a:r>
            <a:r>
              <a:rPr lang="pt-PT" dirty="0" err="1"/>
              <a:t>Learning</a:t>
            </a:r>
            <a:r>
              <a:rPr lang="pt-PT" dirty="0"/>
              <a:t>(ML) requer mais intervenção humana;</a:t>
            </a:r>
          </a:p>
          <a:p>
            <a:pPr>
              <a:lnSpc>
                <a:spcPct val="150000"/>
              </a:lnSpc>
            </a:pPr>
            <a:r>
              <a:rPr lang="pt-PT" dirty="0"/>
              <a:t>ML possui treinos mais rápidos, porem menos precisos;</a:t>
            </a:r>
          </a:p>
          <a:p>
            <a:pPr>
              <a:lnSpc>
                <a:spcPct val="150000"/>
              </a:lnSpc>
            </a:pPr>
            <a:r>
              <a:rPr lang="pt-PT" dirty="0" err="1"/>
              <a:t>Deep</a:t>
            </a:r>
            <a:r>
              <a:rPr lang="pt-PT" dirty="0"/>
              <a:t> </a:t>
            </a:r>
            <a:r>
              <a:rPr lang="pt-PT" dirty="0" err="1"/>
              <a:t>Learning</a:t>
            </a:r>
            <a:r>
              <a:rPr lang="pt-PT" dirty="0"/>
              <a:t>(DL) é uma subárea de ML;</a:t>
            </a:r>
          </a:p>
          <a:p>
            <a:pPr>
              <a:lnSpc>
                <a:spcPct val="150000"/>
              </a:lnSpc>
            </a:pPr>
            <a:r>
              <a:rPr lang="pt-PT" dirty="0"/>
              <a:t>DL deteta padrões mais complexos nos dados;</a:t>
            </a:r>
          </a:p>
        </p:txBody>
      </p:sp>
    </p:spTree>
    <p:extLst>
      <p:ext uri="{BB962C8B-B14F-4D97-AF65-F5344CB8AC3E}">
        <p14:creationId xmlns:p14="http://schemas.microsoft.com/office/powerpoint/2010/main" val="1570274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F6EB4-8BD8-3273-E8C6-B86646DF1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Modelo Proposto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7AB0F4D-EA68-03F5-70CA-55482B0EA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052918"/>
            <a:ext cx="6701130" cy="4192607"/>
          </a:xfrm>
        </p:spPr>
        <p:txBody>
          <a:bodyPr/>
          <a:lstStyle/>
          <a:p>
            <a:r>
              <a:rPr lang="pt-PT" dirty="0"/>
              <a:t>GRU ou Gate </a:t>
            </a:r>
            <a:r>
              <a:rPr lang="pt-PT" dirty="0" err="1"/>
              <a:t>Recurrent</a:t>
            </a:r>
            <a:r>
              <a:rPr lang="pt-PT" dirty="0"/>
              <a:t> </a:t>
            </a:r>
            <a:r>
              <a:rPr lang="pt-PT" dirty="0" err="1"/>
              <a:t>Unit</a:t>
            </a:r>
            <a:r>
              <a:rPr lang="pt-PT" dirty="0"/>
              <a:t> é um tipo de RNN (</a:t>
            </a:r>
            <a:r>
              <a:rPr lang="pt-PT" dirty="0" err="1"/>
              <a:t>Recurrent</a:t>
            </a:r>
            <a:r>
              <a:rPr lang="pt-PT" dirty="0"/>
              <a:t> Neural Network) que </a:t>
            </a:r>
            <a:r>
              <a:rPr lang="pt-PT" dirty="0" err="1"/>
              <a:t>pssui</a:t>
            </a:r>
            <a:r>
              <a:rPr lang="pt-PT" dirty="0"/>
              <a:t> uma memória interna, porem é menos complexa que uma LSTM;</a:t>
            </a:r>
          </a:p>
          <a:p>
            <a:r>
              <a:rPr lang="pt-PT" dirty="0"/>
              <a:t>LSTM ou Long </a:t>
            </a:r>
            <a:r>
              <a:rPr lang="pt-PT" dirty="0" err="1"/>
              <a:t>Term</a:t>
            </a:r>
            <a:r>
              <a:rPr lang="pt-PT" dirty="0"/>
              <a:t> Short </a:t>
            </a:r>
            <a:r>
              <a:rPr lang="pt-PT" dirty="0" err="1"/>
              <a:t>Memory</a:t>
            </a:r>
            <a:r>
              <a:rPr lang="pt-PT" dirty="0"/>
              <a:t> é um tipo de RNN que possui memória interna, ou seja, pode considerar eventos anteriores na previsão, daí ser  útil em time </a:t>
            </a:r>
            <a:r>
              <a:rPr lang="pt-PT" dirty="0" err="1"/>
              <a:t>forecasting</a:t>
            </a:r>
            <a:r>
              <a:rPr lang="pt-PT" dirty="0"/>
              <a:t>(previsão)</a:t>
            </a:r>
          </a:p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0BD7E10-5DAE-C554-5F2B-B0485CDDF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B53A-27A5-4DFB-9A90-E0BDB691EE18}" type="slidenum">
              <a:rPr lang="pt-PT" b="1" smtClean="0">
                <a:solidFill>
                  <a:schemeClr val="bg1"/>
                </a:solidFill>
              </a:rPr>
              <a:t>7</a:t>
            </a:fld>
            <a:endParaRPr lang="pt-PT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PDF] Time Series Data Prediction Using Sliding Window Based RBF Neural  Network | Semantic Scholar">
            <a:extLst>
              <a:ext uri="{FF2B5EF4-FFF2-40B4-BE49-F238E27FC236}">
                <a16:creationId xmlns:a16="http://schemas.microsoft.com/office/drawing/2014/main" id="{C4EE1E4C-E6ED-0D28-3AD2-1CDDEB1E8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485" y="4083247"/>
            <a:ext cx="4187347" cy="1508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2A4065DE-B19F-14A2-C487-44CBA7BE1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485" y="1536041"/>
            <a:ext cx="39528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88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5710A4-DCBF-C79A-BAF4-C98EC3CF7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Métricas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5411E2-1A44-C31D-1D23-F1BCF6373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070170"/>
            <a:ext cx="5293892" cy="4195481"/>
          </a:xfrm>
        </p:spPr>
        <p:txBody>
          <a:bodyPr/>
          <a:lstStyle/>
          <a:p>
            <a:r>
              <a:rPr lang="pt-PT" dirty="0"/>
              <a:t>Importantes na avaliação da performance dos modelos de “</a:t>
            </a:r>
            <a:r>
              <a:rPr lang="pt-PT" dirty="0" err="1"/>
              <a:t>deep</a:t>
            </a:r>
            <a:r>
              <a:rPr lang="pt-PT" dirty="0"/>
              <a:t> </a:t>
            </a:r>
            <a:r>
              <a:rPr lang="pt-PT" dirty="0" err="1"/>
              <a:t>learning</a:t>
            </a:r>
            <a:r>
              <a:rPr lang="pt-PT" dirty="0"/>
              <a:t>”.</a:t>
            </a:r>
          </a:p>
          <a:p>
            <a:r>
              <a:rPr lang="pt-PT" dirty="0"/>
              <a:t>Não existe uma métrica global.</a:t>
            </a:r>
          </a:p>
          <a:p>
            <a:r>
              <a:rPr lang="pt-PT" dirty="0"/>
              <a:t>Podem ser dividida em 4 grupos.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DFFC39C-4834-CB48-B507-704778022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B53A-27A5-4DFB-9A90-E0BDB691EE18}" type="slidenum">
              <a:rPr lang="pt-PT" smtClean="0">
                <a:solidFill>
                  <a:schemeClr val="bg1"/>
                </a:solidFill>
              </a:rPr>
              <a:t>8</a:t>
            </a:fld>
            <a:endParaRPr lang="pt-PT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EF466A-BA5D-08C5-EF98-05B17A28B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205" y="2890688"/>
            <a:ext cx="5486841" cy="1818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5125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7A00DF-F17F-7A3A-9010-EA824791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Resultados obtidos - Métricas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A1C954A-D29E-DDE9-F83B-EB51C530C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B53A-27A5-4DFB-9A90-E0BDB691EE18}" type="slidenum">
              <a:rPr lang="pt-PT" smtClean="0">
                <a:solidFill>
                  <a:schemeClr val="bg1"/>
                </a:solidFill>
              </a:rPr>
              <a:t>9</a:t>
            </a:fld>
            <a:endParaRPr lang="pt-PT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65ADBA9-B0C0-DF1A-E7BE-1E261C92D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918" y="1570990"/>
            <a:ext cx="3724275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C3E50F0-C287-68BA-FD6B-B81ED6BBF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911" y="1542415"/>
            <a:ext cx="3743325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206AC00-18A9-EC18-2861-3A74B5899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549" y="2842129"/>
            <a:ext cx="2699012" cy="3481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DDF615AB-5464-460B-0EF0-E0A01CA43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281" y="2842129"/>
            <a:ext cx="2791931" cy="3481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476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ão">
  <a:themeElements>
    <a:clrScheme name="Ião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ão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ão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103</TotalTime>
  <Words>372</Words>
  <Application>Microsoft Office PowerPoint</Application>
  <PresentationFormat>Ecrã Panorâmico</PresentationFormat>
  <Paragraphs>62</Paragraphs>
  <Slides>11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Ião</vt:lpstr>
      <vt:lpstr>Previsão de Níveis de Enchimento em Estações de Abastecimento Industriais</vt:lpstr>
      <vt:lpstr>Índice</vt:lpstr>
      <vt:lpstr>O que são estações de abastecimento?</vt:lpstr>
      <vt:lpstr>Monitorização Manual - desvantagens</vt:lpstr>
      <vt:lpstr>Algoritmos de Deep Learning – solução? </vt:lpstr>
      <vt:lpstr>Deep Learning vs Machine Learning</vt:lpstr>
      <vt:lpstr>Modelo Proposto</vt:lpstr>
      <vt:lpstr>Métricas</vt:lpstr>
      <vt:lpstr>Resultados obtidos - Métricas</vt:lpstr>
      <vt:lpstr>Resultados obtidos - Gráficos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Sérgio Magalhães</dc:creator>
  <cp:lastModifiedBy>José Barros</cp:lastModifiedBy>
  <cp:revision>8</cp:revision>
  <dcterms:created xsi:type="dcterms:W3CDTF">2023-06-19T08:20:01Z</dcterms:created>
  <dcterms:modified xsi:type="dcterms:W3CDTF">2023-06-19T22:45:08Z</dcterms:modified>
</cp:coreProperties>
</file>