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16"/>
  </p:notesMasterIdLst>
  <p:handoutMasterIdLst>
    <p:handoutMasterId r:id="rId17"/>
  </p:handoutMasterIdLst>
  <p:sldIdLst>
    <p:sldId id="272" r:id="rId8"/>
    <p:sldId id="4032" r:id="rId9"/>
    <p:sldId id="4033" r:id="rId10"/>
    <p:sldId id="4034" r:id="rId11"/>
    <p:sldId id="4036" r:id="rId12"/>
    <p:sldId id="4035" r:id="rId13"/>
    <p:sldId id="4038" r:id="rId14"/>
    <p:sldId id="4037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2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a Varatyntsev" userId="51a450e6-4d83-441e-adb7-1fd8ace67300" providerId="ADAL" clId="{7DE1F666-E869-4210-89C7-5F14389DA21B}"/>
    <pc:docChg chg="delSld">
      <pc:chgData name="Danila Varatyntsev" userId="51a450e6-4d83-441e-adb7-1fd8ace67300" providerId="ADAL" clId="{7DE1F666-E869-4210-89C7-5F14389DA21B}" dt="2023-02-15T09:14:09.861" v="0" actId="47"/>
      <pc:docMkLst>
        <pc:docMk/>
      </pc:docMkLst>
      <pc:sldChg chg="del">
        <pc:chgData name="Danila Varatyntsev" userId="51a450e6-4d83-441e-adb7-1fd8ace67300" providerId="ADAL" clId="{7DE1F666-E869-4210-89C7-5F14389DA21B}" dt="2023-02-15T09:14:09.861" v="0" actId="47"/>
        <pc:sldMkLst>
          <pc:docMk/>
          <pc:sldMk cId="737901649" sldId="4031"/>
        </pc:sldMkLst>
      </pc:sldChg>
      <pc:sldMasterChg chg="delSldLayout">
        <pc:chgData name="Danila Varatyntsev" userId="51a450e6-4d83-441e-adb7-1fd8ace67300" providerId="ADAL" clId="{7DE1F666-E869-4210-89C7-5F14389DA21B}" dt="2023-02-15T09:14:09.861" v="0" actId="47"/>
        <pc:sldMasterMkLst>
          <pc:docMk/>
          <pc:sldMasterMk cId="1577352991" sldId="2147483676"/>
        </pc:sldMasterMkLst>
        <pc:sldLayoutChg chg="del">
          <pc:chgData name="Danila Varatyntsev" userId="51a450e6-4d83-441e-adb7-1fd8ace67300" providerId="ADAL" clId="{7DE1F666-E869-4210-89C7-5F14389DA21B}" dt="2023-02-15T09:14:09.861" v="0" actId="47"/>
          <pc:sldLayoutMkLst>
            <pc:docMk/>
            <pc:sldMasterMk cId="1577352991" sldId="2147483676"/>
            <pc:sldLayoutMk cId="3642052932" sldId="214748383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image" Target="../media/image6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1" r:id="rId12"/>
    <p:sldLayoutId id="2147483832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47" r:id="rId25"/>
    <p:sldLayoutId id="2147483848" r:id="rId26"/>
    <p:sldLayoutId id="2147483849" r:id="rId27"/>
    <p:sldLayoutId id="2147483850" r:id="rId28"/>
    <p:sldLayoutId id="2147483851" r:id="rId29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nyk.io/blog/jvm-ecosystem-report-2018-platform-application/" TargetMode="Externa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spring-framework-in-depth-2/building-blocks-of-spring?u=2113185" TargetMode="External"/><Relationship Id="rId2" Type="http://schemas.openxmlformats.org/officeDocument/2006/relationships/hyperlink" Target="https://dev.to/urunov/spring-framework-architecture-and-runtime-components-31id" TargetMode="Externa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s://www.youtube.com/watch?v=mln3_o6qlBo" TargetMode="External"/><Relationship Id="rId5" Type="http://schemas.openxmlformats.org/officeDocument/2006/relationships/hyperlink" Target="https://spring.io/" TargetMode="External"/><Relationship Id="rId4" Type="http://schemas.openxmlformats.org/officeDocument/2006/relationships/hyperlink" Target="https://snyk.io/blog/jvm-ecosystem-report-2018-platform-applic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Spring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0E76921-AAA1-15D6-B1D8-1ED35D1B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Light talk authors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18077-4E4C-4FCB-CB7C-348292E72483}"/>
              </a:ext>
            </a:extLst>
          </p:cNvPr>
          <p:cNvSpPr txBox="1"/>
          <p:nvPr/>
        </p:nvSpPr>
        <p:spPr>
          <a:xfrm>
            <a:off x="3481389" y="3138135"/>
            <a:ext cx="244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Jose Barros,</a:t>
            </a:r>
          </a:p>
          <a:p>
            <a:pPr algn="ctr"/>
            <a:r>
              <a:rPr lang="en-US" sz="1600" dirty="0">
                <a:latin typeface="+mj-lt"/>
              </a:rPr>
              <a:t>Senior Software Developer</a:t>
            </a:r>
          </a:p>
        </p:txBody>
      </p:sp>
      <p:sp>
        <p:nvSpPr>
          <p:cNvPr id="5" name="AutoShape 2" descr="Jose Barros">
            <a:extLst>
              <a:ext uri="{FF2B5EF4-FFF2-40B4-BE49-F238E27FC236}">
                <a16:creationId xmlns:a16="http://schemas.microsoft.com/office/drawing/2014/main" id="{CA5A3ABF-EFF7-186C-DE06-031A19F357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Jose Barros">
            <a:extLst>
              <a:ext uri="{FF2B5EF4-FFF2-40B4-BE49-F238E27FC236}">
                <a16:creationId xmlns:a16="http://schemas.microsoft.com/office/drawing/2014/main" id="{A086892D-DC03-1CDA-8378-AC73374A8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A person wearing sunglasses and a life vest&#10;&#10;Description automatically generated with medium confidence">
            <a:extLst>
              <a:ext uri="{FF2B5EF4-FFF2-40B4-BE49-F238E27FC236}">
                <a16:creationId xmlns:a16="http://schemas.microsoft.com/office/drawing/2014/main" id="{EB68333A-3788-CA1B-F417-AF2498F4F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45" y="1191760"/>
            <a:ext cx="1559910" cy="15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0634-F839-E36B-D11A-F24F6E9B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2269-A823-F704-8588-61D738B349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Motivations, why Spring best practices</a:t>
            </a:r>
          </a:p>
          <a:p>
            <a:r>
              <a:rPr lang="en-GB" dirty="0"/>
              <a:t>Project structure</a:t>
            </a:r>
          </a:p>
          <a:p>
            <a:r>
              <a:rPr lang="en-GB" dirty="0"/>
              <a:t>Do’s and don’t</a:t>
            </a:r>
          </a:p>
          <a:p>
            <a:r>
              <a:rPr lang="en-GB" dirty="0"/>
              <a:t>Unit testing practices</a:t>
            </a:r>
          </a:p>
          <a:p>
            <a:r>
              <a:rPr lang="en-GB" dirty="0"/>
              <a:t>Other topics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1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C70C-50F1-F90D-1F68-CA759AC9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993B-202B-B7EF-C3F9-CCAD4A5FBF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Spring makes programming Java quicker easier and safer.</a:t>
            </a:r>
          </a:p>
          <a:p>
            <a:r>
              <a:rPr lang="en-GB" dirty="0"/>
              <a:t>Focus on speed, simplicity and productivity.</a:t>
            </a:r>
          </a:p>
          <a:p>
            <a:r>
              <a:rPr lang="en-GB" dirty="0"/>
              <a:t>One of the world’s most popular java framework, 40% of apps uses Spring boot and 36% Spring MVC. (</a:t>
            </a:r>
            <a:r>
              <a:rPr lang="en-GB" dirty="0">
                <a:hlinkClick r:id="rId2"/>
              </a:rPr>
              <a:t>JVM Ecosystem report 2018 - About your Platform and Application | </a:t>
            </a:r>
            <a:r>
              <a:rPr lang="en-GB" dirty="0" err="1">
                <a:hlinkClick r:id="rId2"/>
              </a:rPr>
              <a:t>Snyk</a:t>
            </a:r>
            <a:r>
              <a:rPr lang="en-GB" dirty="0"/>
              <a:t>)</a:t>
            </a:r>
          </a:p>
        </p:txBody>
      </p:sp>
      <p:pic>
        <p:nvPicPr>
          <p:cNvPr id="2050" name="Picture 2" descr="1. Introduction to Spring Framework">
            <a:extLst>
              <a:ext uri="{FF2B5EF4-FFF2-40B4-BE49-F238E27FC236}">
                <a16:creationId xmlns:a16="http://schemas.microsoft.com/office/drawing/2014/main" id="{0DC44B7D-B8AF-07B1-C62C-95611A2E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6" y="2617166"/>
            <a:ext cx="2353847" cy="181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9382D8-9F02-C1F8-27D7-992E5BD4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70" y="2715200"/>
            <a:ext cx="4691280" cy="16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90F44-DAA2-0023-8DC8-FA7B79A9E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922645"/>
            <a:ext cx="3212509" cy="13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7DE8-B8FF-0B3F-33FE-85F99B00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IOC inversion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195C-872E-FA8B-EA70-8E8B6800C5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Dependency injection helps project organization, tests and overall code quality.</a:t>
            </a:r>
          </a:p>
          <a:p>
            <a:r>
              <a:rPr lang="en-GB" dirty="0"/>
              <a:t>Reduces noise in your code</a:t>
            </a:r>
          </a:p>
          <a:p>
            <a:r>
              <a:rPr lang="en-GB" dirty="0"/>
              <a:t>Reduces object coupling</a:t>
            </a:r>
          </a:p>
          <a:p>
            <a:r>
              <a:rPr lang="en-GB" dirty="0"/>
              <a:t>Reduces defects that arise from incorrect construction</a:t>
            </a:r>
          </a:p>
          <a:p>
            <a:r>
              <a:rPr lang="en-GB" dirty="0"/>
              <a:t>Focus on the API contract</a:t>
            </a:r>
          </a:p>
        </p:txBody>
      </p:sp>
    </p:spTree>
    <p:extLst>
      <p:ext uri="{BB962C8B-B14F-4D97-AF65-F5344CB8AC3E}">
        <p14:creationId xmlns:p14="http://schemas.microsoft.com/office/powerpoint/2010/main" val="42657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2AE0-8614-0537-569D-6F6E14BE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structure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0696-5577-335C-AB79-15896A2B13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Folder organization</a:t>
            </a:r>
          </a:p>
          <a:p>
            <a:r>
              <a:rPr lang="en-GB" dirty="0"/>
              <a:t>Dependencies management</a:t>
            </a:r>
          </a:p>
          <a:p>
            <a:r>
              <a:rPr lang="en-GB" dirty="0"/>
              <a:t>Java config vs XML config</a:t>
            </a:r>
          </a:p>
          <a:p>
            <a:r>
              <a:rPr lang="en-GB" dirty="0"/>
              <a:t>Properties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33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9884-86DD-3FE9-0D1E-D18263B3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E319-F1F1-46FC-AE06-DE5671E40F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Native language syntax</a:t>
            </a:r>
          </a:p>
          <a:p>
            <a:r>
              <a:rPr lang="en-GB" dirty="0"/>
              <a:t>Compile time checking of configuration</a:t>
            </a:r>
          </a:p>
          <a:p>
            <a:r>
              <a:rPr lang="en-GB" dirty="0"/>
              <a:t>Easier IDE integration</a:t>
            </a:r>
          </a:p>
        </p:txBody>
      </p:sp>
    </p:spTree>
    <p:extLst>
      <p:ext uri="{BB962C8B-B14F-4D97-AF65-F5344CB8AC3E}">
        <p14:creationId xmlns:p14="http://schemas.microsoft.com/office/powerpoint/2010/main" val="219231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8A90-FB88-AD1D-112C-EB166D99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ACA1-0CE1-3AED-8FFA-9DECD21E8D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Spring Framework Architecture and Runtime Components - DEV Community</a:t>
            </a:r>
            <a:endParaRPr lang="en-GB" dirty="0"/>
          </a:p>
          <a:p>
            <a:r>
              <a:rPr lang="en-GB" dirty="0">
                <a:hlinkClick r:id="rId3"/>
              </a:rPr>
              <a:t>Building blocks of Spring (linkedin.com)</a:t>
            </a:r>
            <a:endParaRPr lang="en-GB" dirty="0"/>
          </a:p>
          <a:p>
            <a:r>
              <a:rPr lang="en-GB" dirty="0">
                <a:hlinkClick r:id="rId4"/>
              </a:rPr>
              <a:t>JVM Ecosystem report 2018 - About your Platform and Application | </a:t>
            </a:r>
            <a:r>
              <a:rPr lang="en-GB" dirty="0" err="1">
                <a:hlinkClick r:id="rId4"/>
              </a:rPr>
              <a:t>Snyk</a:t>
            </a:r>
            <a:endParaRPr lang="en-GB" dirty="0"/>
          </a:p>
          <a:p>
            <a:r>
              <a:rPr lang="en-GB" dirty="0">
                <a:hlinkClick r:id="rId5"/>
              </a:rPr>
              <a:t>Spring | Home</a:t>
            </a:r>
            <a:endParaRPr lang="en-GB" dirty="0"/>
          </a:p>
          <a:p>
            <a:r>
              <a:rPr lang="en-GB" dirty="0">
                <a:hlinkClick r:id="rId6"/>
              </a:rPr>
              <a:t>Taylor Wicksell and Tom </a:t>
            </a:r>
            <a:r>
              <a:rPr lang="en-GB" dirty="0" err="1">
                <a:hlinkClick r:id="rId6"/>
              </a:rPr>
              <a:t>Gianos</a:t>
            </a:r>
            <a:r>
              <a:rPr lang="en-GB" dirty="0">
                <a:hlinkClick r:id="rId6"/>
              </a:rPr>
              <a:t> at </a:t>
            </a:r>
            <a:r>
              <a:rPr lang="en-GB" dirty="0" err="1">
                <a:hlinkClick r:id="rId6"/>
              </a:rPr>
              <a:t>SpringOne</a:t>
            </a:r>
            <a:r>
              <a:rPr lang="en-GB" dirty="0">
                <a:hlinkClick r:id="rId6"/>
              </a:rPr>
              <a:t> Platform 2019 - YouTube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3720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240</Words>
  <Application>Microsoft Office PowerPoint</Application>
  <PresentationFormat>On-screen Show (16:9)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PowerPoint Presentation</vt:lpstr>
      <vt:lpstr>Light talk authors</vt:lpstr>
      <vt:lpstr>Agenda</vt:lpstr>
      <vt:lpstr>About Spring Framework</vt:lpstr>
      <vt:lpstr>IOC inversion of control</vt:lpstr>
      <vt:lpstr>How to structure a project</vt:lpstr>
      <vt:lpstr>Java Configuration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Jose Barros</cp:lastModifiedBy>
  <cp:revision>10</cp:revision>
  <dcterms:created xsi:type="dcterms:W3CDTF">2022-01-28T20:00:14Z</dcterms:created>
  <dcterms:modified xsi:type="dcterms:W3CDTF">2023-06-12T13:48:05Z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535040-0af2-483f-adc3-a132c21e3e2b_Enabled">
    <vt:lpwstr>true</vt:lpwstr>
  </property>
  <property fmtid="{D5CDD505-2E9C-101B-9397-08002B2CF9AE}" pid="3" name="MSIP_Label_2a535040-0af2-483f-adc3-a132c21e3e2b_SetDate">
    <vt:lpwstr>2023-06-12T13:48:05Z</vt:lpwstr>
  </property>
  <property fmtid="{D5CDD505-2E9C-101B-9397-08002B2CF9AE}" pid="4" name="MSIP_Label_2a535040-0af2-483f-adc3-a132c21e3e2b_Method">
    <vt:lpwstr>Standard</vt:lpwstr>
  </property>
  <property fmtid="{D5CDD505-2E9C-101B-9397-08002B2CF9AE}" pid="5" name="MSIP_Label_2a535040-0af2-483f-adc3-a132c21e3e2b_Name">
    <vt:lpwstr>EPAM_Confidential</vt:lpwstr>
  </property>
  <property fmtid="{D5CDD505-2E9C-101B-9397-08002B2CF9AE}" pid="6" name="MSIP_Label_2a535040-0af2-483f-adc3-a132c21e3e2b_SiteId">
    <vt:lpwstr>b41b72d0-4e9f-4c26-8a69-f949f367c91d</vt:lpwstr>
  </property>
  <property fmtid="{D5CDD505-2E9C-101B-9397-08002B2CF9AE}" pid="7" name="MSIP_Label_2a535040-0af2-483f-adc3-a132c21e3e2b_ActionId">
    <vt:lpwstr>1d3d16fa-2b37-4be5-b526-c365202ed129</vt:lpwstr>
  </property>
  <property fmtid="{D5CDD505-2E9C-101B-9397-08002B2CF9AE}" pid="8" name="MSIP_Label_2a535040-0af2-483f-adc3-a132c21e3e2b_ContentBits">
    <vt:lpwstr>0</vt:lpwstr>
  </property>
</Properties>
</file>