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2" r:id="rId2"/>
  </p:sldMasterIdLst>
  <p:sldIdLst>
    <p:sldId id="262" r:id="rId3"/>
    <p:sldId id="261" r:id="rId4"/>
    <p:sldId id="258" r:id="rId5"/>
    <p:sldId id="264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8EC"/>
    <a:srgbClr val="E9E8F4"/>
    <a:srgbClr val="EFEDEE"/>
    <a:srgbClr val="DDDDFF"/>
    <a:srgbClr val="EBEBFF"/>
    <a:srgbClr val="0B0557"/>
    <a:srgbClr val="0B055F"/>
    <a:srgbClr val="0A054F"/>
    <a:srgbClr val="0703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53" autoAdjust="0"/>
    <p:restoredTop sz="94709" autoAdjust="0"/>
  </p:normalViewPr>
  <p:slideViewPr>
    <p:cSldViewPr>
      <p:cViewPr>
        <p:scale>
          <a:sx n="75" d="100"/>
          <a:sy n="75" d="100"/>
        </p:scale>
        <p:origin x="-2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 userDrawn="1"/>
        </p:nvSpPr>
        <p:spPr>
          <a:xfrm>
            <a:off x="3419475" y="2205038"/>
            <a:ext cx="3600450" cy="158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4 Elipse"/>
          <p:cNvSpPr/>
          <p:nvPr userDrawn="1"/>
        </p:nvSpPr>
        <p:spPr>
          <a:xfrm>
            <a:off x="2124075" y="2060575"/>
            <a:ext cx="1511300" cy="1873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 userDrawn="1"/>
        </p:nvSpPr>
        <p:spPr>
          <a:xfrm>
            <a:off x="3419475" y="2205038"/>
            <a:ext cx="3600450" cy="158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4 Elipse"/>
          <p:cNvSpPr/>
          <p:nvPr userDrawn="1"/>
        </p:nvSpPr>
        <p:spPr>
          <a:xfrm>
            <a:off x="2124075" y="2060575"/>
            <a:ext cx="1511300" cy="18732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lorencia\Desktop\Fede\10885214-illustration-of-business-template-with-gear-in-backgroun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Florencia\Desktop\Fede\Imagen1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9709" t="23222" r="11650" b="20625"/>
          <a:stretch>
            <a:fillRect/>
          </a:stretch>
        </p:blipFill>
        <p:spPr bwMode="auto">
          <a:xfrm rot="20045125">
            <a:off x="1714500" y="2513013"/>
            <a:ext cx="5786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shade val="48000"/>
                <a:satMod val="230000"/>
                <a:alpha val="63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  <a:alpha val="63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2" descr="C:\Users\Florencia\Desktop\Fede\10885214-illustration-of-business-template-with-gear-in-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C:\Users\Florencia\Desktop\Fede\Imagen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9709" t="23222" r="11650" b="20625"/>
          <a:stretch>
            <a:fillRect/>
          </a:stretch>
        </p:blipFill>
        <p:spPr bwMode="auto">
          <a:xfrm rot="-1554875">
            <a:off x="1714500" y="2513013"/>
            <a:ext cx="5786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6253" y="2564904"/>
            <a:ext cx="9006341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11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METALIZACIÓN</a:t>
            </a:r>
            <a:endParaRPr lang="es-ES" sz="1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2 CuadroTexto"/>
          <p:cNvSpPr txBox="1">
            <a:spLocks noChangeArrowheads="1"/>
          </p:cNvSpPr>
          <p:nvPr/>
        </p:nvSpPr>
        <p:spPr bwMode="auto">
          <a:xfrm>
            <a:off x="323528" y="692696"/>
            <a:ext cx="85677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b="1" i="1" dirty="0" smtClean="0">
                <a:solidFill>
                  <a:srgbClr val="0B0557"/>
                </a:solidFill>
                <a:latin typeface="Calibri" pitchFamily="34" charset="0"/>
              </a:rPr>
              <a:t>Ingeniería </a:t>
            </a:r>
            <a:r>
              <a:rPr lang="es-ES" sz="2400" b="1" i="1" dirty="0">
                <a:solidFill>
                  <a:srgbClr val="0B0557"/>
                </a:solidFill>
                <a:latin typeface="Calibri" pitchFamily="34" charset="0"/>
              </a:rPr>
              <a:t>del proceso </a:t>
            </a:r>
          </a:p>
          <a:p>
            <a:endParaRPr lang="es-ES" dirty="0"/>
          </a:p>
          <a:p>
            <a:r>
              <a:rPr lang="es-ES" sz="2400" i="1" dirty="0">
                <a:solidFill>
                  <a:srgbClr val="0B0557"/>
                </a:solidFill>
                <a:latin typeface="Calibri" pitchFamily="34" charset="0"/>
              </a:rPr>
              <a:t>Con el proceso de metalización se aplican recubrimientos de protección en piezas de máquinas industriales sometidas a </a:t>
            </a:r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desgaste prolongando, de esta manera, </a:t>
            </a:r>
            <a:r>
              <a:rPr lang="es-ES" sz="2400" i="1" dirty="0">
                <a:solidFill>
                  <a:srgbClr val="0B0557"/>
                </a:solidFill>
                <a:latin typeface="Calibri" pitchFamily="34" charset="0"/>
              </a:rPr>
              <a:t>su rendimiento en servicio. </a:t>
            </a:r>
            <a:endParaRPr lang="es-ES" sz="2400" i="1" dirty="0" smtClean="0">
              <a:solidFill>
                <a:srgbClr val="0B0557"/>
              </a:solidFill>
              <a:latin typeface="Calibri" pitchFamily="34" charset="0"/>
            </a:endParaRPr>
          </a:p>
          <a:p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Se </a:t>
            </a:r>
            <a:r>
              <a:rPr lang="es-ES" sz="2400" i="1" dirty="0">
                <a:solidFill>
                  <a:srgbClr val="0B0557"/>
                </a:solidFill>
                <a:latin typeface="Calibri" pitchFamily="34" charset="0"/>
              </a:rPr>
              <a:t>pueden proyectar una amplia gama de aleaciones que se funden y unen metalúrgicamente al sustrato utilizando la última tecnología de proyección en soplete. E</a:t>
            </a:r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xtensivos </a:t>
            </a:r>
            <a:r>
              <a:rPr lang="es-ES" sz="2400" i="1" dirty="0">
                <a:solidFill>
                  <a:srgbClr val="0B0557"/>
                </a:solidFill>
                <a:latin typeface="Calibri" pitchFamily="34" charset="0"/>
              </a:rPr>
              <a:t>ensayos de campo aseguran un nuevo standard de calidad en los campos del mantenimiento </a:t>
            </a:r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correctivo </a:t>
            </a:r>
            <a:r>
              <a:rPr lang="es-ES" sz="2400" i="1" dirty="0">
                <a:solidFill>
                  <a:srgbClr val="0B0557"/>
                </a:solidFill>
                <a:latin typeface="Calibri" pitchFamily="34" charset="0"/>
              </a:rPr>
              <a:t>y aplicaciones de reparación.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440" t="30506" r="3930" b="23451"/>
          <a:stretch/>
        </p:blipFill>
        <p:spPr bwMode="auto">
          <a:xfrm>
            <a:off x="1435012" y="4357718"/>
            <a:ext cx="6780326" cy="24288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2 CuadroTexto"/>
          <p:cNvSpPr txBox="1">
            <a:spLocks noChangeArrowheads="1"/>
          </p:cNvSpPr>
          <p:nvPr/>
        </p:nvSpPr>
        <p:spPr bwMode="auto">
          <a:xfrm>
            <a:off x="323528" y="692696"/>
            <a:ext cx="856773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b="1" i="1" dirty="0" smtClean="0">
                <a:solidFill>
                  <a:srgbClr val="0B0557"/>
                </a:solidFill>
                <a:latin typeface="Calibri" pitchFamily="34" charset="0"/>
              </a:rPr>
              <a:t>Metodología de trabajo </a:t>
            </a:r>
          </a:p>
          <a:p>
            <a:endParaRPr lang="es-ES" dirty="0"/>
          </a:p>
          <a:p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1 – La pieza se releva</a:t>
            </a:r>
          </a:p>
          <a:p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2 – Se decide el mejor aporte (</a:t>
            </a:r>
            <a:r>
              <a:rPr lang="es-ES" sz="2400" i="1" dirty="0" err="1" smtClean="0">
                <a:solidFill>
                  <a:srgbClr val="0B0557"/>
                </a:solidFill>
                <a:latin typeface="Calibri" pitchFamily="34" charset="0"/>
              </a:rPr>
              <a:t>aleante</a:t>
            </a:r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) para su metalización</a:t>
            </a:r>
          </a:p>
          <a:p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3 – Se metaliza la pieza</a:t>
            </a:r>
          </a:p>
          <a:p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4 – Se mecaniza la pieza</a:t>
            </a:r>
          </a:p>
          <a:p>
            <a:r>
              <a:rPr lang="es-ES" sz="2400" i="1" dirty="0" smtClean="0">
                <a:solidFill>
                  <a:srgbClr val="0B0557"/>
                </a:solidFill>
                <a:latin typeface="Calibri" pitchFamily="34" charset="0"/>
              </a:rPr>
              <a:t>5 – Se controla la pieza</a:t>
            </a:r>
          </a:p>
          <a:p>
            <a:endParaRPr lang="es-ES" sz="2400" i="1" dirty="0">
              <a:solidFill>
                <a:srgbClr val="0B0557"/>
              </a:solidFill>
              <a:latin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81" y="3560775"/>
            <a:ext cx="3672408" cy="24605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3672408" cy="2460513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979712" y="55795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Pieza metalizada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156176" y="55795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Pieza rectificada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2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2 CuadroTexto"/>
          <p:cNvSpPr txBox="1">
            <a:spLocks noChangeArrowheads="1"/>
          </p:cNvSpPr>
          <p:nvPr/>
        </p:nvSpPr>
        <p:spPr bwMode="auto">
          <a:xfrm>
            <a:off x="365125" y="549275"/>
            <a:ext cx="7643813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2600" b="1" i="1">
              <a:solidFill>
                <a:srgbClr val="0B0557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s-ES" sz="2400" i="1">
              <a:solidFill>
                <a:srgbClr val="0B0557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endParaRPr lang="es-ES" sz="2400">
              <a:solidFill>
                <a:srgbClr val="0B0557"/>
              </a:solidFill>
              <a:latin typeface="Calibri" pitchFamily="34" charset="0"/>
            </a:endParaRPr>
          </a:p>
          <a:p>
            <a:endParaRPr lang="es-ES">
              <a:latin typeface="Calibri" pitchFamily="34" charset="0"/>
            </a:endParaRPr>
          </a:p>
          <a:p>
            <a:endParaRPr lang="es-ES">
              <a:latin typeface="Calibri" pitchFamily="34" charset="0"/>
            </a:endParaRPr>
          </a:p>
          <a:p>
            <a:endParaRPr lang="es-ES">
              <a:latin typeface="Calibri" pitchFamily="34" charset="0"/>
            </a:endParaRPr>
          </a:p>
          <a:p>
            <a:endParaRPr lang="es-ES">
              <a:latin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24" r="13702"/>
          <a:stretch/>
        </p:blipFill>
        <p:spPr>
          <a:xfrm>
            <a:off x="251520" y="4193907"/>
            <a:ext cx="4467236" cy="218742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70" y="4707475"/>
            <a:ext cx="2160240" cy="162018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83590"/>
            <a:ext cx="3926035" cy="2243986"/>
          </a:xfrm>
          <a:prstGeom prst="rect">
            <a:avLst/>
          </a:prstGeom>
        </p:spPr>
      </p:pic>
      <p:sp>
        <p:nvSpPr>
          <p:cNvPr id="10" name="2 CuadroTexto"/>
          <p:cNvSpPr txBox="1">
            <a:spLocks noChangeArrowheads="1"/>
          </p:cNvSpPr>
          <p:nvPr/>
        </p:nvSpPr>
        <p:spPr bwMode="auto">
          <a:xfrm>
            <a:off x="179388" y="476672"/>
            <a:ext cx="84550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 </a:t>
            </a:r>
            <a:r>
              <a:rPr lang="es-ES" sz="2600" b="1" i="1" dirty="0" smtClean="0">
                <a:solidFill>
                  <a:srgbClr val="0B0557"/>
                </a:solidFill>
                <a:latin typeface="Calibri" pitchFamily="34" charset="0"/>
              </a:rPr>
              <a:t>Principales ventajas  </a:t>
            </a:r>
            <a:endParaRPr lang="es-ES" sz="2600" b="1" i="1" dirty="0">
              <a:solidFill>
                <a:srgbClr val="0B0557"/>
              </a:solidFill>
              <a:latin typeface="Calibri" pitchFamily="34" charset="0"/>
            </a:endParaRPr>
          </a:p>
          <a:p>
            <a:endParaRPr lang="es-ES" dirty="0">
              <a:solidFill>
                <a:srgbClr val="0B0557"/>
              </a:solidFill>
              <a:latin typeface="Calibri" pitchFamily="34" charset="0"/>
            </a:endParaRPr>
          </a:p>
          <a:p>
            <a:pPr marL="342900" indent="-342900">
              <a:buFont typeface="Wingdings"/>
              <a:buChar char="Ø"/>
            </a:pPr>
            <a:r>
              <a:rPr lang="es-ES" sz="2000" i="1" dirty="0" smtClean="0">
                <a:solidFill>
                  <a:srgbClr val="0B0557"/>
                </a:solidFill>
                <a:latin typeface="Calibri" pitchFamily="34" charset="0"/>
              </a:rPr>
              <a:t>Componentes completos no deben descartarse por presentar un desgaste localizado.</a:t>
            </a:r>
          </a:p>
          <a:p>
            <a:pPr marL="342900" indent="-342900">
              <a:buFont typeface="Wingdings"/>
              <a:buChar char="Ø"/>
            </a:pPr>
            <a:endParaRPr lang="es-ES" sz="2000" i="1" dirty="0" smtClean="0">
              <a:solidFill>
                <a:srgbClr val="0B0557"/>
              </a:solidFill>
              <a:latin typeface="Calibri" pitchFamily="34" charset="0"/>
            </a:endParaRPr>
          </a:p>
          <a:p>
            <a:pPr marL="342900" indent="-342900">
              <a:buFont typeface="Wingdings"/>
              <a:buChar char="Ø"/>
            </a:pPr>
            <a:r>
              <a:rPr lang="es-ES" sz="2000" i="1" dirty="0" smtClean="0">
                <a:solidFill>
                  <a:srgbClr val="0B0557"/>
                </a:solidFill>
                <a:latin typeface="Calibri" pitchFamily="34" charset="0"/>
              </a:rPr>
              <a:t>Los costos para metalizar una </a:t>
            </a:r>
            <a:r>
              <a:rPr lang="es-ES" sz="2000" i="1" dirty="0">
                <a:solidFill>
                  <a:srgbClr val="0B0557"/>
                </a:solidFill>
                <a:latin typeface="Calibri" pitchFamily="34" charset="0"/>
              </a:rPr>
              <a:t> </a:t>
            </a:r>
            <a:r>
              <a:rPr lang="es-ES" sz="2000" i="1" dirty="0" smtClean="0">
                <a:solidFill>
                  <a:srgbClr val="0B0557"/>
                </a:solidFill>
                <a:latin typeface="Calibri" pitchFamily="34" charset="0"/>
              </a:rPr>
              <a:t>pieza son ampliamente menores al hecho que tener que fabricarlas o comprarlas nuevamente.</a:t>
            </a:r>
          </a:p>
          <a:p>
            <a:pPr marL="342900" indent="-342900">
              <a:buFont typeface="Wingdings"/>
              <a:buChar char="Ø"/>
            </a:pPr>
            <a:endParaRPr lang="es-ES" sz="2000" i="1" dirty="0" smtClean="0">
              <a:solidFill>
                <a:srgbClr val="0B0557"/>
              </a:solidFill>
              <a:latin typeface="Calibri" pitchFamily="34" charset="0"/>
            </a:endParaRPr>
          </a:p>
          <a:p>
            <a:pPr marL="342900" indent="-342900">
              <a:buFont typeface="Wingdings"/>
              <a:buChar char="Ø"/>
            </a:pPr>
            <a:r>
              <a:rPr lang="es-ES" sz="2000" i="1" dirty="0" smtClean="0">
                <a:solidFill>
                  <a:srgbClr val="0B0557"/>
                </a:solidFill>
                <a:latin typeface="Calibri" pitchFamily="34" charset="0"/>
              </a:rPr>
              <a:t>Con el estudio correspondiente pueden lograrse mejores rendimientos de la pieza en cuestión que la original en su diseño.</a:t>
            </a:r>
          </a:p>
          <a:p>
            <a:pPr marL="285750" indent="-285750">
              <a:buFont typeface="Wingdings"/>
              <a:buChar char="Ø"/>
            </a:pPr>
            <a:endParaRPr lang="es-ES" dirty="0">
              <a:solidFill>
                <a:srgbClr val="0B0557"/>
              </a:solidFill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2 CuadroTexto"/>
          <p:cNvSpPr txBox="1">
            <a:spLocks noChangeArrowheads="1"/>
          </p:cNvSpPr>
          <p:nvPr/>
        </p:nvSpPr>
        <p:spPr bwMode="auto">
          <a:xfrm>
            <a:off x="179388" y="476672"/>
            <a:ext cx="8455025" cy="368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 </a:t>
            </a:r>
            <a:r>
              <a:rPr lang="es-ES" sz="2600" b="1" i="1" dirty="0">
                <a:solidFill>
                  <a:srgbClr val="0B0557"/>
                </a:solidFill>
                <a:latin typeface="Calibri" pitchFamily="34" charset="0"/>
              </a:rPr>
              <a:t>Campo de aplicación  </a:t>
            </a:r>
          </a:p>
          <a:p>
            <a:endParaRPr lang="es-ES" dirty="0">
              <a:solidFill>
                <a:srgbClr val="0B0557"/>
              </a:solidFill>
              <a:latin typeface="Calibri" pitchFamily="34" charset="0"/>
            </a:endParaRPr>
          </a:p>
          <a:p>
            <a:endParaRPr lang="es-ES" dirty="0">
              <a:solidFill>
                <a:srgbClr val="0B0557"/>
              </a:solidFill>
              <a:latin typeface="Calibri" pitchFamily="34" charset="0"/>
            </a:endParaRPr>
          </a:p>
          <a:p>
            <a:r>
              <a:rPr lang="es-ES" sz="2400" i="1" dirty="0">
                <a:solidFill>
                  <a:srgbClr val="0B0557"/>
                </a:solidFill>
                <a:latin typeface="Calibri" pitchFamily="34" charset="0"/>
              </a:rPr>
              <a:t>FENA cuenta con un rango completo de aleaciones en polvo para protección y restauración de prácticamente cualquier equipo industrial y partes expuestas al desgaste. Cada material de aporte cuenta con propiedades y composiciones distintas con el fin de adaptarse a cualquier requerimiento.</a:t>
            </a:r>
            <a:endParaRPr lang="es-ES" dirty="0">
              <a:solidFill>
                <a:srgbClr val="0B0557"/>
              </a:solidFill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  <a:p>
            <a:endParaRPr lang="es-ES" dirty="0">
              <a:latin typeface="Calibri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4" y="3717032"/>
            <a:ext cx="8699984" cy="2899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184576" cy="3456385"/>
          </a:xfrm>
          <a:prstGeom prst="rect">
            <a:avLst/>
          </a:prstGeom>
        </p:spPr>
      </p:pic>
      <p:sp>
        <p:nvSpPr>
          <p:cNvPr id="5" name="2 CuadroTexto"/>
          <p:cNvSpPr txBox="1">
            <a:spLocks noChangeArrowheads="1"/>
          </p:cNvSpPr>
          <p:nvPr/>
        </p:nvSpPr>
        <p:spPr bwMode="auto">
          <a:xfrm>
            <a:off x="179388" y="476672"/>
            <a:ext cx="8455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 </a:t>
            </a:r>
            <a:r>
              <a:rPr lang="es-ES" sz="2600" b="1" i="1" dirty="0" smtClean="0">
                <a:solidFill>
                  <a:srgbClr val="0B0557"/>
                </a:solidFill>
                <a:latin typeface="Calibri" pitchFamily="34" charset="0"/>
              </a:rPr>
              <a:t>Antes y después   </a:t>
            </a:r>
            <a:endParaRPr lang="es-ES" sz="2600" b="1" i="1" dirty="0">
              <a:solidFill>
                <a:srgbClr val="0B0557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5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228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1_Diseño personalizado</vt:lpstr>
      <vt:lpstr>Brío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Fede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</dc:creator>
  <cp:lastModifiedBy>Fede</cp:lastModifiedBy>
  <cp:revision>99</cp:revision>
  <dcterms:created xsi:type="dcterms:W3CDTF">2015-02-04T21:07:11Z</dcterms:created>
  <dcterms:modified xsi:type="dcterms:W3CDTF">2015-04-24T22:16:39Z</dcterms:modified>
</cp:coreProperties>
</file>