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Lst>
  <p:sldSz cy="6858000" cx="9144000"/>
  <p:notesSz cx="6858000" cy="9144000"/>
  <p:embeddedFontLst>
    <p:embeddedFont>
      <p:font typeface="Constantia"/>
      <p:regular r:id="rId78"/>
      <p:bold r:id="rId79"/>
      <p:italic r:id="rId80"/>
      <p:boldItalic r:id="rId81"/>
    </p:embeddedFont>
    <p:embeddedFont>
      <p:font typeface="Century Gothic"/>
      <p:regular r:id="rId82"/>
      <p:bold r:id="rId83"/>
      <p:italic r:id="rId84"/>
      <p:boldItalic r:id="rId8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F1FCDAB7-DE7B-4321-AA44-13D3F7DAFF33}">
  <a:tblStyle styleId="{F1FCDAB7-DE7B-4321-AA44-13D3F7DAFF33}" styleName="Table_0">
    <a:wholeTbl>
      <a:tcTxStyle b="off" i="off">
        <a:font>
          <a:latin typeface="Constantia"/>
          <a:ea typeface="Constantia"/>
          <a:cs typeface="Constantia"/>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6EBF5"/>
          </a:solidFill>
        </a:fill>
      </a:tcStyle>
    </a:wholeTbl>
    <a:band1H>
      <a:tcStyle>
        <a:fill>
          <a:solidFill>
            <a:srgbClr val="CAD4EA"/>
          </a:solidFill>
        </a:fill>
      </a:tcStyle>
    </a:band1H>
    <a:band1V>
      <a:tcStyle>
        <a:fill>
          <a:solidFill>
            <a:srgbClr val="CAD4EA"/>
          </a:solidFill>
        </a:fill>
      </a:tcStyle>
    </a:band1V>
    <a:lastCol>
      <a:tcTxStyle b="on" i="off">
        <a:font>
          <a:latin typeface="Constantia"/>
          <a:ea typeface="Constantia"/>
          <a:cs typeface="Constantia"/>
        </a:font>
        <a:schemeClr val="lt1"/>
      </a:tcTxStyle>
      <a:tcStyle>
        <a:fill>
          <a:solidFill>
            <a:schemeClr val="accent1"/>
          </a:solidFill>
        </a:fill>
      </a:tcStyle>
    </a:lastCol>
    <a:firstCol>
      <a:tcTxStyle b="on" i="off">
        <a:font>
          <a:latin typeface="Constantia"/>
          <a:ea typeface="Constantia"/>
          <a:cs typeface="Constantia"/>
        </a:font>
        <a:schemeClr val="lt1"/>
      </a:tcTxStyle>
      <a:tcStyle>
        <a:fill>
          <a:solidFill>
            <a:schemeClr val="accent1"/>
          </a:solidFill>
        </a:fill>
      </a:tcStyle>
    </a:firstCol>
    <a:lastRow>
      <a:tcTxStyle b="on" i="off">
        <a:font>
          <a:latin typeface="Constantia"/>
          <a:ea typeface="Constantia"/>
          <a:cs typeface="Constantia"/>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Constantia"/>
          <a:ea typeface="Constantia"/>
          <a:cs typeface="Constantia"/>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1D1C15C9-8832-4CB3-BCA1-2E8EEE656030}" styleName="Table_1">
    <a:wholeTbl>
      <a:tcTxStyle b="off" i="off">
        <a:font>
          <a:latin typeface="Constantia"/>
          <a:ea typeface="Constantia"/>
          <a:cs typeface="Constantia"/>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0F4E8"/>
          </a:solidFill>
        </a:fill>
      </a:tcStyle>
    </a:wholeTbl>
    <a:band1H>
      <a:tcStyle>
        <a:fill>
          <a:solidFill>
            <a:srgbClr val="E0E9CE"/>
          </a:solidFill>
        </a:fill>
      </a:tcStyle>
    </a:band1H>
    <a:band1V>
      <a:tcStyle>
        <a:fill>
          <a:solidFill>
            <a:srgbClr val="E0E9CE"/>
          </a:solidFill>
        </a:fill>
      </a:tcStyle>
    </a:band1V>
    <a:lastCol>
      <a:tcTxStyle b="on" i="off">
        <a:font>
          <a:latin typeface="Constantia"/>
          <a:ea typeface="Constantia"/>
          <a:cs typeface="Constantia"/>
        </a:font>
        <a:schemeClr val="lt1"/>
      </a:tcTxStyle>
      <a:tcStyle>
        <a:fill>
          <a:solidFill>
            <a:schemeClr val="accent6"/>
          </a:solidFill>
        </a:fill>
      </a:tcStyle>
    </a:lastCol>
    <a:firstCol>
      <a:tcTxStyle b="on" i="off">
        <a:font>
          <a:latin typeface="Constantia"/>
          <a:ea typeface="Constantia"/>
          <a:cs typeface="Constantia"/>
        </a:font>
        <a:schemeClr val="lt1"/>
      </a:tcTxStyle>
      <a:tcStyle>
        <a:fill>
          <a:solidFill>
            <a:schemeClr val="accent6"/>
          </a:solidFill>
        </a:fill>
      </a:tcStyle>
    </a:firstCol>
    <a:lastRow>
      <a:tcTxStyle b="on" i="off">
        <a:font>
          <a:latin typeface="Constantia"/>
          <a:ea typeface="Constantia"/>
          <a:cs typeface="Constantia"/>
        </a:font>
        <a:schemeClr val="lt1"/>
      </a:tcTxStyle>
      <a:tcStyle>
        <a:tcBdr>
          <a:top>
            <a:ln cap="flat" cmpd="sng" w="38100">
              <a:solidFill>
                <a:schemeClr val="lt1"/>
              </a:solidFill>
              <a:prstDash val="solid"/>
              <a:round/>
              <a:headEnd len="med" w="med" type="none"/>
              <a:tailEnd len="med" w="med" type="none"/>
            </a:ln>
          </a:top>
        </a:tcBdr>
        <a:fill>
          <a:solidFill>
            <a:schemeClr val="accent6"/>
          </a:solidFill>
        </a:fill>
      </a:tcStyle>
    </a:lastRow>
    <a:firstRow>
      <a:tcTxStyle b="on" i="off">
        <a:font>
          <a:latin typeface="Constantia"/>
          <a:ea typeface="Constantia"/>
          <a:cs typeface="Constantia"/>
        </a:font>
        <a:schemeClr val="lt1"/>
      </a:tcTxStyle>
      <a:tcStyle>
        <a:tcBdr>
          <a:bottom>
            <a:ln cap="flat" cmpd="sng" w="38100">
              <a:solidFill>
                <a:schemeClr val="lt1"/>
              </a:solidFill>
              <a:prstDash val="solid"/>
              <a:round/>
              <a:headEnd len="med" w="med" type="none"/>
              <a:tailEnd len="med" w="med" type="none"/>
            </a:ln>
          </a:bottom>
        </a:tcBdr>
        <a:fill>
          <a:solidFill>
            <a:schemeClr val="accent6"/>
          </a:solidFill>
        </a:fill>
      </a:tcStyle>
    </a:firstRow>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CenturyGothic-italic.fntdata"/><Relationship Id="rId83" Type="http://schemas.openxmlformats.org/officeDocument/2006/relationships/font" Target="fonts/CenturyGothic-bold.fntdata"/><Relationship Id="rId42" Type="http://schemas.openxmlformats.org/officeDocument/2006/relationships/slide" Target="slides/slide36.xml"/><Relationship Id="rId41" Type="http://schemas.openxmlformats.org/officeDocument/2006/relationships/slide" Target="slides/slide35.xml"/><Relationship Id="rId85" Type="http://schemas.openxmlformats.org/officeDocument/2006/relationships/font" Target="fonts/CenturyGothic-boldItalic.fntdata"/><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Constantia-italic.fntdata"/><Relationship Id="rId82" Type="http://schemas.openxmlformats.org/officeDocument/2006/relationships/font" Target="fonts/CenturyGothic-regular.fntdata"/><Relationship Id="rId81" Type="http://schemas.openxmlformats.org/officeDocument/2006/relationships/font" Target="fonts/Constantia-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font" Target="fonts/Constantia-bold.fntdata"/><Relationship Id="rId34" Type="http://schemas.openxmlformats.org/officeDocument/2006/relationships/slide" Target="slides/slide28.xml"/><Relationship Id="rId78" Type="http://schemas.openxmlformats.org/officeDocument/2006/relationships/font" Target="fonts/Constantia-regular.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s-AR"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12" name="Shape 1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13" name="Shape 21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21" name="Shape 2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29" name="Shape 2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37" name="Shape 2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45" name="Shape 2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53" name="Shape 2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77" name="Shape 2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85" name="Shape 2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18" name="Shape 3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4" name="Shape 324"/>
        <p:cNvGrpSpPr/>
        <p:nvPr/>
      </p:nvGrpSpPr>
      <p:grpSpPr>
        <a:xfrm>
          <a:off x="0" y="0"/>
          <a:ext cx="0" cy="0"/>
          <a:chOff x="0" y="0"/>
          <a:chExt cx="0" cy="0"/>
        </a:xfrm>
      </p:grpSpPr>
      <p:sp>
        <p:nvSpPr>
          <p:cNvPr id="325" name="Shape 3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26" name="Shape 3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20" name="Shape 1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4" name="Shape 344"/>
        <p:cNvGrpSpPr/>
        <p:nvPr/>
      </p:nvGrpSpPr>
      <p:grpSpPr>
        <a:xfrm>
          <a:off x="0" y="0"/>
          <a:ext cx="0" cy="0"/>
          <a:chOff x="0" y="0"/>
          <a:chExt cx="0" cy="0"/>
        </a:xfrm>
      </p:grpSpPr>
      <p:sp>
        <p:nvSpPr>
          <p:cNvPr id="345" name="Shape 3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46" name="Shape 3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2" name="Shape 352"/>
        <p:cNvGrpSpPr/>
        <p:nvPr/>
      </p:nvGrpSpPr>
      <p:grpSpPr>
        <a:xfrm>
          <a:off x="0" y="0"/>
          <a:ext cx="0" cy="0"/>
          <a:chOff x="0" y="0"/>
          <a:chExt cx="0" cy="0"/>
        </a:xfrm>
      </p:grpSpPr>
      <p:sp>
        <p:nvSpPr>
          <p:cNvPr id="353" name="Shape 3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54" name="Shape 3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76" name="Shape 3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3" name="Shape 393"/>
        <p:cNvGrpSpPr/>
        <p:nvPr/>
      </p:nvGrpSpPr>
      <p:grpSpPr>
        <a:xfrm>
          <a:off x="0" y="0"/>
          <a:ext cx="0" cy="0"/>
          <a:chOff x="0" y="0"/>
          <a:chExt cx="0" cy="0"/>
        </a:xfrm>
      </p:grpSpPr>
      <p:sp>
        <p:nvSpPr>
          <p:cNvPr id="394" name="Shape 3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95" name="Shape 3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7" name="Shape 407"/>
        <p:cNvGrpSpPr/>
        <p:nvPr/>
      </p:nvGrpSpPr>
      <p:grpSpPr>
        <a:xfrm>
          <a:off x="0" y="0"/>
          <a:ext cx="0" cy="0"/>
          <a:chOff x="0" y="0"/>
          <a:chExt cx="0" cy="0"/>
        </a:xfrm>
      </p:grpSpPr>
      <p:sp>
        <p:nvSpPr>
          <p:cNvPr id="408" name="Shape 4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09" name="Shape 4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5" name="Shape 415"/>
        <p:cNvGrpSpPr/>
        <p:nvPr/>
      </p:nvGrpSpPr>
      <p:grpSpPr>
        <a:xfrm>
          <a:off x="0" y="0"/>
          <a:ext cx="0" cy="0"/>
          <a:chOff x="0" y="0"/>
          <a:chExt cx="0" cy="0"/>
        </a:xfrm>
      </p:grpSpPr>
      <p:sp>
        <p:nvSpPr>
          <p:cNvPr id="416" name="Shape 4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17" name="Shape 4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3" name="Shape 423"/>
        <p:cNvGrpSpPr/>
        <p:nvPr/>
      </p:nvGrpSpPr>
      <p:grpSpPr>
        <a:xfrm>
          <a:off x="0" y="0"/>
          <a:ext cx="0" cy="0"/>
          <a:chOff x="0" y="0"/>
          <a:chExt cx="0" cy="0"/>
        </a:xfrm>
      </p:grpSpPr>
      <p:sp>
        <p:nvSpPr>
          <p:cNvPr id="424" name="Shape 4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25" name="Shape 4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2" name="Shape 432"/>
        <p:cNvGrpSpPr/>
        <p:nvPr/>
      </p:nvGrpSpPr>
      <p:grpSpPr>
        <a:xfrm>
          <a:off x="0" y="0"/>
          <a:ext cx="0" cy="0"/>
          <a:chOff x="0" y="0"/>
          <a:chExt cx="0" cy="0"/>
        </a:xfrm>
      </p:grpSpPr>
      <p:sp>
        <p:nvSpPr>
          <p:cNvPr id="433" name="Shape 4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34" name="Shape 4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0" name="Shape 440"/>
        <p:cNvGrpSpPr/>
        <p:nvPr/>
      </p:nvGrpSpPr>
      <p:grpSpPr>
        <a:xfrm>
          <a:off x="0" y="0"/>
          <a:ext cx="0" cy="0"/>
          <a:chOff x="0" y="0"/>
          <a:chExt cx="0" cy="0"/>
        </a:xfrm>
      </p:grpSpPr>
      <p:sp>
        <p:nvSpPr>
          <p:cNvPr id="441" name="Shape 4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42" name="Shape 4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8" name="Shape 448"/>
        <p:cNvGrpSpPr/>
        <p:nvPr/>
      </p:nvGrpSpPr>
      <p:grpSpPr>
        <a:xfrm>
          <a:off x="0" y="0"/>
          <a:ext cx="0" cy="0"/>
          <a:chOff x="0" y="0"/>
          <a:chExt cx="0" cy="0"/>
        </a:xfrm>
      </p:grpSpPr>
      <p:sp>
        <p:nvSpPr>
          <p:cNvPr id="449" name="Shape 4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50" name="Shape 4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34" name="Shape 1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0" name="Shape 470"/>
        <p:cNvGrpSpPr/>
        <p:nvPr/>
      </p:nvGrpSpPr>
      <p:grpSpPr>
        <a:xfrm>
          <a:off x="0" y="0"/>
          <a:ext cx="0" cy="0"/>
          <a:chOff x="0" y="0"/>
          <a:chExt cx="0" cy="0"/>
        </a:xfrm>
      </p:grpSpPr>
      <p:sp>
        <p:nvSpPr>
          <p:cNvPr id="471" name="Shape 4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72" name="Shape 4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8" name="Shape 478"/>
        <p:cNvGrpSpPr/>
        <p:nvPr/>
      </p:nvGrpSpPr>
      <p:grpSpPr>
        <a:xfrm>
          <a:off x="0" y="0"/>
          <a:ext cx="0" cy="0"/>
          <a:chOff x="0" y="0"/>
          <a:chExt cx="0" cy="0"/>
        </a:xfrm>
      </p:grpSpPr>
      <p:sp>
        <p:nvSpPr>
          <p:cNvPr id="479" name="Shape 4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80" name="Shape 4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6" name="Shape 486"/>
        <p:cNvGrpSpPr/>
        <p:nvPr/>
      </p:nvGrpSpPr>
      <p:grpSpPr>
        <a:xfrm>
          <a:off x="0" y="0"/>
          <a:ext cx="0" cy="0"/>
          <a:chOff x="0" y="0"/>
          <a:chExt cx="0" cy="0"/>
        </a:xfrm>
      </p:grpSpPr>
      <p:sp>
        <p:nvSpPr>
          <p:cNvPr id="487" name="Shape 4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88" name="Shape 4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4" name="Shape 494"/>
        <p:cNvGrpSpPr/>
        <p:nvPr/>
      </p:nvGrpSpPr>
      <p:grpSpPr>
        <a:xfrm>
          <a:off x="0" y="0"/>
          <a:ext cx="0" cy="0"/>
          <a:chOff x="0" y="0"/>
          <a:chExt cx="0" cy="0"/>
        </a:xfrm>
      </p:grpSpPr>
      <p:sp>
        <p:nvSpPr>
          <p:cNvPr id="495" name="Shape 4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96" name="Shape 49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97" name="Shape 49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s-AR" sz="1200">
                <a:solidFill>
                  <a:schemeClr val="dk1"/>
                </a:solidFill>
                <a:latin typeface="Calibri"/>
                <a:ea typeface="Calibri"/>
                <a:cs typeface="Calibri"/>
                <a:sym typeface="Calibri"/>
              </a:rPr>
              <a:t>‹#›</a:t>
            </a:fld>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3" name="Shape 503"/>
        <p:cNvGrpSpPr/>
        <p:nvPr/>
      </p:nvGrpSpPr>
      <p:grpSpPr>
        <a:xfrm>
          <a:off x="0" y="0"/>
          <a:ext cx="0" cy="0"/>
          <a:chOff x="0" y="0"/>
          <a:chExt cx="0" cy="0"/>
        </a:xfrm>
      </p:grpSpPr>
      <p:sp>
        <p:nvSpPr>
          <p:cNvPr id="504" name="Shape 5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05" name="Shape 5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6" name="Shape 516"/>
        <p:cNvGrpSpPr/>
        <p:nvPr/>
      </p:nvGrpSpPr>
      <p:grpSpPr>
        <a:xfrm>
          <a:off x="0" y="0"/>
          <a:ext cx="0" cy="0"/>
          <a:chOff x="0" y="0"/>
          <a:chExt cx="0" cy="0"/>
        </a:xfrm>
      </p:grpSpPr>
      <p:sp>
        <p:nvSpPr>
          <p:cNvPr id="517" name="Shape 5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18" name="Shape 5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8" name="Shape 528"/>
        <p:cNvGrpSpPr/>
        <p:nvPr/>
      </p:nvGrpSpPr>
      <p:grpSpPr>
        <a:xfrm>
          <a:off x="0" y="0"/>
          <a:ext cx="0" cy="0"/>
          <a:chOff x="0" y="0"/>
          <a:chExt cx="0" cy="0"/>
        </a:xfrm>
      </p:grpSpPr>
      <p:sp>
        <p:nvSpPr>
          <p:cNvPr id="529" name="Shape 5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30" name="Shape 5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6" name="Shape 536"/>
        <p:cNvGrpSpPr/>
        <p:nvPr/>
      </p:nvGrpSpPr>
      <p:grpSpPr>
        <a:xfrm>
          <a:off x="0" y="0"/>
          <a:ext cx="0" cy="0"/>
          <a:chOff x="0" y="0"/>
          <a:chExt cx="0" cy="0"/>
        </a:xfrm>
      </p:grpSpPr>
      <p:sp>
        <p:nvSpPr>
          <p:cNvPr id="537" name="Shape 5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38" name="Shape 5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2" name="Shape 552"/>
        <p:cNvGrpSpPr/>
        <p:nvPr/>
      </p:nvGrpSpPr>
      <p:grpSpPr>
        <a:xfrm>
          <a:off x="0" y="0"/>
          <a:ext cx="0" cy="0"/>
          <a:chOff x="0" y="0"/>
          <a:chExt cx="0" cy="0"/>
        </a:xfrm>
      </p:grpSpPr>
      <p:sp>
        <p:nvSpPr>
          <p:cNvPr id="553" name="Shape 5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54" name="Shape 5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9" name="Shape 579"/>
        <p:cNvGrpSpPr/>
        <p:nvPr/>
      </p:nvGrpSpPr>
      <p:grpSpPr>
        <a:xfrm>
          <a:off x="0" y="0"/>
          <a:ext cx="0" cy="0"/>
          <a:chOff x="0" y="0"/>
          <a:chExt cx="0" cy="0"/>
        </a:xfrm>
      </p:grpSpPr>
      <p:sp>
        <p:nvSpPr>
          <p:cNvPr id="580" name="Shape 5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81" name="Shape 5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50" name="Shape 1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3" name="Shape 593"/>
        <p:cNvGrpSpPr/>
        <p:nvPr/>
      </p:nvGrpSpPr>
      <p:grpSpPr>
        <a:xfrm>
          <a:off x="0" y="0"/>
          <a:ext cx="0" cy="0"/>
          <a:chOff x="0" y="0"/>
          <a:chExt cx="0" cy="0"/>
        </a:xfrm>
      </p:grpSpPr>
      <p:sp>
        <p:nvSpPr>
          <p:cNvPr id="594" name="Shape 5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95" name="Shape 5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6" name="Shape 606"/>
        <p:cNvGrpSpPr/>
        <p:nvPr/>
      </p:nvGrpSpPr>
      <p:grpSpPr>
        <a:xfrm>
          <a:off x="0" y="0"/>
          <a:ext cx="0" cy="0"/>
          <a:chOff x="0" y="0"/>
          <a:chExt cx="0" cy="0"/>
        </a:xfrm>
      </p:grpSpPr>
      <p:sp>
        <p:nvSpPr>
          <p:cNvPr id="607" name="Shape 6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08" name="Shape 6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5" name="Shape 635"/>
        <p:cNvGrpSpPr/>
        <p:nvPr/>
      </p:nvGrpSpPr>
      <p:grpSpPr>
        <a:xfrm>
          <a:off x="0" y="0"/>
          <a:ext cx="0" cy="0"/>
          <a:chOff x="0" y="0"/>
          <a:chExt cx="0" cy="0"/>
        </a:xfrm>
      </p:grpSpPr>
      <p:sp>
        <p:nvSpPr>
          <p:cNvPr id="636" name="Shape 6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37" name="Shape 6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3" name="Shape 643"/>
        <p:cNvGrpSpPr/>
        <p:nvPr/>
      </p:nvGrpSpPr>
      <p:grpSpPr>
        <a:xfrm>
          <a:off x="0" y="0"/>
          <a:ext cx="0" cy="0"/>
          <a:chOff x="0" y="0"/>
          <a:chExt cx="0" cy="0"/>
        </a:xfrm>
      </p:grpSpPr>
      <p:sp>
        <p:nvSpPr>
          <p:cNvPr id="644" name="Shape 6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45" name="Shape 6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5" name="Shape 665"/>
        <p:cNvGrpSpPr/>
        <p:nvPr/>
      </p:nvGrpSpPr>
      <p:grpSpPr>
        <a:xfrm>
          <a:off x="0" y="0"/>
          <a:ext cx="0" cy="0"/>
          <a:chOff x="0" y="0"/>
          <a:chExt cx="0" cy="0"/>
        </a:xfrm>
      </p:grpSpPr>
      <p:sp>
        <p:nvSpPr>
          <p:cNvPr id="666" name="Shape 6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67" name="Shape 6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6" name="Shape 686"/>
        <p:cNvGrpSpPr/>
        <p:nvPr/>
      </p:nvGrpSpPr>
      <p:grpSpPr>
        <a:xfrm>
          <a:off x="0" y="0"/>
          <a:ext cx="0" cy="0"/>
          <a:chOff x="0" y="0"/>
          <a:chExt cx="0" cy="0"/>
        </a:xfrm>
      </p:grpSpPr>
      <p:sp>
        <p:nvSpPr>
          <p:cNvPr id="687" name="Shape 6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88" name="Shape 6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5" name="Shape 705"/>
        <p:cNvGrpSpPr/>
        <p:nvPr/>
      </p:nvGrpSpPr>
      <p:grpSpPr>
        <a:xfrm>
          <a:off x="0" y="0"/>
          <a:ext cx="0" cy="0"/>
          <a:chOff x="0" y="0"/>
          <a:chExt cx="0" cy="0"/>
        </a:xfrm>
      </p:grpSpPr>
      <p:sp>
        <p:nvSpPr>
          <p:cNvPr id="706" name="Shape 7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707" name="Shape 7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4" name="Shape 724"/>
        <p:cNvGrpSpPr/>
        <p:nvPr/>
      </p:nvGrpSpPr>
      <p:grpSpPr>
        <a:xfrm>
          <a:off x="0" y="0"/>
          <a:ext cx="0" cy="0"/>
          <a:chOff x="0" y="0"/>
          <a:chExt cx="0" cy="0"/>
        </a:xfrm>
      </p:grpSpPr>
      <p:sp>
        <p:nvSpPr>
          <p:cNvPr id="725" name="Shape 7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26" name="Shape 72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s-AR" sz="1200" u="none" cap="none" strike="noStrike">
                <a:solidFill>
                  <a:schemeClr val="dk1"/>
                </a:solidFill>
                <a:latin typeface="Calibri"/>
                <a:ea typeface="Calibri"/>
                <a:cs typeface="Calibri"/>
                <a:sym typeface="Calibri"/>
              </a:rPr>
              <a:t>Es una técnica para modelar bases de datos simples y entendibles al usuario final.</a:t>
            </a:r>
          </a:p>
          <a:p>
            <a:pPr indent="0" lvl="0" marL="0" marR="0" rtl="0" algn="l">
              <a:spcBef>
                <a:spcPts val="0"/>
              </a:spcBef>
              <a:buSzPct val="25000"/>
              <a:buNone/>
            </a:pPr>
            <a:r>
              <a:rPr b="0" i="0" lang="es-AR" sz="1200" u="none" cap="none" strike="noStrike">
                <a:solidFill>
                  <a:schemeClr val="dk1"/>
                </a:solidFill>
                <a:latin typeface="Calibri"/>
                <a:ea typeface="Calibri"/>
                <a:cs typeface="Calibri"/>
                <a:sym typeface="Calibri"/>
              </a:rPr>
              <a:t>El usuario visualice fácilmente la relación entre los distintos componentes del modelo </a:t>
            </a:r>
          </a:p>
        </p:txBody>
      </p:sp>
      <p:sp>
        <p:nvSpPr>
          <p:cNvPr id="727" name="Shape 72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s-AR" sz="1200">
                <a:solidFill>
                  <a:schemeClr val="dk1"/>
                </a:solidFill>
                <a:latin typeface="Calibri"/>
                <a:ea typeface="Calibri"/>
                <a:cs typeface="Calibri"/>
                <a:sym typeface="Calibri"/>
              </a:rPr>
              <a:t>‹#›</a:t>
            </a:fld>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8" name="Shape 738"/>
        <p:cNvGrpSpPr/>
        <p:nvPr/>
      </p:nvGrpSpPr>
      <p:grpSpPr>
        <a:xfrm>
          <a:off x="0" y="0"/>
          <a:ext cx="0" cy="0"/>
          <a:chOff x="0" y="0"/>
          <a:chExt cx="0" cy="0"/>
        </a:xfrm>
      </p:grpSpPr>
      <p:sp>
        <p:nvSpPr>
          <p:cNvPr id="739" name="Shape 7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740" name="Shape 7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8" name="Shape 748"/>
        <p:cNvGrpSpPr/>
        <p:nvPr/>
      </p:nvGrpSpPr>
      <p:grpSpPr>
        <a:xfrm>
          <a:off x="0" y="0"/>
          <a:ext cx="0" cy="0"/>
          <a:chOff x="0" y="0"/>
          <a:chExt cx="0" cy="0"/>
        </a:xfrm>
      </p:grpSpPr>
      <p:sp>
        <p:nvSpPr>
          <p:cNvPr id="749" name="Shape 7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750" name="Shape 7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59" name="Shape 1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6" name="Shape 756"/>
        <p:cNvGrpSpPr/>
        <p:nvPr/>
      </p:nvGrpSpPr>
      <p:grpSpPr>
        <a:xfrm>
          <a:off x="0" y="0"/>
          <a:ext cx="0" cy="0"/>
          <a:chOff x="0" y="0"/>
          <a:chExt cx="0" cy="0"/>
        </a:xfrm>
      </p:grpSpPr>
      <p:sp>
        <p:nvSpPr>
          <p:cNvPr id="757" name="Shape 7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758" name="Shape 7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4" name="Shape 764"/>
        <p:cNvGrpSpPr/>
        <p:nvPr/>
      </p:nvGrpSpPr>
      <p:grpSpPr>
        <a:xfrm>
          <a:off x="0" y="0"/>
          <a:ext cx="0" cy="0"/>
          <a:chOff x="0" y="0"/>
          <a:chExt cx="0" cy="0"/>
        </a:xfrm>
      </p:grpSpPr>
      <p:sp>
        <p:nvSpPr>
          <p:cNvPr id="765" name="Shape 7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766" name="Shape 7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2" name="Shape 772"/>
        <p:cNvGrpSpPr/>
        <p:nvPr/>
      </p:nvGrpSpPr>
      <p:grpSpPr>
        <a:xfrm>
          <a:off x="0" y="0"/>
          <a:ext cx="0" cy="0"/>
          <a:chOff x="0" y="0"/>
          <a:chExt cx="0" cy="0"/>
        </a:xfrm>
      </p:grpSpPr>
      <p:sp>
        <p:nvSpPr>
          <p:cNvPr id="773" name="Shape 7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774" name="Shape 7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0" name="Shape 780"/>
        <p:cNvGrpSpPr/>
        <p:nvPr/>
      </p:nvGrpSpPr>
      <p:grpSpPr>
        <a:xfrm>
          <a:off x="0" y="0"/>
          <a:ext cx="0" cy="0"/>
          <a:chOff x="0" y="0"/>
          <a:chExt cx="0" cy="0"/>
        </a:xfrm>
      </p:grpSpPr>
      <p:sp>
        <p:nvSpPr>
          <p:cNvPr id="781" name="Shape 7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782" name="Shape 7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8" name="Shape 788"/>
        <p:cNvGrpSpPr/>
        <p:nvPr/>
      </p:nvGrpSpPr>
      <p:grpSpPr>
        <a:xfrm>
          <a:off x="0" y="0"/>
          <a:ext cx="0" cy="0"/>
          <a:chOff x="0" y="0"/>
          <a:chExt cx="0" cy="0"/>
        </a:xfrm>
      </p:grpSpPr>
      <p:sp>
        <p:nvSpPr>
          <p:cNvPr id="789" name="Shape 7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790" name="Shape 7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6" name="Shape 796"/>
        <p:cNvGrpSpPr/>
        <p:nvPr/>
      </p:nvGrpSpPr>
      <p:grpSpPr>
        <a:xfrm>
          <a:off x="0" y="0"/>
          <a:ext cx="0" cy="0"/>
          <a:chOff x="0" y="0"/>
          <a:chExt cx="0" cy="0"/>
        </a:xfrm>
      </p:grpSpPr>
      <p:sp>
        <p:nvSpPr>
          <p:cNvPr id="797" name="Shape 7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798" name="Shape 7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8" name="Shape 808"/>
        <p:cNvGrpSpPr/>
        <p:nvPr/>
      </p:nvGrpSpPr>
      <p:grpSpPr>
        <a:xfrm>
          <a:off x="0" y="0"/>
          <a:ext cx="0" cy="0"/>
          <a:chOff x="0" y="0"/>
          <a:chExt cx="0" cy="0"/>
        </a:xfrm>
      </p:grpSpPr>
      <p:sp>
        <p:nvSpPr>
          <p:cNvPr id="809" name="Shape 8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810" name="Shape 8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6" name="Shape 816"/>
        <p:cNvGrpSpPr/>
        <p:nvPr/>
      </p:nvGrpSpPr>
      <p:grpSpPr>
        <a:xfrm>
          <a:off x="0" y="0"/>
          <a:ext cx="0" cy="0"/>
          <a:chOff x="0" y="0"/>
          <a:chExt cx="0" cy="0"/>
        </a:xfrm>
      </p:grpSpPr>
      <p:sp>
        <p:nvSpPr>
          <p:cNvPr id="817" name="Shape 8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818" name="Shape 8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9" name="Shape 829"/>
        <p:cNvGrpSpPr/>
        <p:nvPr/>
      </p:nvGrpSpPr>
      <p:grpSpPr>
        <a:xfrm>
          <a:off x="0" y="0"/>
          <a:ext cx="0" cy="0"/>
          <a:chOff x="0" y="0"/>
          <a:chExt cx="0" cy="0"/>
        </a:xfrm>
      </p:grpSpPr>
      <p:sp>
        <p:nvSpPr>
          <p:cNvPr id="830" name="Shape 8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831" name="Shape 8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9" name="Shape 849"/>
        <p:cNvGrpSpPr/>
        <p:nvPr/>
      </p:nvGrpSpPr>
      <p:grpSpPr>
        <a:xfrm>
          <a:off x="0" y="0"/>
          <a:ext cx="0" cy="0"/>
          <a:chOff x="0" y="0"/>
          <a:chExt cx="0" cy="0"/>
        </a:xfrm>
      </p:grpSpPr>
      <p:sp>
        <p:nvSpPr>
          <p:cNvPr id="850" name="Shape 8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851" name="Shape 8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70" name="Shape 1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0" name="Shape 860"/>
        <p:cNvGrpSpPr/>
        <p:nvPr/>
      </p:nvGrpSpPr>
      <p:grpSpPr>
        <a:xfrm>
          <a:off x="0" y="0"/>
          <a:ext cx="0" cy="0"/>
          <a:chOff x="0" y="0"/>
          <a:chExt cx="0" cy="0"/>
        </a:xfrm>
      </p:grpSpPr>
      <p:sp>
        <p:nvSpPr>
          <p:cNvPr id="861" name="Shape 8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862" name="Shape 8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8" name="Shape 868"/>
        <p:cNvGrpSpPr/>
        <p:nvPr/>
      </p:nvGrpSpPr>
      <p:grpSpPr>
        <a:xfrm>
          <a:off x="0" y="0"/>
          <a:ext cx="0" cy="0"/>
          <a:chOff x="0" y="0"/>
          <a:chExt cx="0" cy="0"/>
        </a:xfrm>
      </p:grpSpPr>
      <p:sp>
        <p:nvSpPr>
          <p:cNvPr id="869" name="Shape 8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870" name="Shape 8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2" name="Shape 892"/>
        <p:cNvGrpSpPr/>
        <p:nvPr/>
      </p:nvGrpSpPr>
      <p:grpSpPr>
        <a:xfrm>
          <a:off x="0" y="0"/>
          <a:ext cx="0" cy="0"/>
          <a:chOff x="0" y="0"/>
          <a:chExt cx="0" cy="0"/>
        </a:xfrm>
      </p:grpSpPr>
      <p:sp>
        <p:nvSpPr>
          <p:cNvPr id="893" name="Shape 8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894" name="Shape 8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0" name="Shape 900"/>
        <p:cNvGrpSpPr/>
        <p:nvPr/>
      </p:nvGrpSpPr>
      <p:grpSpPr>
        <a:xfrm>
          <a:off x="0" y="0"/>
          <a:ext cx="0" cy="0"/>
          <a:chOff x="0" y="0"/>
          <a:chExt cx="0" cy="0"/>
        </a:xfrm>
      </p:grpSpPr>
      <p:sp>
        <p:nvSpPr>
          <p:cNvPr id="901" name="Shape 9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902" name="Shape 9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8" name="Shape 908"/>
        <p:cNvGrpSpPr/>
        <p:nvPr/>
      </p:nvGrpSpPr>
      <p:grpSpPr>
        <a:xfrm>
          <a:off x="0" y="0"/>
          <a:ext cx="0" cy="0"/>
          <a:chOff x="0" y="0"/>
          <a:chExt cx="0" cy="0"/>
        </a:xfrm>
      </p:grpSpPr>
      <p:sp>
        <p:nvSpPr>
          <p:cNvPr id="909" name="Shape 9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910" name="Shape 9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6" name="Shape 916"/>
        <p:cNvGrpSpPr/>
        <p:nvPr/>
      </p:nvGrpSpPr>
      <p:grpSpPr>
        <a:xfrm>
          <a:off x="0" y="0"/>
          <a:ext cx="0" cy="0"/>
          <a:chOff x="0" y="0"/>
          <a:chExt cx="0" cy="0"/>
        </a:xfrm>
      </p:grpSpPr>
      <p:sp>
        <p:nvSpPr>
          <p:cNvPr id="917" name="Shape 9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918" name="Shape 9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4" name="Shape 924"/>
        <p:cNvGrpSpPr/>
        <p:nvPr/>
      </p:nvGrpSpPr>
      <p:grpSpPr>
        <a:xfrm>
          <a:off x="0" y="0"/>
          <a:ext cx="0" cy="0"/>
          <a:chOff x="0" y="0"/>
          <a:chExt cx="0" cy="0"/>
        </a:xfrm>
      </p:grpSpPr>
      <p:sp>
        <p:nvSpPr>
          <p:cNvPr id="925" name="Shape 9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926" name="Shape 9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2" name="Shape 932"/>
        <p:cNvGrpSpPr/>
        <p:nvPr/>
      </p:nvGrpSpPr>
      <p:grpSpPr>
        <a:xfrm>
          <a:off x="0" y="0"/>
          <a:ext cx="0" cy="0"/>
          <a:chOff x="0" y="0"/>
          <a:chExt cx="0" cy="0"/>
        </a:xfrm>
      </p:grpSpPr>
      <p:sp>
        <p:nvSpPr>
          <p:cNvPr id="933" name="Shape 9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934" name="Shape 9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0" name="Shape 940"/>
        <p:cNvGrpSpPr/>
        <p:nvPr/>
      </p:nvGrpSpPr>
      <p:grpSpPr>
        <a:xfrm>
          <a:off x="0" y="0"/>
          <a:ext cx="0" cy="0"/>
          <a:chOff x="0" y="0"/>
          <a:chExt cx="0" cy="0"/>
        </a:xfrm>
      </p:grpSpPr>
      <p:sp>
        <p:nvSpPr>
          <p:cNvPr id="941" name="Shape 9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942" name="Shape 9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9" name="Shape 949"/>
        <p:cNvGrpSpPr/>
        <p:nvPr/>
      </p:nvGrpSpPr>
      <p:grpSpPr>
        <a:xfrm>
          <a:off x="0" y="0"/>
          <a:ext cx="0" cy="0"/>
          <a:chOff x="0" y="0"/>
          <a:chExt cx="0" cy="0"/>
        </a:xfrm>
      </p:grpSpPr>
      <p:sp>
        <p:nvSpPr>
          <p:cNvPr id="950" name="Shape 9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951" name="Shape 9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81" name="Shape 1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7" name="Shape 957"/>
        <p:cNvGrpSpPr/>
        <p:nvPr/>
      </p:nvGrpSpPr>
      <p:grpSpPr>
        <a:xfrm>
          <a:off x="0" y="0"/>
          <a:ext cx="0" cy="0"/>
          <a:chOff x="0" y="0"/>
          <a:chExt cx="0" cy="0"/>
        </a:xfrm>
      </p:grpSpPr>
      <p:sp>
        <p:nvSpPr>
          <p:cNvPr id="958" name="Shape 9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959" name="Shape 9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5" name="Shape 965"/>
        <p:cNvGrpSpPr/>
        <p:nvPr/>
      </p:nvGrpSpPr>
      <p:grpSpPr>
        <a:xfrm>
          <a:off x="0" y="0"/>
          <a:ext cx="0" cy="0"/>
          <a:chOff x="0" y="0"/>
          <a:chExt cx="0" cy="0"/>
        </a:xfrm>
      </p:grpSpPr>
      <p:sp>
        <p:nvSpPr>
          <p:cNvPr id="966" name="Shape 9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967" name="Shape 9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93" name="Shape 1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04" name="Shape 2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Diapositiva de título">
    <p:bg>
      <p:bgPr>
        <a:gradFill>
          <a:gsLst>
            <a:gs pos="0">
              <a:srgbClr val="439FD7"/>
            </a:gs>
            <a:gs pos="25000">
              <a:srgbClr val="4397CA"/>
            </a:gs>
            <a:gs pos="100000">
              <a:srgbClr val="00466A"/>
            </a:gs>
          </a:gsLst>
          <a:path path="circle">
            <a:fillToRect b="50%" l="50%" r="50%" t="50%"/>
          </a:path>
          <a:tileRect/>
        </a:gradFill>
      </p:bgPr>
    </p:bg>
    <p:spTree>
      <p:nvGrpSpPr>
        <p:cNvPr id="20" name="Shape 20"/>
        <p:cNvGrpSpPr/>
        <p:nvPr/>
      </p:nvGrpSpPr>
      <p:grpSpPr>
        <a:xfrm>
          <a:off x="0" y="0"/>
          <a:ext cx="0" cy="0"/>
          <a:chOff x="0" y="0"/>
          <a:chExt cx="0" cy="0"/>
        </a:xfrm>
      </p:grpSpPr>
      <p:sp>
        <p:nvSpPr>
          <p:cNvPr id="21" name="Shape 21"/>
          <p:cNvSpPr txBox="1"/>
          <p:nvPr>
            <p:ph type="ctrTitle"/>
          </p:nvPr>
        </p:nvSpPr>
        <p:spPr>
          <a:xfrm>
            <a:off x="533400" y="1371600"/>
            <a:ext cx="7851648" cy="1828800"/>
          </a:xfrm>
          <a:prstGeom prst="rect">
            <a:avLst/>
          </a:prstGeom>
          <a:noFill/>
          <a:ln>
            <a:noFill/>
          </a:ln>
        </p:spPr>
        <p:txBody>
          <a:bodyPr anchorCtr="0" anchor="b" bIns="91425" lIns="91425" rIns="91425" tIns="91425"/>
          <a:lstStyle>
            <a:lvl1pPr indent="0" lvl="0" marL="0" marR="0" rtl="0" algn="r">
              <a:spcBef>
                <a:spcPts val="0"/>
              </a:spcBef>
              <a:buClr>
                <a:srgbClr val="4CE0EA"/>
              </a:buClr>
              <a:buFont typeface="Calibri"/>
              <a:buNone/>
              <a:defRPr b="1" i="0" sz="5600" u="none" cap="none" strike="noStrike">
                <a:solidFill>
                  <a:srgbClr val="4CE0EA"/>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2" name="Shape 22"/>
          <p:cNvSpPr txBox="1"/>
          <p:nvPr>
            <p:ph idx="1" type="subTitle"/>
          </p:nvPr>
        </p:nvSpPr>
        <p:spPr>
          <a:xfrm>
            <a:off x="533400" y="3228535"/>
            <a:ext cx="7854696" cy="1752600"/>
          </a:xfrm>
          <a:prstGeom prst="rect">
            <a:avLst/>
          </a:prstGeom>
          <a:noFill/>
          <a:ln>
            <a:noFill/>
          </a:ln>
        </p:spPr>
        <p:txBody>
          <a:bodyPr anchorCtr="0" anchor="t" bIns="91425" lIns="91425" rIns="91425" tIns="91425"/>
          <a:lstStyle>
            <a:lvl1pPr indent="0" lvl="0" marL="0" marR="45720" rtl="0" algn="r">
              <a:spcBef>
                <a:spcPts val="520"/>
              </a:spcBef>
              <a:buClr>
                <a:schemeClr val="accent3"/>
              </a:buClr>
              <a:buFont typeface="Noto Sans Symbols"/>
              <a:buNone/>
              <a:defRPr b="0" i="0" sz="2600" u="none" cap="none" strike="noStrike">
                <a:solidFill>
                  <a:schemeClr val="lt1"/>
                </a:solidFill>
                <a:latin typeface="Constantia"/>
                <a:ea typeface="Constantia"/>
                <a:cs typeface="Constantia"/>
                <a:sym typeface="Constantia"/>
              </a:defRPr>
            </a:lvl1pPr>
            <a:lvl2pPr indent="0" lvl="1" marL="457200" marR="0" rtl="0" algn="ctr">
              <a:spcBef>
                <a:spcPts val="480"/>
              </a:spcBef>
              <a:buClr>
                <a:schemeClr val="accent1"/>
              </a:buClr>
              <a:buFont typeface="Noto Sans Symbols"/>
              <a:buNone/>
              <a:defRPr b="0" i="0" sz="2400" u="none" cap="none" strike="noStrike">
                <a:solidFill>
                  <a:schemeClr val="lt1"/>
                </a:solidFill>
                <a:latin typeface="Constantia"/>
                <a:ea typeface="Constantia"/>
                <a:cs typeface="Constantia"/>
                <a:sym typeface="Constantia"/>
              </a:defRPr>
            </a:lvl2pPr>
            <a:lvl3pPr indent="0" lvl="2" marL="914400" marR="0" rtl="0" algn="ctr">
              <a:spcBef>
                <a:spcPts val="420"/>
              </a:spcBef>
              <a:buClr>
                <a:schemeClr val="accent2"/>
              </a:buClr>
              <a:buFont typeface="Noto Sans Symbols"/>
              <a:buNone/>
              <a:defRPr b="0" i="0" sz="2100" u="none" cap="none" strike="noStrike">
                <a:solidFill>
                  <a:schemeClr val="lt1"/>
                </a:solidFill>
                <a:latin typeface="Constantia"/>
                <a:ea typeface="Constantia"/>
                <a:cs typeface="Constantia"/>
                <a:sym typeface="Constantia"/>
              </a:defRPr>
            </a:lvl3pPr>
            <a:lvl4pPr indent="0" lvl="3" marL="1371600" marR="0" rtl="0" algn="ctr">
              <a:spcBef>
                <a:spcPts val="400"/>
              </a:spcBef>
              <a:buClr>
                <a:schemeClr val="accent3"/>
              </a:buClr>
              <a:buFont typeface="Noto Sans Symbols"/>
              <a:buNone/>
              <a:defRPr b="0" i="0" sz="2000" u="none" cap="none" strike="noStrike">
                <a:solidFill>
                  <a:schemeClr val="lt1"/>
                </a:solidFill>
                <a:latin typeface="Constantia"/>
                <a:ea typeface="Constantia"/>
                <a:cs typeface="Constantia"/>
                <a:sym typeface="Constantia"/>
              </a:defRPr>
            </a:lvl4pPr>
            <a:lvl5pPr indent="0" lvl="4" marL="1828800" marR="0" rtl="0" algn="ctr">
              <a:spcBef>
                <a:spcPts val="400"/>
              </a:spcBef>
              <a:buClr>
                <a:schemeClr val="accent4"/>
              </a:buClr>
              <a:buFont typeface="Noto Sans Symbols"/>
              <a:buNone/>
              <a:defRPr b="0" i="0" sz="2000" u="none" cap="none" strike="noStrike">
                <a:solidFill>
                  <a:schemeClr val="lt1"/>
                </a:solidFill>
                <a:latin typeface="Constantia"/>
                <a:ea typeface="Constantia"/>
                <a:cs typeface="Constantia"/>
                <a:sym typeface="Constantia"/>
              </a:defRPr>
            </a:lvl5pPr>
            <a:lvl6pPr indent="0" lvl="5" marL="2286000" marR="0" rtl="0" algn="ctr">
              <a:spcBef>
                <a:spcPts val="360"/>
              </a:spcBef>
              <a:buClr>
                <a:schemeClr val="accent5"/>
              </a:buClr>
              <a:buFont typeface="Noto Sans Symbols"/>
              <a:buNone/>
              <a:defRPr b="0" i="0" sz="1800" u="none" cap="none" strike="noStrike">
                <a:solidFill>
                  <a:schemeClr val="lt1"/>
                </a:solidFill>
                <a:latin typeface="Constantia"/>
                <a:ea typeface="Constantia"/>
                <a:cs typeface="Constantia"/>
                <a:sym typeface="Constantia"/>
              </a:defRPr>
            </a:lvl6pPr>
            <a:lvl7pPr indent="0" lvl="6" marL="2743200" marR="0" rtl="0" algn="ctr">
              <a:spcBef>
                <a:spcPts val="320"/>
              </a:spcBef>
              <a:buClr>
                <a:schemeClr val="accent6"/>
              </a:buClr>
              <a:buFont typeface="Noto Sans Symbols"/>
              <a:buNone/>
              <a:defRPr b="0" i="0" sz="1600" u="none" cap="none" strike="noStrike">
                <a:solidFill>
                  <a:schemeClr val="lt1"/>
                </a:solidFill>
                <a:latin typeface="Constantia"/>
                <a:ea typeface="Constantia"/>
                <a:cs typeface="Constantia"/>
                <a:sym typeface="Constantia"/>
              </a:defRPr>
            </a:lvl7pPr>
            <a:lvl8pPr indent="0" lvl="7" marL="3200400" marR="0" rtl="0" algn="ctr">
              <a:spcBef>
                <a:spcPts val="320"/>
              </a:spcBef>
              <a:buClr>
                <a:schemeClr val="lt2"/>
              </a:buClr>
              <a:buFont typeface="Constantia"/>
              <a:buNone/>
              <a:defRPr b="0" i="0" sz="1600" u="none" cap="none" strike="noStrike">
                <a:solidFill>
                  <a:schemeClr val="lt1"/>
                </a:solidFill>
                <a:latin typeface="Constantia"/>
                <a:ea typeface="Constantia"/>
                <a:cs typeface="Constantia"/>
                <a:sym typeface="Constantia"/>
              </a:defRPr>
            </a:lvl8pPr>
            <a:lvl9pPr indent="0" lvl="8" marL="3657600" marR="0" rtl="0" algn="ctr">
              <a:spcBef>
                <a:spcPts val="280"/>
              </a:spcBef>
              <a:buClr>
                <a:schemeClr val="lt2"/>
              </a:buClr>
              <a:buFont typeface="Constantia"/>
              <a:buNone/>
              <a:defRPr b="0" i="0" sz="1400" u="none" cap="none" strike="noStrike">
                <a:solidFill>
                  <a:schemeClr val="lt1"/>
                </a:solidFill>
                <a:latin typeface="Constantia"/>
                <a:ea typeface="Constantia"/>
                <a:cs typeface="Constantia"/>
                <a:sym typeface="Constantia"/>
              </a:defRPr>
            </a:lvl9pPr>
          </a:lstStyle>
          <a:p/>
        </p:txBody>
      </p:sp>
      <p:sp>
        <p:nvSpPr>
          <p:cNvPr id="23" name="Shape 23"/>
          <p:cNvSpPr txBox="1"/>
          <p:nvPr>
            <p:ph idx="10" type="dt"/>
          </p:nvPr>
        </p:nvSpPr>
        <p:spPr>
          <a:xfrm>
            <a:off x="457200" y="6356350"/>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D0E9ED"/>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lt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lt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lt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lt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lt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lt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lt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lt1"/>
                </a:solidFill>
                <a:latin typeface="Constantia"/>
                <a:ea typeface="Constantia"/>
                <a:cs typeface="Constantia"/>
                <a:sym typeface="Constantia"/>
              </a:defRPr>
            </a:lvl9pPr>
          </a:lstStyle>
          <a:p/>
        </p:txBody>
      </p:sp>
      <p:sp>
        <p:nvSpPr>
          <p:cNvPr id="24" name="Shape 24"/>
          <p:cNvSpPr txBox="1"/>
          <p:nvPr>
            <p:ph idx="11" type="ftr"/>
          </p:nvPr>
        </p:nvSpPr>
        <p:spPr>
          <a:xfrm>
            <a:off x="2667000" y="6356350"/>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D0E9ED"/>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lt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lt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lt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lt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lt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lt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lt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lt1"/>
                </a:solidFill>
                <a:latin typeface="Constantia"/>
                <a:ea typeface="Constantia"/>
                <a:cs typeface="Constantia"/>
                <a:sym typeface="Constantia"/>
              </a:defRPr>
            </a:lvl9pPr>
          </a:lstStyle>
          <a:p/>
        </p:txBody>
      </p:sp>
      <p:sp>
        <p:nvSpPr>
          <p:cNvPr id="25" name="Shape 25"/>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D0E9ED"/>
                </a:solidFill>
                <a:latin typeface="Constantia"/>
                <a:ea typeface="Constantia"/>
                <a:cs typeface="Constantia"/>
                <a:sym typeface="Constantia"/>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Imagen con título">
    <p:spTree>
      <p:nvGrpSpPr>
        <p:cNvPr id="87" name="Shape 87"/>
        <p:cNvGrpSpPr/>
        <p:nvPr/>
      </p:nvGrpSpPr>
      <p:grpSpPr>
        <a:xfrm>
          <a:off x="0" y="0"/>
          <a:ext cx="0" cy="0"/>
          <a:chOff x="0" y="0"/>
          <a:chExt cx="0" cy="0"/>
        </a:xfrm>
      </p:grpSpPr>
      <p:sp>
        <p:nvSpPr>
          <p:cNvPr id="88" name="Shape 88"/>
          <p:cNvSpPr/>
          <p:nvPr/>
        </p:nvSpPr>
        <p:spPr>
          <a:xfrm flipH="1" rot="-10380000">
            <a:off x="3165753" y="1108076"/>
            <a:ext cx="5257800" cy="4114799"/>
          </a:xfrm>
          <a:prstGeom prst="snipRoundRect">
            <a:avLst>
              <a:gd fmla="val 0" name="adj1"/>
              <a:gd fmla="val 3646" name="adj2"/>
            </a:avLst>
          </a:prstGeom>
          <a:solidFill>
            <a:srgbClr val="FFFFFF"/>
          </a:solidFill>
          <a:ln cap="rnd" cmpd="sng" w="9525">
            <a:solidFill>
              <a:srgbClr val="C0C0C0"/>
            </a:solidFill>
            <a:prstDash val="solid"/>
            <a:round/>
            <a:headEnd len="med" w="med" type="none"/>
            <a:tailEnd len="med" w="med" type="none"/>
          </a:ln>
          <a:effectLst>
            <a:outerShdw blurRad="63500" sx="98500" kx="100000" rotWithShape="0" algn="tl" dir="7500000" dist="38500" sy="100080" ky="100000">
              <a:srgbClr val="000000">
                <a:alpha val="24705"/>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nstantia"/>
              <a:ea typeface="Constantia"/>
              <a:cs typeface="Constantia"/>
              <a:sym typeface="Constantia"/>
            </a:endParaRPr>
          </a:p>
        </p:txBody>
      </p:sp>
      <p:sp>
        <p:nvSpPr>
          <p:cNvPr id="89" name="Shape 89"/>
          <p:cNvSpPr/>
          <p:nvPr/>
        </p:nvSpPr>
        <p:spPr>
          <a:xfrm flipH="1" rot="-10380000">
            <a:off x="8004134" y="5359769"/>
            <a:ext cx="155447" cy="155447"/>
          </a:xfrm>
          <a:prstGeom prst="rtTriangle">
            <a:avLst/>
          </a:prstGeom>
          <a:solidFill>
            <a:srgbClr val="FFFFFF"/>
          </a:solidFill>
          <a:ln cap="flat" cmpd="sng" w="12700">
            <a:solidFill>
              <a:srgbClr val="FFFFFF"/>
            </a:solidFill>
            <a:prstDash val="solid"/>
            <a:bevel/>
            <a:headEnd len="med" w="med" type="none"/>
            <a:tailEnd len="med" w="med" type="none"/>
          </a:ln>
          <a:effectLst>
            <a:outerShdw blurRad="19685" rotWithShape="0" algn="tl" dir="12900000" dist="6350">
              <a:srgbClr val="000000">
                <a:alpha val="46666"/>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nstantia"/>
              <a:ea typeface="Constantia"/>
              <a:cs typeface="Constantia"/>
              <a:sym typeface="Constantia"/>
            </a:endParaRPr>
          </a:p>
        </p:txBody>
      </p:sp>
      <p:sp>
        <p:nvSpPr>
          <p:cNvPr id="90" name="Shape 90"/>
          <p:cNvSpPr txBox="1"/>
          <p:nvPr>
            <p:ph type="title"/>
          </p:nvPr>
        </p:nvSpPr>
        <p:spPr>
          <a:xfrm>
            <a:off x="609600" y="1176995"/>
            <a:ext cx="2212848" cy="158262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Calibri"/>
              <a:buNone/>
              <a:defRPr b="1" i="0" sz="2000" u="none" cap="none" strike="noStrike">
                <a:solidFill>
                  <a:schemeClr val="dk2"/>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1" name="Shape 91"/>
          <p:cNvSpPr txBox="1"/>
          <p:nvPr>
            <p:ph idx="1" type="body"/>
          </p:nvPr>
        </p:nvSpPr>
        <p:spPr>
          <a:xfrm>
            <a:off x="609600" y="2828784"/>
            <a:ext cx="2209799" cy="2179320"/>
          </a:xfrm>
          <a:prstGeom prst="rect">
            <a:avLst/>
          </a:prstGeom>
          <a:noFill/>
          <a:ln>
            <a:noFill/>
          </a:ln>
        </p:spPr>
        <p:txBody>
          <a:bodyPr anchorCtr="0" anchor="t" bIns="91425" lIns="91425" rIns="91425" tIns="91425"/>
          <a:lstStyle>
            <a:lvl1pPr indent="0" lvl="0" marL="0" marR="0" rtl="0" algn="l">
              <a:spcBef>
                <a:spcPts val="250"/>
              </a:spcBef>
              <a:buClr>
                <a:schemeClr val="accent3"/>
              </a:buClr>
              <a:buFont typeface="Noto Sans Symbols"/>
              <a:buNone/>
              <a:defRPr b="0" i="0" sz="1300" u="none" cap="none" strike="noStrike">
                <a:solidFill>
                  <a:schemeClr val="dk1"/>
                </a:solidFill>
                <a:latin typeface="Constantia"/>
                <a:ea typeface="Constantia"/>
                <a:cs typeface="Constantia"/>
                <a:sym typeface="Constantia"/>
              </a:defRPr>
            </a:lvl1pPr>
            <a:lvl2pPr indent="-194310" lvl="1" marL="640080" marR="0" rtl="0" algn="l">
              <a:spcBef>
                <a:spcPts val="240"/>
              </a:spcBef>
              <a:buClr>
                <a:schemeClr val="accent1"/>
              </a:buClr>
              <a:buSzPct val="85000"/>
              <a:buFont typeface="Noto Sans Symbols"/>
              <a:buChar char="●"/>
              <a:defRPr b="0" i="0" sz="1200" u="none" cap="none" strike="noStrike">
                <a:solidFill>
                  <a:schemeClr val="dk1"/>
                </a:solidFill>
                <a:latin typeface="Constantia"/>
                <a:ea typeface="Constantia"/>
                <a:cs typeface="Constantia"/>
                <a:sym typeface="Constantia"/>
              </a:defRPr>
            </a:lvl2pPr>
            <a:lvl3pPr indent="-209550" lvl="2" marL="914400" marR="0" rtl="0" algn="l">
              <a:spcBef>
                <a:spcPts val="200"/>
              </a:spcBef>
              <a:buClr>
                <a:schemeClr val="accent2"/>
              </a:buClr>
              <a:buSzPct val="70000"/>
              <a:buFont typeface="Noto Sans Symbols"/>
              <a:buChar char="●"/>
              <a:defRPr b="0" i="0" sz="1000" u="none" cap="none" strike="noStrike">
                <a:solidFill>
                  <a:schemeClr val="dk1"/>
                </a:solidFill>
                <a:latin typeface="Constantia"/>
                <a:ea typeface="Constantia"/>
                <a:cs typeface="Constantia"/>
                <a:sym typeface="Constantia"/>
              </a:defRPr>
            </a:lvl3pPr>
            <a:lvl4pPr indent="-173672" lvl="3" marL="1188720" marR="0" rtl="0" algn="l">
              <a:spcBef>
                <a:spcPts val="180"/>
              </a:spcBef>
              <a:buClr>
                <a:schemeClr val="accent3"/>
              </a:buClr>
              <a:buSzPct val="64999"/>
              <a:buFont typeface="Noto Sans Symbols"/>
              <a:buChar char="●"/>
              <a:defRPr b="0" i="0" sz="900" u="none" cap="none" strike="noStrike">
                <a:solidFill>
                  <a:schemeClr val="dk1"/>
                </a:solidFill>
                <a:latin typeface="Constantia"/>
                <a:ea typeface="Constantia"/>
                <a:cs typeface="Constantia"/>
                <a:sym typeface="Constantia"/>
              </a:defRPr>
            </a:lvl4pPr>
            <a:lvl5pPr indent="-181292" lvl="4" marL="1463040" marR="0" rtl="0" algn="l">
              <a:spcBef>
                <a:spcPts val="180"/>
              </a:spcBef>
              <a:buClr>
                <a:schemeClr val="accent4"/>
              </a:buClr>
              <a:buSzPct val="64999"/>
              <a:buFont typeface="Noto Sans Symbols"/>
              <a:buChar char="●"/>
              <a:defRPr b="0" i="0" sz="900" u="none" cap="none" strike="noStrike">
                <a:solidFill>
                  <a:schemeClr val="dk1"/>
                </a:solidFill>
                <a:latin typeface="Constantia"/>
                <a:ea typeface="Constantia"/>
                <a:cs typeface="Constantia"/>
                <a:sym typeface="Constantia"/>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Constantia"/>
                <a:ea typeface="Constantia"/>
                <a:cs typeface="Constantia"/>
                <a:sym typeface="Constantia"/>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Constantia"/>
                <a:ea typeface="Constantia"/>
                <a:cs typeface="Constantia"/>
                <a:sym typeface="Constantia"/>
              </a:defRPr>
            </a:lvl7pPr>
            <a:lvl8pPr indent="-86360" lvl="7" marL="2194560" marR="0" rtl="0" algn="l">
              <a:spcBef>
                <a:spcPts val="320"/>
              </a:spcBef>
              <a:buClr>
                <a:schemeClr val="dk2"/>
              </a:buClr>
              <a:buSzPct val="100000"/>
              <a:buFont typeface="Constantia"/>
              <a:buChar char="•"/>
              <a:defRPr b="0" i="0" sz="1600" u="none" cap="none" strike="noStrike">
                <a:solidFill>
                  <a:schemeClr val="dk1"/>
                </a:solidFill>
                <a:latin typeface="Constantia"/>
                <a:ea typeface="Constantia"/>
                <a:cs typeface="Constantia"/>
                <a:sym typeface="Constantia"/>
              </a:defRPr>
            </a:lvl8pPr>
            <a:lvl9pPr indent="-93979" lvl="8" marL="2468880" marR="0" rtl="0" algn="l">
              <a:spcBef>
                <a:spcPts val="280"/>
              </a:spcBef>
              <a:buClr>
                <a:schemeClr val="dk2"/>
              </a:buClr>
              <a:buSzPct val="1000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92" name="Shape 92"/>
          <p:cNvSpPr txBox="1"/>
          <p:nvPr>
            <p:ph idx="10" type="dt"/>
          </p:nvPr>
        </p:nvSpPr>
        <p:spPr>
          <a:xfrm>
            <a:off x="457200" y="6356350"/>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dk1"/>
                </a:solidFill>
                <a:latin typeface="Constantia"/>
                <a:ea typeface="Constantia"/>
                <a:cs typeface="Constantia"/>
                <a:sym typeface="Constantia"/>
              </a:defRPr>
            </a:lvl9pPr>
          </a:lstStyle>
          <a:p/>
        </p:txBody>
      </p:sp>
      <p:sp>
        <p:nvSpPr>
          <p:cNvPr id="93" name="Shape 93"/>
          <p:cNvSpPr txBox="1"/>
          <p:nvPr>
            <p:ph idx="11" type="ftr"/>
          </p:nvPr>
        </p:nvSpPr>
        <p:spPr>
          <a:xfrm>
            <a:off x="2667000" y="6356350"/>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dk1"/>
                </a:solidFill>
                <a:latin typeface="Constantia"/>
                <a:ea typeface="Constantia"/>
                <a:cs typeface="Constantia"/>
                <a:sym typeface="Constantia"/>
              </a:defRPr>
            </a:lvl9pPr>
          </a:lstStyle>
          <a:p/>
        </p:txBody>
      </p:sp>
      <p:sp>
        <p:nvSpPr>
          <p:cNvPr id="94" name="Shape 94"/>
          <p:cNvSpPr txBox="1"/>
          <p:nvPr>
            <p:ph idx="12" type="sldNum"/>
          </p:nvPr>
        </p:nvSpPr>
        <p:spPr>
          <a:xfrm>
            <a:off x="8077200" y="6356350"/>
            <a:ext cx="609599"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95" name="Shape 95"/>
          <p:cNvSpPr/>
          <p:nvPr>
            <p:ph idx="2" type="pic"/>
          </p:nvPr>
        </p:nvSpPr>
        <p:spPr>
          <a:xfrm rot="420000">
            <a:off x="3485792" y="1199516"/>
            <a:ext cx="4617719" cy="3931919"/>
          </a:xfrm>
          <a:prstGeom prst="rect">
            <a:avLst/>
          </a:prstGeom>
          <a:solidFill>
            <a:schemeClr val="lt2"/>
          </a:solidFill>
          <a:ln cap="rnd" cmpd="sng" w="9525">
            <a:solidFill>
              <a:srgbClr val="C0C0C0"/>
            </a:solidFill>
            <a:prstDash val="solid"/>
            <a:round/>
            <a:headEnd len="med" w="med" type="none"/>
            <a:tailEnd len="med" w="med" type="none"/>
          </a:ln>
        </p:spPr>
        <p:txBody>
          <a:bodyPr anchorCtr="0" anchor="t" bIns="91425" lIns="91425" rIns="91425" tIns="91425"/>
          <a:lstStyle>
            <a:lvl1pPr indent="0" lvl="0" marL="0" marR="0" rtl="0" algn="l">
              <a:spcBef>
                <a:spcPts val="640"/>
              </a:spcBef>
              <a:buClr>
                <a:schemeClr val="accent3"/>
              </a:buClr>
              <a:buFont typeface="Noto Sans Symbols"/>
              <a:buNone/>
              <a:defRPr b="0" i="0" sz="3200" u="none" cap="none" strike="noStrike">
                <a:solidFill>
                  <a:schemeClr val="dk1"/>
                </a:solidFill>
                <a:latin typeface="Constantia"/>
                <a:ea typeface="Constantia"/>
                <a:cs typeface="Constantia"/>
                <a:sym typeface="Constantia"/>
              </a:defRPr>
            </a:lvl1pPr>
            <a:lvl2pPr indent="-129540" lvl="1" marL="640080" marR="0" rtl="0" algn="l">
              <a:spcBef>
                <a:spcPts val="480"/>
              </a:spcBef>
              <a:buClr>
                <a:schemeClr val="accent1"/>
              </a:buClr>
              <a:buSzPct val="85000"/>
              <a:buFont typeface="Noto Sans Symbols"/>
              <a:buChar char="●"/>
              <a:defRPr b="0" i="0" sz="2400" u="none" cap="none" strike="noStrike">
                <a:solidFill>
                  <a:schemeClr val="dk1"/>
                </a:solidFill>
                <a:latin typeface="Constantia"/>
                <a:ea typeface="Constantia"/>
                <a:cs typeface="Constantia"/>
                <a:sym typeface="Constantia"/>
              </a:defRPr>
            </a:lvl2pPr>
            <a:lvl3pPr indent="-160655" lvl="2" marL="914400" marR="0" rtl="0" algn="l">
              <a:spcBef>
                <a:spcPts val="420"/>
              </a:spcBef>
              <a:buClr>
                <a:schemeClr val="accent2"/>
              </a:buClr>
              <a:buSzPct val="70000"/>
              <a:buFont typeface="Noto Sans Symbols"/>
              <a:buChar char="●"/>
              <a:defRPr b="0" i="0" sz="2100" u="none" cap="none" strike="noStrike">
                <a:solidFill>
                  <a:schemeClr val="dk1"/>
                </a:solidFill>
                <a:latin typeface="Constantia"/>
                <a:ea typeface="Constantia"/>
                <a:cs typeface="Constantia"/>
                <a:sym typeface="Constantia"/>
              </a:defRPr>
            </a:lvl3pPr>
            <a:lvl4pPr indent="-128269" lvl="3" marL="1188720" marR="0" rtl="0" algn="l">
              <a:spcBef>
                <a:spcPts val="400"/>
              </a:spcBef>
              <a:buClr>
                <a:schemeClr val="accent3"/>
              </a:buClr>
              <a:buSzPct val="64999"/>
              <a:buFont typeface="Noto Sans Symbols"/>
              <a:buChar char="●"/>
              <a:defRPr b="0" i="0" sz="2000" u="none" cap="none" strike="noStrike">
                <a:solidFill>
                  <a:schemeClr val="dk1"/>
                </a:solidFill>
                <a:latin typeface="Constantia"/>
                <a:ea typeface="Constantia"/>
                <a:cs typeface="Constantia"/>
                <a:sym typeface="Constantia"/>
              </a:defRPr>
            </a:lvl4pPr>
            <a:lvl5pPr indent="-135889" lvl="4" marL="1463040" marR="0" rtl="0" algn="l">
              <a:spcBef>
                <a:spcPts val="400"/>
              </a:spcBef>
              <a:buClr>
                <a:schemeClr val="accent4"/>
              </a:buClr>
              <a:buSzPct val="64999"/>
              <a:buFont typeface="Noto Sans Symbols"/>
              <a:buChar char="●"/>
              <a:defRPr b="0" i="0" sz="2000" u="none" cap="none" strike="noStrike">
                <a:solidFill>
                  <a:schemeClr val="dk1"/>
                </a:solidFill>
                <a:latin typeface="Constantia"/>
                <a:ea typeface="Constantia"/>
                <a:cs typeface="Constantia"/>
                <a:sym typeface="Constantia"/>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Constantia"/>
                <a:ea typeface="Constantia"/>
                <a:cs typeface="Constantia"/>
                <a:sym typeface="Constantia"/>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Constantia"/>
                <a:ea typeface="Constantia"/>
                <a:cs typeface="Constantia"/>
                <a:sym typeface="Constantia"/>
              </a:defRPr>
            </a:lvl7pPr>
            <a:lvl8pPr indent="-86360" lvl="7" marL="2194560" marR="0" rtl="0" algn="l">
              <a:spcBef>
                <a:spcPts val="320"/>
              </a:spcBef>
              <a:buClr>
                <a:schemeClr val="dk2"/>
              </a:buClr>
              <a:buSzPct val="100000"/>
              <a:buFont typeface="Constantia"/>
              <a:buChar char="•"/>
              <a:defRPr b="0" i="0" sz="1600" u="none" cap="none" strike="noStrike">
                <a:solidFill>
                  <a:schemeClr val="dk1"/>
                </a:solidFill>
                <a:latin typeface="Constantia"/>
                <a:ea typeface="Constantia"/>
                <a:cs typeface="Constantia"/>
                <a:sym typeface="Constantia"/>
              </a:defRPr>
            </a:lvl8pPr>
            <a:lvl9pPr indent="-93979" lvl="8" marL="2468880" marR="0" rtl="0" algn="l">
              <a:spcBef>
                <a:spcPts val="280"/>
              </a:spcBef>
              <a:buClr>
                <a:schemeClr val="dk2"/>
              </a:buClr>
              <a:buSzPct val="1000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96" name="Shape 96"/>
          <p:cNvSpPr/>
          <p:nvPr/>
        </p:nvSpPr>
        <p:spPr>
          <a:xfrm flipH="1" rot="10800000">
            <a:off x="-9525" y="5816599"/>
            <a:ext cx="9163049" cy="1041400"/>
          </a:xfrm>
          <a:custGeom>
            <a:pathLst>
              <a:path extrusionOk="0" h="120000" w="120000">
                <a:moveTo>
                  <a:pt x="124" y="365"/>
                </a:moveTo>
                <a:lnTo>
                  <a:pt x="52848" y="0"/>
                </a:lnTo>
                <a:cubicBezTo>
                  <a:pt x="57089" y="18475"/>
                  <a:pt x="79584" y="67134"/>
                  <a:pt x="90935" y="67134"/>
                </a:cubicBezTo>
                <a:cubicBezTo>
                  <a:pt x="102286" y="67134"/>
                  <a:pt x="114885" y="27804"/>
                  <a:pt x="119875" y="10060"/>
                </a:cubicBezTo>
                <a:lnTo>
                  <a:pt x="120000" y="38963"/>
                </a:lnTo>
                <a:cubicBezTo>
                  <a:pt x="117879" y="47012"/>
                  <a:pt x="104282" y="80670"/>
                  <a:pt x="89438" y="80304"/>
                </a:cubicBezTo>
                <a:cubicBezTo>
                  <a:pt x="74594" y="79939"/>
                  <a:pt x="45841" y="30182"/>
                  <a:pt x="30935" y="36768"/>
                </a:cubicBezTo>
                <a:cubicBezTo>
                  <a:pt x="15592" y="38231"/>
                  <a:pt x="5613" y="88170"/>
                  <a:pt x="0" y="120000"/>
                </a:cubicBezTo>
                <a:lnTo>
                  <a:pt x="124" y="365"/>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onstantia"/>
              <a:ea typeface="Constantia"/>
              <a:cs typeface="Constantia"/>
              <a:sym typeface="Constantia"/>
            </a:endParaRPr>
          </a:p>
        </p:txBody>
      </p:sp>
      <p:sp>
        <p:nvSpPr>
          <p:cNvPr id="97" name="Shape 97"/>
          <p:cNvSpPr/>
          <p:nvPr/>
        </p:nvSpPr>
        <p:spPr>
          <a:xfrm flipH="1" rot="10800000">
            <a:off x="4381500" y="6219825"/>
            <a:ext cx="4762499" cy="638174"/>
          </a:xfrm>
          <a:custGeom>
            <a:pathLst>
              <a:path extrusionOk="0" h="120000" w="120000">
                <a:moveTo>
                  <a:pt x="0" y="0"/>
                </a:moveTo>
                <a:cubicBezTo>
                  <a:pt x="6960" y="20571"/>
                  <a:pt x="46720" y="107495"/>
                  <a:pt x="66720" y="113747"/>
                </a:cubicBezTo>
                <a:cubicBezTo>
                  <a:pt x="86720" y="120000"/>
                  <a:pt x="111120" y="56268"/>
                  <a:pt x="120000" y="37512"/>
                </a:cubicBezTo>
                <a:lnTo>
                  <a:pt x="120000" y="1210"/>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ítulo y texto vertical">
    <p:spTree>
      <p:nvGrpSpPr>
        <p:cNvPr id="98" name="Shape 98"/>
        <p:cNvGrpSpPr/>
        <p:nvPr/>
      </p:nvGrpSpPr>
      <p:grpSpPr>
        <a:xfrm>
          <a:off x="0" y="0"/>
          <a:ext cx="0" cy="0"/>
          <a:chOff x="0" y="0"/>
          <a:chExt cx="0" cy="0"/>
        </a:xfrm>
      </p:grpSpPr>
      <p:sp>
        <p:nvSpPr>
          <p:cNvPr id="99" name="Shape 99"/>
          <p:cNvSpPr txBox="1"/>
          <p:nvPr>
            <p:ph type="title"/>
          </p:nvPr>
        </p:nvSpPr>
        <p:spPr>
          <a:xfrm>
            <a:off x="457200" y="704087"/>
            <a:ext cx="8229600" cy="11430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Calibri"/>
              <a:buNone/>
              <a:defRPr b="0" i="0" sz="5000" u="none" cap="none" strike="noStrike">
                <a:solidFill>
                  <a:schemeClr val="dk2"/>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0" name="Shape 100"/>
          <p:cNvSpPr txBox="1"/>
          <p:nvPr>
            <p:ph idx="1" type="body"/>
          </p:nvPr>
        </p:nvSpPr>
        <p:spPr>
          <a:xfrm rot="5400000">
            <a:off x="2377439" y="15239"/>
            <a:ext cx="4389119" cy="8229600"/>
          </a:xfrm>
          <a:prstGeom prst="rect">
            <a:avLst/>
          </a:prstGeom>
          <a:noFill/>
          <a:ln>
            <a:noFill/>
          </a:ln>
        </p:spPr>
        <p:txBody>
          <a:bodyPr anchorCtr="0" anchor="t" bIns="91425" lIns="91425" rIns="91425" tIns="91425"/>
          <a:lstStyle>
            <a:lvl1pPr indent="-117475" lvl="0" marL="274320" marR="0" rtl="0" algn="l">
              <a:spcBef>
                <a:spcPts val="520"/>
              </a:spcBef>
              <a:buClr>
                <a:schemeClr val="accent3"/>
              </a:buClr>
              <a:buSzPct val="95000"/>
              <a:buFont typeface="Noto Sans Symbols"/>
              <a:buChar char="●"/>
              <a:defRPr b="0" i="0" sz="2600" u="none" cap="none" strike="noStrike">
                <a:solidFill>
                  <a:schemeClr val="dk1"/>
                </a:solidFill>
                <a:latin typeface="Constantia"/>
                <a:ea typeface="Constantia"/>
                <a:cs typeface="Constantia"/>
                <a:sym typeface="Constantia"/>
              </a:defRPr>
            </a:lvl1pPr>
            <a:lvl2pPr indent="-129540" lvl="1" marL="640080" marR="0" rtl="0" algn="l">
              <a:spcBef>
                <a:spcPts val="480"/>
              </a:spcBef>
              <a:buClr>
                <a:schemeClr val="accent1"/>
              </a:buClr>
              <a:buSzPct val="85000"/>
              <a:buFont typeface="Noto Sans Symbols"/>
              <a:buChar char="●"/>
              <a:defRPr b="0" i="0" sz="2400" u="none" cap="none" strike="noStrike">
                <a:solidFill>
                  <a:schemeClr val="dk1"/>
                </a:solidFill>
                <a:latin typeface="Constantia"/>
                <a:ea typeface="Constantia"/>
                <a:cs typeface="Constantia"/>
                <a:sym typeface="Constantia"/>
              </a:defRPr>
            </a:lvl2pPr>
            <a:lvl3pPr indent="-160655" lvl="2" marL="914400" marR="0" rtl="0" algn="l">
              <a:spcBef>
                <a:spcPts val="420"/>
              </a:spcBef>
              <a:buClr>
                <a:schemeClr val="accent2"/>
              </a:buClr>
              <a:buSzPct val="70000"/>
              <a:buFont typeface="Noto Sans Symbols"/>
              <a:buChar char="●"/>
              <a:defRPr b="0" i="0" sz="2100" u="none" cap="none" strike="noStrike">
                <a:solidFill>
                  <a:schemeClr val="dk1"/>
                </a:solidFill>
                <a:latin typeface="Constantia"/>
                <a:ea typeface="Constantia"/>
                <a:cs typeface="Constantia"/>
                <a:sym typeface="Constantia"/>
              </a:defRPr>
            </a:lvl3pPr>
            <a:lvl4pPr indent="-128269" lvl="3" marL="1188720" marR="0" rtl="0" algn="l">
              <a:spcBef>
                <a:spcPts val="400"/>
              </a:spcBef>
              <a:buClr>
                <a:schemeClr val="accent3"/>
              </a:buClr>
              <a:buSzPct val="64999"/>
              <a:buFont typeface="Noto Sans Symbols"/>
              <a:buChar char="●"/>
              <a:defRPr b="0" i="0" sz="2000" u="none" cap="none" strike="noStrike">
                <a:solidFill>
                  <a:schemeClr val="dk1"/>
                </a:solidFill>
                <a:latin typeface="Constantia"/>
                <a:ea typeface="Constantia"/>
                <a:cs typeface="Constantia"/>
                <a:sym typeface="Constantia"/>
              </a:defRPr>
            </a:lvl4pPr>
            <a:lvl5pPr indent="-135889" lvl="4" marL="1463040" marR="0" rtl="0" algn="l">
              <a:spcBef>
                <a:spcPts val="400"/>
              </a:spcBef>
              <a:buClr>
                <a:schemeClr val="accent4"/>
              </a:buClr>
              <a:buSzPct val="64999"/>
              <a:buFont typeface="Noto Sans Symbols"/>
              <a:buChar char="●"/>
              <a:defRPr b="0" i="0" sz="2000" u="none" cap="none" strike="noStrike">
                <a:solidFill>
                  <a:schemeClr val="dk1"/>
                </a:solidFill>
                <a:latin typeface="Constantia"/>
                <a:ea typeface="Constantia"/>
                <a:cs typeface="Constantia"/>
                <a:sym typeface="Constantia"/>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Constantia"/>
                <a:ea typeface="Constantia"/>
                <a:cs typeface="Constantia"/>
                <a:sym typeface="Constantia"/>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Constantia"/>
                <a:ea typeface="Constantia"/>
                <a:cs typeface="Constantia"/>
                <a:sym typeface="Constantia"/>
              </a:defRPr>
            </a:lvl7pPr>
            <a:lvl8pPr indent="-86360" lvl="7" marL="2194560" marR="0" rtl="0" algn="l">
              <a:spcBef>
                <a:spcPts val="320"/>
              </a:spcBef>
              <a:buClr>
                <a:schemeClr val="dk2"/>
              </a:buClr>
              <a:buSzPct val="100000"/>
              <a:buFont typeface="Constantia"/>
              <a:buChar char="•"/>
              <a:defRPr b="0" i="0" sz="1600" u="none" cap="none" strike="noStrike">
                <a:solidFill>
                  <a:schemeClr val="dk1"/>
                </a:solidFill>
                <a:latin typeface="Constantia"/>
                <a:ea typeface="Constantia"/>
                <a:cs typeface="Constantia"/>
                <a:sym typeface="Constantia"/>
              </a:defRPr>
            </a:lvl8pPr>
            <a:lvl9pPr indent="-93979" lvl="8" marL="2468880" marR="0" rtl="0" algn="l">
              <a:spcBef>
                <a:spcPts val="280"/>
              </a:spcBef>
              <a:buClr>
                <a:schemeClr val="dk2"/>
              </a:buClr>
              <a:buSzPct val="1000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01" name="Shape 101"/>
          <p:cNvSpPr txBox="1"/>
          <p:nvPr>
            <p:ph idx="10" type="dt"/>
          </p:nvPr>
        </p:nvSpPr>
        <p:spPr>
          <a:xfrm>
            <a:off x="457200" y="6356350"/>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dk1"/>
                </a:solidFill>
                <a:latin typeface="Constantia"/>
                <a:ea typeface="Constantia"/>
                <a:cs typeface="Constantia"/>
                <a:sym typeface="Constantia"/>
              </a:defRPr>
            </a:lvl9pPr>
          </a:lstStyle>
          <a:p/>
        </p:txBody>
      </p:sp>
      <p:sp>
        <p:nvSpPr>
          <p:cNvPr id="102" name="Shape 102"/>
          <p:cNvSpPr txBox="1"/>
          <p:nvPr>
            <p:ph idx="11" type="ftr"/>
          </p:nvPr>
        </p:nvSpPr>
        <p:spPr>
          <a:xfrm>
            <a:off x="2667000" y="6356350"/>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dk1"/>
                </a:solidFill>
                <a:latin typeface="Constantia"/>
                <a:ea typeface="Constantia"/>
                <a:cs typeface="Constantia"/>
                <a:sym typeface="Constantia"/>
              </a:defRPr>
            </a:lvl9pPr>
          </a:lstStyle>
          <a:p/>
        </p:txBody>
      </p:sp>
      <p:sp>
        <p:nvSpPr>
          <p:cNvPr id="103" name="Shape 103"/>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Título vertical y texto">
    <p:spTree>
      <p:nvGrpSpPr>
        <p:cNvPr id="104" name="Shape 104"/>
        <p:cNvGrpSpPr/>
        <p:nvPr/>
      </p:nvGrpSpPr>
      <p:grpSpPr>
        <a:xfrm>
          <a:off x="0" y="0"/>
          <a:ext cx="0" cy="0"/>
          <a:chOff x="0" y="0"/>
          <a:chExt cx="0" cy="0"/>
        </a:xfrm>
      </p:grpSpPr>
      <p:sp>
        <p:nvSpPr>
          <p:cNvPr id="105" name="Shape 105"/>
          <p:cNvSpPr txBox="1"/>
          <p:nvPr>
            <p:ph type="title"/>
          </p:nvPr>
        </p:nvSpPr>
        <p:spPr>
          <a:xfrm rot="5400000">
            <a:off x="5052218" y="2491582"/>
            <a:ext cx="5211763" cy="20574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Calibri"/>
              <a:buNone/>
              <a:defRPr b="0" i="0" sz="5000" u="none" cap="none" strike="noStrike">
                <a:solidFill>
                  <a:schemeClr val="dk2"/>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6" name="Shape 106"/>
          <p:cNvSpPr txBox="1"/>
          <p:nvPr>
            <p:ph idx="1" type="body"/>
          </p:nvPr>
        </p:nvSpPr>
        <p:spPr>
          <a:xfrm rot="5400000">
            <a:off x="861218" y="510382"/>
            <a:ext cx="5211763" cy="6019799"/>
          </a:xfrm>
          <a:prstGeom prst="rect">
            <a:avLst/>
          </a:prstGeom>
          <a:noFill/>
          <a:ln>
            <a:noFill/>
          </a:ln>
        </p:spPr>
        <p:txBody>
          <a:bodyPr anchorCtr="0" anchor="t" bIns="91425" lIns="91425" rIns="91425" tIns="91425"/>
          <a:lstStyle>
            <a:lvl1pPr indent="-117475" lvl="0" marL="274320" marR="0" rtl="0" algn="l">
              <a:spcBef>
                <a:spcPts val="520"/>
              </a:spcBef>
              <a:buClr>
                <a:schemeClr val="accent3"/>
              </a:buClr>
              <a:buSzPct val="95000"/>
              <a:buFont typeface="Noto Sans Symbols"/>
              <a:buChar char="●"/>
              <a:defRPr b="0" i="0" sz="2600" u="none" cap="none" strike="noStrike">
                <a:solidFill>
                  <a:schemeClr val="dk1"/>
                </a:solidFill>
                <a:latin typeface="Constantia"/>
                <a:ea typeface="Constantia"/>
                <a:cs typeface="Constantia"/>
                <a:sym typeface="Constantia"/>
              </a:defRPr>
            </a:lvl1pPr>
            <a:lvl2pPr indent="-129540" lvl="1" marL="640080" marR="0" rtl="0" algn="l">
              <a:spcBef>
                <a:spcPts val="480"/>
              </a:spcBef>
              <a:buClr>
                <a:schemeClr val="accent1"/>
              </a:buClr>
              <a:buSzPct val="85000"/>
              <a:buFont typeface="Noto Sans Symbols"/>
              <a:buChar char="●"/>
              <a:defRPr b="0" i="0" sz="2400" u="none" cap="none" strike="noStrike">
                <a:solidFill>
                  <a:schemeClr val="dk1"/>
                </a:solidFill>
                <a:latin typeface="Constantia"/>
                <a:ea typeface="Constantia"/>
                <a:cs typeface="Constantia"/>
                <a:sym typeface="Constantia"/>
              </a:defRPr>
            </a:lvl2pPr>
            <a:lvl3pPr indent="-160655" lvl="2" marL="914400" marR="0" rtl="0" algn="l">
              <a:spcBef>
                <a:spcPts val="420"/>
              </a:spcBef>
              <a:buClr>
                <a:schemeClr val="accent2"/>
              </a:buClr>
              <a:buSzPct val="70000"/>
              <a:buFont typeface="Noto Sans Symbols"/>
              <a:buChar char="●"/>
              <a:defRPr b="0" i="0" sz="2100" u="none" cap="none" strike="noStrike">
                <a:solidFill>
                  <a:schemeClr val="dk1"/>
                </a:solidFill>
                <a:latin typeface="Constantia"/>
                <a:ea typeface="Constantia"/>
                <a:cs typeface="Constantia"/>
                <a:sym typeface="Constantia"/>
              </a:defRPr>
            </a:lvl3pPr>
            <a:lvl4pPr indent="-128269" lvl="3" marL="1188720" marR="0" rtl="0" algn="l">
              <a:spcBef>
                <a:spcPts val="400"/>
              </a:spcBef>
              <a:buClr>
                <a:schemeClr val="accent3"/>
              </a:buClr>
              <a:buSzPct val="64999"/>
              <a:buFont typeface="Noto Sans Symbols"/>
              <a:buChar char="●"/>
              <a:defRPr b="0" i="0" sz="2000" u="none" cap="none" strike="noStrike">
                <a:solidFill>
                  <a:schemeClr val="dk1"/>
                </a:solidFill>
                <a:latin typeface="Constantia"/>
                <a:ea typeface="Constantia"/>
                <a:cs typeface="Constantia"/>
                <a:sym typeface="Constantia"/>
              </a:defRPr>
            </a:lvl4pPr>
            <a:lvl5pPr indent="-135889" lvl="4" marL="1463040" marR="0" rtl="0" algn="l">
              <a:spcBef>
                <a:spcPts val="400"/>
              </a:spcBef>
              <a:buClr>
                <a:schemeClr val="accent4"/>
              </a:buClr>
              <a:buSzPct val="64999"/>
              <a:buFont typeface="Noto Sans Symbols"/>
              <a:buChar char="●"/>
              <a:defRPr b="0" i="0" sz="2000" u="none" cap="none" strike="noStrike">
                <a:solidFill>
                  <a:schemeClr val="dk1"/>
                </a:solidFill>
                <a:latin typeface="Constantia"/>
                <a:ea typeface="Constantia"/>
                <a:cs typeface="Constantia"/>
                <a:sym typeface="Constantia"/>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Constantia"/>
                <a:ea typeface="Constantia"/>
                <a:cs typeface="Constantia"/>
                <a:sym typeface="Constantia"/>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Constantia"/>
                <a:ea typeface="Constantia"/>
                <a:cs typeface="Constantia"/>
                <a:sym typeface="Constantia"/>
              </a:defRPr>
            </a:lvl7pPr>
            <a:lvl8pPr indent="-86360" lvl="7" marL="2194560" marR="0" rtl="0" algn="l">
              <a:spcBef>
                <a:spcPts val="320"/>
              </a:spcBef>
              <a:buClr>
                <a:schemeClr val="dk2"/>
              </a:buClr>
              <a:buSzPct val="100000"/>
              <a:buFont typeface="Constantia"/>
              <a:buChar char="•"/>
              <a:defRPr b="0" i="0" sz="1600" u="none" cap="none" strike="noStrike">
                <a:solidFill>
                  <a:schemeClr val="dk1"/>
                </a:solidFill>
                <a:latin typeface="Constantia"/>
                <a:ea typeface="Constantia"/>
                <a:cs typeface="Constantia"/>
                <a:sym typeface="Constantia"/>
              </a:defRPr>
            </a:lvl8pPr>
            <a:lvl9pPr indent="-93979" lvl="8" marL="2468880" marR="0" rtl="0" algn="l">
              <a:spcBef>
                <a:spcPts val="280"/>
              </a:spcBef>
              <a:buClr>
                <a:schemeClr val="dk2"/>
              </a:buClr>
              <a:buSzPct val="1000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07" name="Shape 107"/>
          <p:cNvSpPr txBox="1"/>
          <p:nvPr>
            <p:ph idx="10" type="dt"/>
          </p:nvPr>
        </p:nvSpPr>
        <p:spPr>
          <a:xfrm>
            <a:off x="457200" y="6356350"/>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dk1"/>
                </a:solidFill>
                <a:latin typeface="Constantia"/>
                <a:ea typeface="Constantia"/>
                <a:cs typeface="Constantia"/>
                <a:sym typeface="Constantia"/>
              </a:defRPr>
            </a:lvl9pPr>
          </a:lstStyle>
          <a:p/>
        </p:txBody>
      </p:sp>
      <p:sp>
        <p:nvSpPr>
          <p:cNvPr id="108" name="Shape 108"/>
          <p:cNvSpPr txBox="1"/>
          <p:nvPr>
            <p:ph idx="11" type="ftr"/>
          </p:nvPr>
        </p:nvSpPr>
        <p:spPr>
          <a:xfrm>
            <a:off x="2667000" y="6356350"/>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dk1"/>
                </a:solidFill>
                <a:latin typeface="Constantia"/>
                <a:ea typeface="Constantia"/>
                <a:cs typeface="Constantia"/>
                <a:sym typeface="Constantia"/>
              </a:defRPr>
            </a:lvl9pPr>
          </a:lstStyle>
          <a:p/>
        </p:txBody>
      </p:sp>
      <p:sp>
        <p:nvSpPr>
          <p:cNvPr id="109" name="Shape 109"/>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ítulo y objetos">
    <p:spTree>
      <p:nvGrpSpPr>
        <p:cNvPr id="37" name="Shape 37"/>
        <p:cNvGrpSpPr/>
        <p:nvPr/>
      </p:nvGrpSpPr>
      <p:grpSpPr>
        <a:xfrm>
          <a:off x="0" y="0"/>
          <a:ext cx="0" cy="0"/>
          <a:chOff x="0" y="0"/>
          <a:chExt cx="0" cy="0"/>
        </a:xfrm>
      </p:grpSpPr>
      <p:sp>
        <p:nvSpPr>
          <p:cNvPr id="38" name="Shape 38"/>
          <p:cNvSpPr txBox="1"/>
          <p:nvPr>
            <p:ph type="title"/>
          </p:nvPr>
        </p:nvSpPr>
        <p:spPr>
          <a:xfrm>
            <a:off x="457200" y="704087"/>
            <a:ext cx="8229600" cy="11430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Calibri"/>
              <a:buNone/>
              <a:defRPr b="0" i="0" sz="5000" u="none" cap="none" strike="noStrike">
                <a:solidFill>
                  <a:schemeClr val="dk2"/>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9" name="Shape 39"/>
          <p:cNvSpPr txBox="1"/>
          <p:nvPr>
            <p:ph idx="1" type="body"/>
          </p:nvPr>
        </p:nvSpPr>
        <p:spPr>
          <a:xfrm>
            <a:off x="457200" y="1935480"/>
            <a:ext cx="8229600" cy="4389119"/>
          </a:xfrm>
          <a:prstGeom prst="rect">
            <a:avLst/>
          </a:prstGeom>
          <a:noFill/>
          <a:ln>
            <a:noFill/>
          </a:ln>
        </p:spPr>
        <p:txBody>
          <a:bodyPr anchorCtr="0" anchor="t" bIns="91425" lIns="91425" rIns="91425" tIns="91425"/>
          <a:lstStyle>
            <a:lvl1pPr indent="-117475" lvl="0" marL="274320" marR="0" rtl="0" algn="l">
              <a:spcBef>
                <a:spcPts val="520"/>
              </a:spcBef>
              <a:buClr>
                <a:schemeClr val="accent3"/>
              </a:buClr>
              <a:buSzPct val="95000"/>
              <a:buFont typeface="Noto Sans Symbols"/>
              <a:buChar char="●"/>
              <a:defRPr b="0" i="0" sz="2600" u="none" cap="none" strike="noStrike">
                <a:solidFill>
                  <a:schemeClr val="dk1"/>
                </a:solidFill>
                <a:latin typeface="Constantia"/>
                <a:ea typeface="Constantia"/>
                <a:cs typeface="Constantia"/>
                <a:sym typeface="Constantia"/>
              </a:defRPr>
            </a:lvl1pPr>
            <a:lvl2pPr indent="-129540" lvl="1" marL="640080" marR="0" rtl="0" algn="l">
              <a:spcBef>
                <a:spcPts val="480"/>
              </a:spcBef>
              <a:buClr>
                <a:schemeClr val="accent1"/>
              </a:buClr>
              <a:buSzPct val="85000"/>
              <a:buFont typeface="Noto Sans Symbols"/>
              <a:buChar char="●"/>
              <a:defRPr b="0" i="0" sz="2400" u="none" cap="none" strike="noStrike">
                <a:solidFill>
                  <a:schemeClr val="dk1"/>
                </a:solidFill>
                <a:latin typeface="Constantia"/>
                <a:ea typeface="Constantia"/>
                <a:cs typeface="Constantia"/>
                <a:sym typeface="Constantia"/>
              </a:defRPr>
            </a:lvl2pPr>
            <a:lvl3pPr indent="-160655" lvl="2" marL="914400" marR="0" rtl="0" algn="l">
              <a:spcBef>
                <a:spcPts val="420"/>
              </a:spcBef>
              <a:buClr>
                <a:schemeClr val="accent2"/>
              </a:buClr>
              <a:buSzPct val="70000"/>
              <a:buFont typeface="Noto Sans Symbols"/>
              <a:buChar char="●"/>
              <a:defRPr b="0" i="0" sz="2100" u="none" cap="none" strike="noStrike">
                <a:solidFill>
                  <a:schemeClr val="dk1"/>
                </a:solidFill>
                <a:latin typeface="Constantia"/>
                <a:ea typeface="Constantia"/>
                <a:cs typeface="Constantia"/>
                <a:sym typeface="Constantia"/>
              </a:defRPr>
            </a:lvl3pPr>
            <a:lvl4pPr indent="-128269" lvl="3" marL="1188720" marR="0" rtl="0" algn="l">
              <a:spcBef>
                <a:spcPts val="400"/>
              </a:spcBef>
              <a:buClr>
                <a:schemeClr val="accent3"/>
              </a:buClr>
              <a:buSzPct val="64999"/>
              <a:buFont typeface="Noto Sans Symbols"/>
              <a:buChar char="●"/>
              <a:defRPr b="0" i="0" sz="2000" u="none" cap="none" strike="noStrike">
                <a:solidFill>
                  <a:schemeClr val="dk1"/>
                </a:solidFill>
                <a:latin typeface="Constantia"/>
                <a:ea typeface="Constantia"/>
                <a:cs typeface="Constantia"/>
                <a:sym typeface="Constantia"/>
              </a:defRPr>
            </a:lvl4pPr>
            <a:lvl5pPr indent="-135889" lvl="4" marL="1463040" marR="0" rtl="0" algn="l">
              <a:spcBef>
                <a:spcPts val="400"/>
              </a:spcBef>
              <a:buClr>
                <a:schemeClr val="accent4"/>
              </a:buClr>
              <a:buSzPct val="64999"/>
              <a:buFont typeface="Noto Sans Symbols"/>
              <a:buChar char="●"/>
              <a:defRPr b="0" i="0" sz="2000" u="none" cap="none" strike="noStrike">
                <a:solidFill>
                  <a:schemeClr val="dk1"/>
                </a:solidFill>
                <a:latin typeface="Constantia"/>
                <a:ea typeface="Constantia"/>
                <a:cs typeface="Constantia"/>
                <a:sym typeface="Constantia"/>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Constantia"/>
                <a:ea typeface="Constantia"/>
                <a:cs typeface="Constantia"/>
                <a:sym typeface="Constantia"/>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Constantia"/>
                <a:ea typeface="Constantia"/>
                <a:cs typeface="Constantia"/>
                <a:sym typeface="Constantia"/>
              </a:defRPr>
            </a:lvl7pPr>
            <a:lvl8pPr indent="-86360" lvl="7" marL="2194560" marR="0" rtl="0" algn="l">
              <a:spcBef>
                <a:spcPts val="320"/>
              </a:spcBef>
              <a:buClr>
                <a:schemeClr val="dk2"/>
              </a:buClr>
              <a:buSzPct val="100000"/>
              <a:buFont typeface="Constantia"/>
              <a:buChar char="•"/>
              <a:defRPr b="0" i="0" sz="1600" u="none" cap="none" strike="noStrike">
                <a:solidFill>
                  <a:schemeClr val="dk1"/>
                </a:solidFill>
                <a:latin typeface="Constantia"/>
                <a:ea typeface="Constantia"/>
                <a:cs typeface="Constantia"/>
                <a:sym typeface="Constantia"/>
              </a:defRPr>
            </a:lvl8pPr>
            <a:lvl9pPr indent="-93979" lvl="8" marL="2468880" marR="0" rtl="0" algn="l">
              <a:spcBef>
                <a:spcPts val="280"/>
              </a:spcBef>
              <a:buClr>
                <a:schemeClr val="dk2"/>
              </a:buClr>
              <a:buSzPct val="1000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40" name="Shape 40"/>
          <p:cNvSpPr txBox="1"/>
          <p:nvPr>
            <p:ph idx="10" type="dt"/>
          </p:nvPr>
        </p:nvSpPr>
        <p:spPr>
          <a:xfrm>
            <a:off x="457200" y="6356350"/>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dk1"/>
                </a:solidFill>
                <a:latin typeface="Constantia"/>
                <a:ea typeface="Constantia"/>
                <a:cs typeface="Constantia"/>
                <a:sym typeface="Constantia"/>
              </a:defRPr>
            </a:lvl9pPr>
          </a:lstStyle>
          <a:p/>
        </p:txBody>
      </p:sp>
      <p:sp>
        <p:nvSpPr>
          <p:cNvPr id="41" name="Shape 41"/>
          <p:cNvSpPr txBox="1"/>
          <p:nvPr>
            <p:ph idx="11" type="ftr"/>
          </p:nvPr>
        </p:nvSpPr>
        <p:spPr>
          <a:xfrm>
            <a:off x="2667000" y="6356350"/>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dk1"/>
                </a:solidFill>
                <a:latin typeface="Constantia"/>
                <a:ea typeface="Constantia"/>
                <a:cs typeface="Constantia"/>
                <a:sym typeface="Constantia"/>
              </a:defRPr>
            </a:lvl9pPr>
          </a:lstStyle>
          <a:p/>
        </p:txBody>
      </p:sp>
      <p:sp>
        <p:nvSpPr>
          <p:cNvPr id="42" name="Shape 42"/>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En blanco">
    <p:spTree>
      <p:nvGrpSpPr>
        <p:cNvPr id="43" name="Shape 43"/>
        <p:cNvGrpSpPr/>
        <p:nvPr/>
      </p:nvGrpSpPr>
      <p:grpSpPr>
        <a:xfrm>
          <a:off x="0" y="0"/>
          <a:ext cx="0" cy="0"/>
          <a:chOff x="0" y="0"/>
          <a:chExt cx="0" cy="0"/>
        </a:xfrm>
      </p:grpSpPr>
      <p:sp>
        <p:nvSpPr>
          <p:cNvPr id="44" name="Shape 44"/>
          <p:cNvSpPr txBox="1"/>
          <p:nvPr>
            <p:ph idx="10" type="dt"/>
          </p:nvPr>
        </p:nvSpPr>
        <p:spPr>
          <a:xfrm>
            <a:off x="457200" y="6356350"/>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dk1"/>
                </a:solidFill>
                <a:latin typeface="Constantia"/>
                <a:ea typeface="Constantia"/>
                <a:cs typeface="Constantia"/>
                <a:sym typeface="Constantia"/>
              </a:defRPr>
            </a:lvl9pPr>
          </a:lstStyle>
          <a:p/>
        </p:txBody>
      </p:sp>
      <p:sp>
        <p:nvSpPr>
          <p:cNvPr id="45" name="Shape 45"/>
          <p:cNvSpPr txBox="1"/>
          <p:nvPr>
            <p:ph idx="11" type="ftr"/>
          </p:nvPr>
        </p:nvSpPr>
        <p:spPr>
          <a:xfrm>
            <a:off x="2667000" y="6356350"/>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dk1"/>
                </a:solidFill>
                <a:latin typeface="Constantia"/>
                <a:ea typeface="Constantia"/>
                <a:cs typeface="Constantia"/>
                <a:sym typeface="Constantia"/>
              </a:defRPr>
            </a:lvl9pPr>
          </a:lstStyle>
          <a:p/>
        </p:txBody>
      </p:sp>
      <p:sp>
        <p:nvSpPr>
          <p:cNvPr id="46" name="Shape 46"/>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Diapositiva de título">
    <p:bg>
      <p:bgPr>
        <a:gradFill>
          <a:gsLst>
            <a:gs pos="0">
              <a:srgbClr val="439FD7"/>
            </a:gs>
            <a:gs pos="25000">
              <a:srgbClr val="4397CA"/>
            </a:gs>
            <a:gs pos="100000">
              <a:srgbClr val="00466A"/>
            </a:gs>
          </a:gsLst>
          <a:path path="circle">
            <a:fillToRect b="50%" l="50%" r="50%" t="50%"/>
          </a:path>
          <a:tileRect/>
        </a:gradFill>
      </p:bgPr>
    </p:bg>
    <p:spTree>
      <p:nvGrpSpPr>
        <p:cNvPr id="47" name="Shape 47"/>
        <p:cNvGrpSpPr/>
        <p:nvPr/>
      </p:nvGrpSpPr>
      <p:grpSpPr>
        <a:xfrm>
          <a:off x="0" y="0"/>
          <a:ext cx="0" cy="0"/>
          <a:chOff x="0" y="0"/>
          <a:chExt cx="0" cy="0"/>
        </a:xfrm>
      </p:grpSpPr>
      <p:sp>
        <p:nvSpPr>
          <p:cNvPr id="48" name="Shape 48"/>
          <p:cNvSpPr txBox="1"/>
          <p:nvPr>
            <p:ph type="ctrTitle"/>
          </p:nvPr>
        </p:nvSpPr>
        <p:spPr>
          <a:xfrm>
            <a:off x="533400" y="1371600"/>
            <a:ext cx="7851648" cy="1828800"/>
          </a:xfrm>
          <a:prstGeom prst="rect">
            <a:avLst/>
          </a:prstGeom>
          <a:noFill/>
          <a:ln>
            <a:noFill/>
          </a:ln>
        </p:spPr>
        <p:txBody>
          <a:bodyPr anchorCtr="0" anchor="b" bIns="91425" lIns="91425" rIns="91425" tIns="91425"/>
          <a:lstStyle>
            <a:lvl1pPr indent="0" lvl="0" marL="0" marR="0" rtl="0" algn="r">
              <a:spcBef>
                <a:spcPts val="0"/>
              </a:spcBef>
              <a:buClr>
                <a:srgbClr val="4CE0EA"/>
              </a:buClr>
              <a:buFont typeface="Calibri"/>
              <a:buNone/>
              <a:defRPr b="1" i="0" sz="5600" u="none" cap="none" strike="noStrike">
                <a:solidFill>
                  <a:srgbClr val="4CE0EA"/>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9" name="Shape 49"/>
          <p:cNvSpPr txBox="1"/>
          <p:nvPr>
            <p:ph idx="1" type="subTitle"/>
          </p:nvPr>
        </p:nvSpPr>
        <p:spPr>
          <a:xfrm>
            <a:off x="533400" y="3228535"/>
            <a:ext cx="7854696" cy="1752600"/>
          </a:xfrm>
          <a:prstGeom prst="rect">
            <a:avLst/>
          </a:prstGeom>
          <a:noFill/>
          <a:ln>
            <a:noFill/>
          </a:ln>
        </p:spPr>
        <p:txBody>
          <a:bodyPr anchorCtr="0" anchor="t" bIns="91425" lIns="91425" rIns="91425" tIns="91425"/>
          <a:lstStyle>
            <a:lvl1pPr indent="0" lvl="0" marL="0" marR="45720" rtl="0" algn="r">
              <a:spcBef>
                <a:spcPts val="520"/>
              </a:spcBef>
              <a:buClr>
                <a:schemeClr val="accent3"/>
              </a:buClr>
              <a:buFont typeface="Noto Sans Symbols"/>
              <a:buNone/>
              <a:defRPr b="0" i="0" sz="2600" u="none" cap="none" strike="noStrike">
                <a:solidFill>
                  <a:schemeClr val="lt1"/>
                </a:solidFill>
                <a:latin typeface="Constantia"/>
                <a:ea typeface="Constantia"/>
                <a:cs typeface="Constantia"/>
                <a:sym typeface="Constantia"/>
              </a:defRPr>
            </a:lvl1pPr>
            <a:lvl2pPr indent="0" lvl="1" marL="457200" marR="0" rtl="0" algn="ctr">
              <a:spcBef>
                <a:spcPts val="480"/>
              </a:spcBef>
              <a:buClr>
                <a:schemeClr val="accent1"/>
              </a:buClr>
              <a:buFont typeface="Noto Sans Symbols"/>
              <a:buNone/>
              <a:defRPr b="0" i="0" sz="2400" u="none" cap="none" strike="noStrike">
                <a:solidFill>
                  <a:schemeClr val="lt1"/>
                </a:solidFill>
                <a:latin typeface="Constantia"/>
                <a:ea typeface="Constantia"/>
                <a:cs typeface="Constantia"/>
                <a:sym typeface="Constantia"/>
              </a:defRPr>
            </a:lvl2pPr>
            <a:lvl3pPr indent="0" lvl="2" marL="914400" marR="0" rtl="0" algn="ctr">
              <a:spcBef>
                <a:spcPts val="420"/>
              </a:spcBef>
              <a:buClr>
                <a:schemeClr val="accent2"/>
              </a:buClr>
              <a:buFont typeface="Noto Sans Symbols"/>
              <a:buNone/>
              <a:defRPr b="0" i="0" sz="2100" u="none" cap="none" strike="noStrike">
                <a:solidFill>
                  <a:schemeClr val="lt1"/>
                </a:solidFill>
                <a:latin typeface="Constantia"/>
                <a:ea typeface="Constantia"/>
                <a:cs typeface="Constantia"/>
                <a:sym typeface="Constantia"/>
              </a:defRPr>
            </a:lvl3pPr>
            <a:lvl4pPr indent="0" lvl="3" marL="1371600" marR="0" rtl="0" algn="ctr">
              <a:spcBef>
                <a:spcPts val="400"/>
              </a:spcBef>
              <a:buClr>
                <a:schemeClr val="accent3"/>
              </a:buClr>
              <a:buFont typeface="Noto Sans Symbols"/>
              <a:buNone/>
              <a:defRPr b="0" i="0" sz="2000" u="none" cap="none" strike="noStrike">
                <a:solidFill>
                  <a:schemeClr val="lt1"/>
                </a:solidFill>
                <a:latin typeface="Constantia"/>
                <a:ea typeface="Constantia"/>
                <a:cs typeface="Constantia"/>
                <a:sym typeface="Constantia"/>
              </a:defRPr>
            </a:lvl4pPr>
            <a:lvl5pPr indent="0" lvl="4" marL="1828800" marR="0" rtl="0" algn="ctr">
              <a:spcBef>
                <a:spcPts val="400"/>
              </a:spcBef>
              <a:buClr>
                <a:schemeClr val="accent4"/>
              </a:buClr>
              <a:buFont typeface="Noto Sans Symbols"/>
              <a:buNone/>
              <a:defRPr b="0" i="0" sz="2000" u="none" cap="none" strike="noStrike">
                <a:solidFill>
                  <a:schemeClr val="lt1"/>
                </a:solidFill>
                <a:latin typeface="Constantia"/>
                <a:ea typeface="Constantia"/>
                <a:cs typeface="Constantia"/>
                <a:sym typeface="Constantia"/>
              </a:defRPr>
            </a:lvl5pPr>
            <a:lvl6pPr indent="0" lvl="5" marL="2286000" marR="0" rtl="0" algn="ctr">
              <a:spcBef>
                <a:spcPts val="360"/>
              </a:spcBef>
              <a:buClr>
                <a:schemeClr val="accent5"/>
              </a:buClr>
              <a:buFont typeface="Noto Sans Symbols"/>
              <a:buNone/>
              <a:defRPr b="0" i="0" sz="1800" u="none" cap="none" strike="noStrike">
                <a:solidFill>
                  <a:schemeClr val="lt1"/>
                </a:solidFill>
                <a:latin typeface="Constantia"/>
                <a:ea typeface="Constantia"/>
                <a:cs typeface="Constantia"/>
                <a:sym typeface="Constantia"/>
              </a:defRPr>
            </a:lvl6pPr>
            <a:lvl7pPr indent="0" lvl="6" marL="2743200" marR="0" rtl="0" algn="ctr">
              <a:spcBef>
                <a:spcPts val="320"/>
              </a:spcBef>
              <a:buClr>
                <a:schemeClr val="accent6"/>
              </a:buClr>
              <a:buFont typeface="Noto Sans Symbols"/>
              <a:buNone/>
              <a:defRPr b="0" i="0" sz="1600" u="none" cap="none" strike="noStrike">
                <a:solidFill>
                  <a:schemeClr val="lt1"/>
                </a:solidFill>
                <a:latin typeface="Constantia"/>
                <a:ea typeface="Constantia"/>
                <a:cs typeface="Constantia"/>
                <a:sym typeface="Constantia"/>
              </a:defRPr>
            </a:lvl7pPr>
            <a:lvl8pPr indent="0" lvl="7" marL="3200400" marR="0" rtl="0" algn="ctr">
              <a:spcBef>
                <a:spcPts val="320"/>
              </a:spcBef>
              <a:buClr>
                <a:schemeClr val="lt2"/>
              </a:buClr>
              <a:buFont typeface="Constantia"/>
              <a:buNone/>
              <a:defRPr b="0" i="0" sz="1600" u="none" cap="none" strike="noStrike">
                <a:solidFill>
                  <a:schemeClr val="lt1"/>
                </a:solidFill>
                <a:latin typeface="Constantia"/>
                <a:ea typeface="Constantia"/>
                <a:cs typeface="Constantia"/>
                <a:sym typeface="Constantia"/>
              </a:defRPr>
            </a:lvl8pPr>
            <a:lvl9pPr indent="0" lvl="8" marL="3657600" marR="0" rtl="0" algn="ctr">
              <a:spcBef>
                <a:spcPts val="280"/>
              </a:spcBef>
              <a:buClr>
                <a:schemeClr val="lt2"/>
              </a:buClr>
              <a:buFont typeface="Constantia"/>
              <a:buNone/>
              <a:defRPr b="0" i="0" sz="1400" u="none" cap="none" strike="noStrike">
                <a:solidFill>
                  <a:schemeClr val="lt1"/>
                </a:solidFill>
                <a:latin typeface="Constantia"/>
                <a:ea typeface="Constantia"/>
                <a:cs typeface="Constantia"/>
                <a:sym typeface="Constantia"/>
              </a:defRPr>
            </a:lvl9pPr>
          </a:lstStyle>
          <a:p/>
        </p:txBody>
      </p:sp>
      <p:sp>
        <p:nvSpPr>
          <p:cNvPr id="50" name="Shape 50"/>
          <p:cNvSpPr txBox="1"/>
          <p:nvPr>
            <p:ph idx="10" type="dt"/>
          </p:nvPr>
        </p:nvSpPr>
        <p:spPr>
          <a:xfrm>
            <a:off x="457200" y="6356350"/>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D0E9ED"/>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lt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lt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lt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lt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lt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lt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lt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lt1"/>
                </a:solidFill>
                <a:latin typeface="Constantia"/>
                <a:ea typeface="Constantia"/>
                <a:cs typeface="Constantia"/>
                <a:sym typeface="Constantia"/>
              </a:defRPr>
            </a:lvl9pPr>
          </a:lstStyle>
          <a:p/>
        </p:txBody>
      </p:sp>
      <p:sp>
        <p:nvSpPr>
          <p:cNvPr id="51" name="Shape 51"/>
          <p:cNvSpPr txBox="1"/>
          <p:nvPr>
            <p:ph idx="11" type="ftr"/>
          </p:nvPr>
        </p:nvSpPr>
        <p:spPr>
          <a:xfrm>
            <a:off x="2667000" y="6356350"/>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D0E9ED"/>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lt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lt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lt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lt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lt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lt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lt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lt1"/>
                </a:solidFill>
                <a:latin typeface="Constantia"/>
                <a:ea typeface="Constantia"/>
                <a:cs typeface="Constantia"/>
                <a:sym typeface="Constantia"/>
              </a:defRPr>
            </a:lvl9pPr>
          </a:lstStyle>
          <a:p/>
        </p:txBody>
      </p:sp>
      <p:sp>
        <p:nvSpPr>
          <p:cNvPr id="52" name="Shape 52"/>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D0E9ED"/>
                </a:solidFill>
                <a:latin typeface="Constantia"/>
                <a:ea typeface="Constantia"/>
                <a:cs typeface="Constantia"/>
                <a:sym typeface="Constantia"/>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Encabezado de sección">
    <p:bg>
      <p:bgPr>
        <a:gradFill>
          <a:gsLst>
            <a:gs pos="0">
              <a:srgbClr val="439FD7"/>
            </a:gs>
            <a:gs pos="25000">
              <a:srgbClr val="4397CA"/>
            </a:gs>
            <a:gs pos="100000">
              <a:srgbClr val="00466A"/>
            </a:gs>
          </a:gsLst>
          <a:path path="circle">
            <a:fillToRect b="50%" l="50%" r="50%" t="50%"/>
          </a:path>
          <a:tileRect/>
        </a:gradFill>
      </p:bgPr>
    </p:bg>
    <p:spTree>
      <p:nvGrpSpPr>
        <p:cNvPr id="53" name="Shape 53"/>
        <p:cNvGrpSpPr/>
        <p:nvPr/>
      </p:nvGrpSpPr>
      <p:grpSpPr>
        <a:xfrm>
          <a:off x="0" y="0"/>
          <a:ext cx="0" cy="0"/>
          <a:chOff x="0" y="0"/>
          <a:chExt cx="0" cy="0"/>
        </a:xfrm>
      </p:grpSpPr>
      <p:sp>
        <p:nvSpPr>
          <p:cNvPr id="54" name="Shape 54"/>
          <p:cNvSpPr txBox="1"/>
          <p:nvPr>
            <p:ph type="title"/>
          </p:nvPr>
        </p:nvSpPr>
        <p:spPr>
          <a:xfrm>
            <a:off x="530352" y="1316736"/>
            <a:ext cx="7772400" cy="1362455"/>
          </a:xfrm>
          <a:prstGeom prst="rect">
            <a:avLst/>
          </a:prstGeom>
          <a:noFill/>
          <a:ln>
            <a:noFill/>
          </a:ln>
        </p:spPr>
        <p:txBody>
          <a:bodyPr anchorCtr="0" anchor="b" bIns="91425" lIns="91425" rIns="91425" tIns="91425"/>
          <a:lstStyle>
            <a:lvl1pPr indent="0" lvl="0" marL="0" marR="0" rtl="0" algn="l">
              <a:spcBef>
                <a:spcPts val="0"/>
              </a:spcBef>
              <a:buClr>
                <a:srgbClr val="4AE3AC"/>
              </a:buClr>
              <a:buFont typeface="Calibri"/>
              <a:buNone/>
              <a:defRPr b="1" i="0" sz="5600" u="none" cap="none" strike="noStrike">
                <a:solidFill>
                  <a:srgbClr val="4AE3AC"/>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5" name="Shape 55"/>
          <p:cNvSpPr txBox="1"/>
          <p:nvPr>
            <p:ph idx="1" type="body"/>
          </p:nvPr>
        </p:nvSpPr>
        <p:spPr>
          <a:xfrm>
            <a:off x="530352" y="2704664"/>
            <a:ext cx="7772400" cy="1509711"/>
          </a:xfrm>
          <a:prstGeom prst="rect">
            <a:avLst/>
          </a:prstGeom>
          <a:noFill/>
          <a:ln>
            <a:noFill/>
          </a:ln>
        </p:spPr>
        <p:txBody>
          <a:bodyPr anchorCtr="0" anchor="t" bIns="91425" lIns="91425" rIns="91425" tIns="91425"/>
          <a:lstStyle>
            <a:lvl1pPr indent="0" lvl="0" marL="0" marR="0" rtl="0" algn="l">
              <a:spcBef>
                <a:spcPts val="440"/>
              </a:spcBef>
              <a:buClr>
                <a:schemeClr val="accent3"/>
              </a:buClr>
              <a:buFont typeface="Noto Sans Symbols"/>
              <a:buNone/>
              <a:defRPr b="0" i="0" sz="2200" u="none" cap="none" strike="noStrike">
                <a:solidFill>
                  <a:schemeClr val="lt1"/>
                </a:solidFill>
                <a:latin typeface="Constantia"/>
                <a:ea typeface="Constantia"/>
                <a:cs typeface="Constantia"/>
                <a:sym typeface="Constantia"/>
              </a:defRPr>
            </a:lvl1pPr>
            <a:lvl2pPr indent="-259080" lvl="1" marL="640080" marR="0" rtl="0" algn="l">
              <a:spcBef>
                <a:spcPts val="360"/>
              </a:spcBef>
              <a:buClr>
                <a:schemeClr val="accent1"/>
              </a:buClr>
              <a:buFont typeface="Noto Sans Symbols"/>
              <a:buNone/>
              <a:defRPr b="0" i="0" sz="1800" u="none" cap="none" strike="noStrike">
                <a:solidFill>
                  <a:schemeClr val="lt1"/>
                </a:solidFill>
                <a:latin typeface="Constantia"/>
                <a:ea typeface="Constantia"/>
                <a:cs typeface="Constantia"/>
                <a:sym typeface="Constantia"/>
              </a:defRPr>
            </a:lvl2pPr>
            <a:lvl3pPr indent="-254000" lvl="2" marL="914400" marR="0" rtl="0" algn="l">
              <a:spcBef>
                <a:spcPts val="320"/>
              </a:spcBef>
              <a:buClr>
                <a:schemeClr val="accent2"/>
              </a:buClr>
              <a:buFont typeface="Noto Sans Symbols"/>
              <a:buNone/>
              <a:defRPr b="0" i="0" sz="1600" u="none" cap="none" strike="noStrike">
                <a:solidFill>
                  <a:schemeClr val="lt1"/>
                </a:solidFill>
                <a:latin typeface="Constantia"/>
                <a:ea typeface="Constantia"/>
                <a:cs typeface="Constantia"/>
                <a:sym typeface="Constantia"/>
              </a:defRPr>
            </a:lvl3pPr>
            <a:lvl4pPr indent="-210819" lvl="3" marL="1188720" marR="0" rtl="0" algn="l">
              <a:spcBef>
                <a:spcPts val="280"/>
              </a:spcBef>
              <a:buClr>
                <a:schemeClr val="accent3"/>
              </a:buClr>
              <a:buFont typeface="Noto Sans Symbols"/>
              <a:buNone/>
              <a:defRPr b="0" i="0" sz="1400" u="none" cap="none" strike="noStrike">
                <a:solidFill>
                  <a:schemeClr val="lt1"/>
                </a:solidFill>
                <a:latin typeface="Constantia"/>
                <a:ea typeface="Constantia"/>
                <a:cs typeface="Constantia"/>
                <a:sym typeface="Constantia"/>
              </a:defRPr>
            </a:lvl4pPr>
            <a:lvl5pPr indent="-218439" lvl="4" marL="1463040" marR="0" rtl="0" algn="l">
              <a:spcBef>
                <a:spcPts val="280"/>
              </a:spcBef>
              <a:buClr>
                <a:schemeClr val="accent4"/>
              </a:buClr>
              <a:buFont typeface="Noto Sans Symbols"/>
              <a:buNone/>
              <a:defRPr b="0" i="0" sz="1400" u="none" cap="none" strike="noStrike">
                <a:solidFill>
                  <a:schemeClr val="lt1"/>
                </a:solidFill>
                <a:latin typeface="Constantia"/>
                <a:ea typeface="Constantia"/>
                <a:cs typeface="Constantia"/>
                <a:sym typeface="Constantia"/>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lt1"/>
                </a:solidFill>
                <a:latin typeface="Constantia"/>
                <a:ea typeface="Constantia"/>
                <a:cs typeface="Constantia"/>
                <a:sym typeface="Constantia"/>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lt1"/>
                </a:solidFill>
                <a:latin typeface="Constantia"/>
                <a:ea typeface="Constantia"/>
                <a:cs typeface="Constantia"/>
                <a:sym typeface="Constantia"/>
              </a:defRPr>
            </a:lvl7pPr>
            <a:lvl8pPr indent="-86360" lvl="7" marL="2194560" marR="0" rtl="0" algn="l">
              <a:spcBef>
                <a:spcPts val="320"/>
              </a:spcBef>
              <a:buClr>
                <a:schemeClr val="lt2"/>
              </a:buClr>
              <a:buSzPct val="100000"/>
              <a:buFont typeface="Constantia"/>
              <a:buChar char="•"/>
              <a:defRPr b="0" i="0" sz="1600" u="none" cap="none" strike="noStrike">
                <a:solidFill>
                  <a:schemeClr val="lt1"/>
                </a:solidFill>
                <a:latin typeface="Constantia"/>
                <a:ea typeface="Constantia"/>
                <a:cs typeface="Constantia"/>
                <a:sym typeface="Constantia"/>
              </a:defRPr>
            </a:lvl8pPr>
            <a:lvl9pPr indent="-93979" lvl="8" marL="2468880" marR="0" rtl="0" algn="l">
              <a:spcBef>
                <a:spcPts val="280"/>
              </a:spcBef>
              <a:buClr>
                <a:schemeClr val="lt2"/>
              </a:buClr>
              <a:buSzPct val="1000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56" name="Shape 56"/>
          <p:cNvSpPr txBox="1"/>
          <p:nvPr>
            <p:ph idx="10" type="dt"/>
          </p:nvPr>
        </p:nvSpPr>
        <p:spPr>
          <a:xfrm>
            <a:off x="457200" y="6356350"/>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D0E9ED"/>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lt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lt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lt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lt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lt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lt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lt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lt1"/>
                </a:solidFill>
                <a:latin typeface="Constantia"/>
                <a:ea typeface="Constantia"/>
                <a:cs typeface="Constantia"/>
                <a:sym typeface="Constantia"/>
              </a:defRPr>
            </a:lvl9pPr>
          </a:lstStyle>
          <a:p/>
        </p:txBody>
      </p:sp>
      <p:sp>
        <p:nvSpPr>
          <p:cNvPr id="57" name="Shape 57"/>
          <p:cNvSpPr txBox="1"/>
          <p:nvPr>
            <p:ph idx="11" type="ftr"/>
          </p:nvPr>
        </p:nvSpPr>
        <p:spPr>
          <a:xfrm>
            <a:off x="2667000" y="6356350"/>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D0E9ED"/>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lt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lt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lt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lt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lt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lt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lt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lt1"/>
                </a:solidFill>
                <a:latin typeface="Constantia"/>
                <a:ea typeface="Constantia"/>
                <a:cs typeface="Constantia"/>
                <a:sym typeface="Constantia"/>
              </a:defRPr>
            </a:lvl9pPr>
          </a:lstStyle>
          <a:p/>
        </p:txBody>
      </p:sp>
      <p:sp>
        <p:nvSpPr>
          <p:cNvPr id="58" name="Shape 58"/>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D0E9ED"/>
                </a:solidFill>
                <a:latin typeface="Constantia"/>
                <a:ea typeface="Constantia"/>
                <a:cs typeface="Constantia"/>
                <a:sym typeface="Constantia"/>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Dos objetos">
    <p:spTree>
      <p:nvGrpSpPr>
        <p:cNvPr id="59" name="Shape 59"/>
        <p:cNvGrpSpPr/>
        <p:nvPr/>
      </p:nvGrpSpPr>
      <p:grpSpPr>
        <a:xfrm>
          <a:off x="0" y="0"/>
          <a:ext cx="0" cy="0"/>
          <a:chOff x="0" y="0"/>
          <a:chExt cx="0" cy="0"/>
        </a:xfrm>
      </p:grpSpPr>
      <p:sp>
        <p:nvSpPr>
          <p:cNvPr id="60" name="Shape 60"/>
          <p:cNvSpPr txBox="1"/>
          <p:nvPr>
            <p:ph type="title"/>
          </p:nvPr>
        </p:nvSpPr>
        <p:spPr>
          <a:xfrm>
            <a:off x="457200" y="704087"/>
            <a:ext cx="8229600" cy="11430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Calibri"/>
              <a:buNone/>
              <a:defRPr b="0" i="0" sz="5000" u="none" cap="none" strike="noStrike">
                <a:solidFill>
                  <a:schemeClr val="dk2"/>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1" name="Shape 61"/>
          <p:cNvSpPr txBox="1"/>
          <p:nvPr>
            <p:ph idx="1" type="body"/>
          </p:nvPr>
        </p:nvSpPr>
        <p:spPr>
          <a:xfrm>
            <a:off x="457200" y="1920084"/>
            <a:ext cx="4038599" cy="4434839"/>
          </a:xfrm>
          <a:prstGeom prst="rect">
            <a:avLst/>
          </a:prstGeom>
          <a:noFill/>
          <a:ln>
            <a:noFill/>
          </a:ln>
        </p:spPr>
        <p:txBody>
          <a:bodyPr anchorCtr="0" anchor="t" bIns="91425" lIns="91425" rIns="91425" tIns="91425"/>
          <a:lstStyle>
            <a:lvl1pPr indent="-117475" lvl="0" marL="274320" marR="0" rtl="0" algn="l">
              <a:spcBef>
                <a:spcPts val="520"/>
              </a:spcBef>
              <a:buClr>
                <a:schemeClr val="accent3"/>
              </a:buClr>
              <a:buSzPct val="95000"/>
              <a:buFont typeface="Noto Sans Symbols"/>
              <a:buChar char="●"/>
              <a:defRPr b="0" i="0" sz="2600" u="none" cap="none" strike="noStrike">
                <a:solidFill>
                  <a:schemeClr val="dk1"/>
                </a:solidFill>
                <a:latin typeface="Constantia"/>
                <a:ea typeface="Constantia"/>
                <a:cs typeface="Constantia"/>
                <a:sym typeface="Constantia"/>
              </a:defRPr>
            </a:lvl1pPr>
            <a:lvl2pPr indent="-129540" lvl="1" marL="640080" marR="0" rtl="0" algn="l">
              <a:spcBef>
                <a:spcPts val="480"/>
              </a:spcBef>
              <a:buClr>
                <a:schemeClr val="accent1"/>
              </a:buClr>
              <a:buSzPct val="85000"/>
              <a:buFont typeface="Noto Sans Symbols"/>
              <a:buChar char="●"/>
              <a:defRPr b="0" i="0" sz="2400" u="none" cap="none" strike="noStrike">
                <a:solidFill>
                  <a:schemeClr val="dk1"/>
                </a:solidFill>
                <a:latin typeface="Constantia"/>
                <a:ea typeface="Constantia"/>
                <a:cs typeface="Constantia"/>
                <a:sym typeface="Constantia"/>
              </a:defRPr>
            </a:lvl2pPr>
            <a:lvl3pPr indent="-165100" lvl="2" marL="914400" marR="0" rtl="0" algn="l">
              <a:spcBef>
                <a:spcPts val="400"/>
              </a:spcBef>
              <a:buClr>
                <a:schemeClr val="accent2"/>
              </a:buClr>
              <a:buSzPct val="70000"/>
              <a:buFont typeface="Noto Sans Symbols"/>
              <a:buChar char="●"/>
              <a:defRPr b="0" i="0" sz="2000" u="none" cap="none" strike="noStrike">
                <a:solidFill>
                  <a:schemeClr val="dk1"/>
                </a:solidFill>
                <a:latin typeface="Constantia"/>
                <a:ea typeface="Constantia"/>
                <a:cs typeface="Constantia"/>
                <a:sym typeface="Constantia"/>
              </a:defRPr>
            </a:lvl3pPr>
            <a:lvl4pPr indent="-136525" lvl="3" marL="1188720" marR="0" rtl="0" algn="l">
              <a:spcBef>
                <a:spcPts val="360"/>
              </a:spcBef>
              <a:buClr>
                <a:schemeClr val="accent3"/>
              </a:buClr>
              <a:buSzPct val="64999"/>
              <a:buFont typeface="Noto Sans Symbols"/>
              <a:buChar char="●"/>
              <a:defRPr b="0" i="0" sz="1800" u="none" cap="none" strike="noStrike">
                <a:solidFill>
                  <a:schemeClr val="dk1"/>
                </a:solidFill>
                <a:latin typeface="Constantia"/>
                <a:ea typeface="Constantia"/>
                <a:cs typeface="Constantia"/>
                <a:sym typeface="Constantia"/>
              </a:defRPr>
            </a:lvl4pPr>
            <a:lvl5pPr indent="-144144" lvl="4" marL="1463040" marR="0" rtl="0" algn="l">
              <a:spcBef>
                <a:spcPts val="360"/>
              </a:spcBef>
              <a:buClr>
                <a:schemeClr val="accent4"/>
              </a:buClr>
              <a:buSzPct val="64999"/>
              <a:buFont typeface="Noto Sans Symbols"/>
              <a:buChar char="●"/>
              <a:defRPr b="0" i="0" sz="1800" u="none" cap="none" strike="noStrike">
                <a:solidFill>
                  <a:schemeClr val="dk1"/>
                </a:solidFill>
                <a:latin typeface="Constantia"/>
                <a:ea typeface="Constantia"/>
                <a:cs typeface="Constantia"/>
                <a:sym typeface="Constantia"/>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Constantia"/>
                <a:ea typeface="Constantia"/>
                <a:cs typeface="Constantia"/>
                <a:sym typeface="Constantia"/>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Constantia"/>
                <a:ea typeface="Constantia"/>
                <a:cs typeface="Constantia"/>
                <a:sym typeface="Constantia"/>
              </a:defRPr>
            </a:lvl7pPr>
            <a:lvl8pPr indent="-86360" lvl="7" marL="2194560" marR="0" rtl="0" algn="l">
              <a:spcBef>
                <a:spcPts val="320"/>
              </a:spcBef>
              <a:buClr>
                <a:schemeClr val="dk2"/>
              </a:buClr>
              <a:buSzPct val="100000"/>
              <a:buFont typeface="Constantia"/>
              <a:buChar char="•"/>
              <a:defRPr b="0" i="0" sz="1600" u="none" cap="none" strike="noStrike">
                <a:solidFill>
                  <a:schemeClr val="dk1"/>
                </a:solidFill>
                <a:latin typeface="Constantia"/>
                <a:ea typeface="Constantia"/>
                <a:cs typeface="Constantia"/>
                <a:sym typeface="Constantia"/>
              </a:defRPr>
            </a:lvl8pPr>
            <a:lvl9pPr indent="-93979" lvl="8" marL="2468880" marR="0" rtl="0" algn="l">
              <a:spcBef>
                <a:spcPts val="280"/>
              </a:spcBef>
              <a:buClr>
                <a:schemeClr val="dk2"/>
              </a:buClr>
              <a:buSzPct val="1000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62" name="Shape 62"/>
          <p:cNvSpPr txBox="1"/>
          <p:nvPr>
            <p:ph idx="2" type="body"/>
          </p:nvPr>
        </p:nvSpPr>
        <p:spPr>
          <a:xfrm>
            <a:off x="4648200" y="1920084"/>
            <a:ext cx="4038599" cy="4434839"/>
          </a:xfrm>
          <a:prstGeom prst="rect">
            <a:avLst/>
          </a:prstGeom>
          <a:noFill/>
          <a:ln>
            <a:noFill/>
          </a:ln>
        </p:spPr>
        <p:txBody>
          <a:bodyPr anchorCtr="0" anchor="t" bIns="91425" lIns="91425" rIns="91425" tIns="91425"/>
          <a:lstStyle>
            <a:lvl1pPr indent="-117475" lvl="0" marL="274320" marR="0" rtl="0" algn="l">
              <a:spcBef>
                <a:spcPts val="520"/>
              </a:spcBef>
              <a:buClr>
                <a:schemeClr val="accent3"/>
              </a:buClr>
              <a:buSzPct val="95000"/>
              <a:buFont typeface="Noto Sans Symbols"/>
              <a:buChar char="●"/>
              <a:defRPr b="0" i="0" sz="2600" u="none" cap="none" strike="noStrike">
                <a:solidFill>
                  <a:schemeClr val="dk1"/>
                </a:solidFill>
                <a:latin typeface="Constantia"/>
                <a:ea typeface="Constantia"/>
                <a:cs typeface="Constantia"/>
                <a:sym typeface="Constantia"/>
              </a:defRPr>
            </a:lvl1pPr>
            <a:lvl2pPr indent="-129540" lvl="1" marL="640080" marR="0" rtl="0" algn="l">
              <a:spcBef>
                <a:spcPts val="480"/>
              </a:spcBef>
              <a:buClr>
                <a:schemeClr val="accent1"/>
              </a:buClr>
              <a:buSzPct val="85000"/>
              <a:buFont typeface="Noto Sans Symbols"/>
              <a:buChar char="●"/>
              <a:defRPr b="0" i="0" sz="2400" u="none" cap="none" strike="noStrike">
                <a:solidFill>
                  <a:schemeClr val="dk1"/>
                </a:solidFill>
                <a:latin typeface="Constantia"/>
                <a:ea typeface="Constantia"/>
                <a:cs typeface="Constantia"/>
                <a:sym typeface="Constantia"/>
              </a:defRPr>
            </a:lvl2pPr>
            <a:lvl3pPr indent="-165100" lvl="2" marL="914400" marR="0" rtl="0" algn="l">
              <a:spcBef>
                <a:spcPts val="400"/>
              </a:spcBef>
              <a:buClr>
                <a:schemeClr val="accent2"/>
              </a:buClr>
              <a:buSzPct val="70000"/>
              <a:buFont typeface="Noto Sans Symbols"/>
              <a:buChar char="●"/>
              <a:defRPr b="0" i="0" sz="2000" u="none" cap="none" strike="noStrike">
                <a:solidFill>
                  <a:schemeClr val="dk1"/>
                </a:solidFill>
                <a:latin typeface="Constantia"/>
                <a:ea typeface="Constantia"/>
                <a:cs typeface="Constantia"/>
                <a:sym typeface="Constantia"/>
              </a:defRPr>
            </a:lvl3pPr>
            <a:lvl4pPr indent="-136525" lvl="3" marL="1188720" marR="0" rtl="0" algn="l">
              <a:spcBef>
                <a:spcPts val="360"/>
              </a:spcBef>
              <a:buClr>
                <a:schemeClr val="accent3"/>
              </a:buClr>
              <a:buSzPct val="64999"/>
              <a:buFont typeface="Noto Sans Symbols"/>
              <a:buChar char="●"/>
              <a:defRPr b="0" i="0" sz="1800" u="none" cap="none" strike="noStrike">
                <a:solidFill>
                  <a:schemeClr val="dk1"/>
                </a:solidFill>
                <a:latin typeface="Constantia"/>
                <a:ea typeface="Constantia"/>
                <a:cs typeface="Constantia"/>
                <a:sym typeface="Constantia"/>
              </a:defRPr>
            </a:lvl4pPr>
            <a:lvl5pPr indent="-144144" lvl="4" marL="1463040" marR="0" rtl="0" algn="l">
              <a:spcBef>
                <a:spcPts val="360"/>
              </a:spcBef>
              <a:buClr>
                <a:schemeClr val="accent4"/>
              </a:buClr>
              <a:buSzPct val="64999"/>
              <a:buFont typeface="Noto Sans Symbols"/>
              <a:buChar char="●"/>
              <a:defRPr b="0" i="0" sz="1800" u="none" cap="none" strike="noStrike">
                <a:solidFill>
                  <a:schemeClr val="dk1"/>
                </a:solidFill>
                <a:latin typeface="Constantia"/>
                <a:ea typeface="Constantia"/>
                <a:cs typeface="Constantia"/>
                <a:sym typeface="Constantia"/>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Constantia"/>
                <a:ea typeface="Constantia"/>
                <a:cs typeface="Constantia"/>
                <a:sym typeface="Constantia"/>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Constantia"/>
                <a:ea typeface="Constantia"/>
                <a:cs typeface="Constantia"/>
                <a:sym typeface="Constantia"/>
              </a:defRPr>
            </a:lvl7pPr>
            <a:lvl8pPr indent="-86360" lvl="7" marL="2194560" marR="0" rtl="0" algn="l">
              <a:spcBef>
                <a:spcPts val="320"/>
              </a:spcBef>
              <a:buClr>
                <a:schemeClr val="dk2"/>
              </a:buClr>
              <a:buSzPct val="100000"/>
              <a:buFont typeface="Constantia"/>
              <a:buChar char="•"/>
              <a:defRPr b="0" i="0" sz="1600" u="none" cap="none" strike="noStrike">
                <a:solidFill>
                  <a:schemeClr val="dk1"/>
                </a:solidFill>
                <a:latin typeface="Constantia"/>
                <a:ea typeface="Constantia"/>
                <a:cs typeface="Constantia"/>
                <a:sym typeface="Constantia"/>
              </a:defRPr>
            </a:lvl8pPr>
            <a:lvl9pPr indent="-93979" lvl="8" marL="2468880" marR="0" rtl="0" algn="l">
              <a:spcBef>
                <a:spcPts val="280"/>
              </a:spcBef>
              <a:buClr>
                <a:schemeClr val="dk2"/>
              </a:buClr>
              <a:buSzPct val="1000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63" name="Shape 63"/>
          <p:cNvSpPr txBox="1"/>
          <p:nvPr>
            <p:ph idx="10" type="dt"/>
          </p:nvPr>
        </p:nvSpPr>
        <p:spPr>
          <a:xfrm>
            <a:off x="457200" y="6356350"/>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dk1"/>
                </a:solidFill>
                <a:latin typeface="Constantia"/>
                <a:ea typeface="Constantia"/>
                <a:cs typeface="Constantia"/>
                <a:sym typeface="Constantia"/>
              </a:defRPr>
            </a:lvl9pPr>
          </a:lstStyle>
          <a:p/>
        </p:txBody>
      </p:sp>
      <p:sp>
        <p:nvSpPr>
          <p:cNvPr id="64" name="Shape 64"/>
          <p:cNvSpPr txBox="1"/>
          <p:nvPr>
            <p:ph idx="11" type="ftr"/>
          </p:nvPr>
        </p:nvSpPr>
        <p:spPr>
          <a:xfrm>
            <a:off x="2667000" y="6356350"/>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dk1"/>
                </a:solidFill>
                <a:latin typeface="Constantia"/>
                <a:ea typeface="Constantia"/>
                <a:cs typeface="Constantia"/>
                <a:sym typeface="Constantia"/>
              </a:defRPr>
            </a:lvl9pPr>
          </a:lstStyle>
          <a:p/>
        </p:txBody>
      </p:sp>
      <p:sp>
        <p:nvSpPr>
          <p:cNvPr id="65" name="Shape 65"/>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ación">
    <p:spTree>
      <p:nvGrpSpPr>
        <p:cNvPr id="66" name="Shape 66"/>
        <p:cNvGrpSpPr/>
        <p:nvPr/>
      </p:nvGrpSpPr>
      <p:grpSpPr>
        <a:xfrm>
          <a:off x="0" y="0"/>
          <a:ext cx="0" cy="0"/>
          <a:chOff x="0" y="0"/>
          <a:chExt cx="0" cy="0"/>
        </a:xfrm>
      </p:grpSpPr>
      <p:sp>
        <p:nvSpPr>
          <p:cNvPr id="67" name="Shape 67"/>
          <p:cNvSpPr txBox="1"/>
          <p:nvPr>
            <p:ph type="title"/>
          </p:nvPr>
        </p:nvSpPr>
        <p:spPr>
          <a:xfrm>
            <a:off x="457200" y="704087"/>
            <a:ext cx="8229600" cy="11430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Calibri"/>
              <a:buNone/>
              <a:defRPr b="0" i="0" sz="5000" u="none" cap="none" strike="noStrike">
                <a:solidFill>
                  <a:schemeClr val="dk2"/>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8" name="Shape 68"/>
          <p:cNvSpPr txBox="1"/>
          <p:nvPr>
            <p:ph idx="1" type="body"/>
          </p:nvPr>
        </p:nvSpPr>
        <p:spPr>
          <a:xfrm>
            <a:off x="457200" y="1855248"/>
            <a:ext cx="4040187" cy="659352"/>
          </a:xfrm>
          <a:prstGeom prst="rect">
            <a:avLst/>
          </a:prstGeom>
          <a:noFill/>
          <a:ln>
            <a:noFill/>
          </a:ln>
        </p:spPr>
        <p:txBody>
          <a:bodyPr anchorCtr="0" anchor="ctr" bIns="91425" lIns="91425" rIns="91425" tIns="91425"/>
          <a:lstStyle>
            <a:lvl1pPr indent="0" lvl="0" marL="0" marR="0" rtl="0" algn="l">
              <a:spcBef>
                <a:spcPts val="480"/>
              </a:spcBef>
              <a:buClr>
                <a:schemeClr val="accent3"/>
              </a:buClr>
              <a:buFont typeface="Noto Sans Symbols"/>
              <a:buNone/>
              <a:defRPr b="1" i="0" sz="2400" u="none" cap="none" strike="noStrike">
                <a:solidFill>
                  <a:schemeClr val="dk2"/>
                </a:solidFill>
                <a:latin typeface="Constantia"/>
                <a:ea typeface="Constantia"/>
                <a:cs typeface="Constantia"/>
                <a:sym typeface="Constantia"/>
              </a:defRPr>
            </a:lvl1pPr>
            <a:lvl2pPr indent="-259080" lvl="1" marL="640080" marR="0" rtl="0" algn="l">
              <a:spcBef>
                <a:spcPts val="400"/>
              </a:spcBef>
              <a:buClr>
                <a:schemeClr val="accent1"/>
              </a:buClr>
              <a:buFont typeface="Noto Sans Symbols"/>
              <a:buNone/>
              <a:defRPr b="1" i="0" sz="2000" u="none" cap="none" strike="noStrike">
                <a:solidFill>
                  <a:schemeClr val="dk1"/>
                </a:solidFill>
                <a:latin typeface="Constantia"/>
                <a:ea typeface="Constantia"/>
                <a:cs typeface="Constantia"/>
                <a:sym typeface="Constantia"/>
              </a:defRPr>
            </a:lvl2pPr>
            <a:lvl3pPr indent="-254000" lvl="2" marL="914400" marR="0" rtl="0" algn="l">
              <a:spcBef>
                <a:spcPts val="360"/>
              </a:spcBef>
              <a:buClr>
                <a:schemeClr val="accent2"/>
              </a:buClr>
              <a:buFont typeface="Noto Sans Symbols"/>
              <a:buNone/>
              <a:defRPr b="1" i="0" sz="1800" u="none" cap="none" strike="noStrike">
                <a:solidFill>
                  <a:schemeClr val="dk1"/>
                </a:solidFill>
                <a:latin typeface="Constantia"/>
                <a:ea typeface="Constantia"/>
                <a:cs typeface="Constantia"/>
                <a:sym typeface="Constantia"/>
              </a:defRPr>
            </a:lvl3pPr>
            <a:lvl4pPr indent="-210819" lvl="3" marL="1188720" marR="0" rtl="0" algn="l">
              <a:spcBef>
                <a:spcPts val="320"/>
              </a:spcBef>
              <a:buClr>
                <a:schemeClr val="accent3"/>
              </a:buClr>
              <a:buFont typeface="Noto Sans Symbols"/>
              <a:buNone/>
              <a:defRPr b="1" i="0" sz="1600" u="none" cap="none" strike="noStrike">
                <a:solidFill>
                  <a:schemeClr val="dk1"/>
                </a:solidFill>
                <a:latin typeface="Constantia"/>
                <a:ea typeface="Constantia"/>
                <a:cs typeface="Constantia"/>
                <a:sym typeface="Constantia"/>
              </a:defRPr>
            </a:lvl4pPr>
            <a:lvl5pPr indent="-218439" lvl="4" marL="1463040" marR="0" rtl="0" algn="l">
              <a:spcBef>
                <a:spcPts val="320"/>
              </a:spcBef>
              <a:buClr>
                <a:schemeClr val="accent4"/>
              </a:buClr>
              <a:buFont typeface="Noto Sans Symbols"/>
              <a:buNone/>
              <a:defRPr b="1" i="0" sz="1600" u="none" cap="none" strike="noStrike">
                <a:solidFill>
                  <a:schemeClr val="dk1"/>
                </a:solidFill>
                <a:latin typeface="Constantia"/>
                <a:ea typeface="Constantia"/>
                <a:cs typeface="Constantia"/>
                <a:sym typeface="Constantia"/>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Constantia"/>
                <a:ea typeface="Constantia"/>
                <a:cs typeface="Constantia"/>
                <a:sym typeface="Constantia"/>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Constantia"/>
                <a:ea typeface="Constantia"/>
                <a:cs typeface="Constantia"/>
                <a:sym typeface="Constantia"/>
              </a:defRPr>
            </a:lvl7pPr>
            <a:lvl8pPr indent="-86360" lvl="7" marL="2194560" marR="0" rtl="0" algn="l">
              <a:spcBef>
                <a:spcPts val="320"/>
              </a:spcBef>
              <a:buClr>
                <a:schemeClr val="dk2"/>
              </a:buClr>
              <a:buSzPct val="100000"/>
              <a:buFont typeface="Constantia"/>
              <a:buChar char="•"/>
              <a:defRPr b="0" i="0" sz="1600" u="none" cap="none" strike="noStrike">
                <a:solidFill>
                  <a:schemeClr val="dk1"/>
                </a:solidFill>
                <a:latin typeface="Constantia"/>
                <a:ea typeface="Constantia"/>
                <a:cs typeface="Constantia"/>
                <a:sym typeface="Constantia"/>
              </a:defRPr>
            </a:lvl8pPr>
            <a:lvl9pPr indent="-93979" lvl="8" marL="2468880" marR="0" rtl="0" algn="l">
              <a:spcBef>
                <a:spcPts val="280"/>
              </a:spcBef>
              <a:buClr>
                <a:schemeClr val="dk2"/>
              </a:buClr>
              <a:buSzPct val="1000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69" name="Shape 69"/>
          <p:cNvSpPr txBox="1"/>
          <p:nvPr>
            <p:ph idx="2" type="body"/>
          </p:nvPr>
        </p:nvSpPr>
        <p:spPr>
          <a:xfrm>
            <a:off x="4645025" y="1859757"/>
            <a:ext cx="4041774" cy="654843"/>
          </a:xfrm>
          <a:prstGeom prst="rect">
            <a:avLst/>
          </a:prstGeom>
          <a:noFill/>
          <a:ln>
            <a:noFill/>
          </a:ln>
        </p:spPr>
        <p:txBody>
          <a:bodyPr anchorCtr="0" anchor="ctr" bIns="91425" lIns="91425" rIns="91425" tIns="91425"/>
          <a:lstStyle>
            <a:lvl1pPr indent="0" lvl="0" marL="0" marR="0" rtl="0" algn="l">
              <a:spcBef>
                <a:spcPts val="480"/>
              </a:spcBef>
              <a:buClr>
                <a:schemeClr val="accent3"/>
              </a:buClr>
              <a:buFont typeface="Noto Sans Symbols"/>
              <a:buNone/>
              <a:defRPr b="1" i="0" sz="2400" u="none" cap="none" strike="noStrike">
                <a:solidFill>
                  <a:schemeClr val="dk2"/>
                </a:solidFill>
                <a:latin typeface="Constantia"/>
                <a:ea typeface="Constantia"/>
                <a:cs typeface="Constantia"/>
                <a:sym typeface="Constantia"/>
              </a:defRPr>
            </a:lvl1pPr>
            <a:lvl2pPr indent="-259080" lvl="1" marL="640080" marR="0" rtl="0" algn="l">
              <a:spcBef>
                <a:spcPts val="400"/>
              </a:spcBef>
              <a:buClr>
                <a:schemeClr val="accent1"/>
              </a:buClr>
              <a:buFont typeface="Noto Sans Symbols"/>
              <a:buNone/>
              <a:defRPr b="1" i="0" sz="2000" u="none" cap="none" strike="noStrike">
                <a:solidFill>
                  <a:schemeClr val="dk1"/>
                </a:solidFill>
                <a:latin typeface="Constantia"/>
                <a:ea typeface="Constantia"/>
                <a:cs typeface="Constantia"/>
                <a:sym typeface="Constantia"/>
              </a:defRPr>
            </a:lvl2pPr>
            <a:lvl3pPr indent="-254000" lvl="2" marL="914400" marR="0" rtl="0" algn="l">
              <a:spcBef>
                <a:spcPts val="360"/>
              </a:spcBef>
              <a:buClr>
                <a:schemeClr val="accent2"/>
              </a:buClr>
              <a:buFont typeface="Noto Sans Symbols"/>
              <a:buNone/>
              <a:defRPr b="1" i="0" sz="1800" u="none" cap="none" strike="noStrike">
                <a:solidFill>
                  <a:schemeClr val="dk1"/>
                </a:solidFill>
                <a:latin typeface="Constantia"/>
                <a:ea typeface="Constantia"/>
                <a:cs typeface="Constantia"/>
                <a:sym typeface="Constantia"/>
              </a:defRPr>
            </a:lvl3pPr>
            <a:lvl4pPr indent="-210819" lvl="3" marL="1188720" marR="0" rtl="0" algn="l">
              <a:spcBef>
                <a:spcPts val="320"/>
              </a:spcBef>
              <a:buClr>
                <a:schemeClr val="accent3"/>
              </a:buClr>
              <a:buFont typeface="Noto Sans Symbols"/>
              <a:buNone/>
              <a:defRPr b="1" i="0" sz="1600" u="none" cap="none" strike="noStrike">
                <a:solidFill>
                  <a:schemeClr val="dk1"/>
                </a:solidFill>
                <a:latin typeface="Constantia"/>
                <a:ea typeface="Constantia"/>
                <a:cs typeface="Constantia"/>
                <a:sym typeface="Constantia"/>
              </a:defRPr>
            </a:lvl4pPr>
            <a:lvl5pPr indent="-218439" lvl="4" marL="1463040" marR="0" rtl="0" algn="l">
              <a:spcBef>
                <a:spcPts val="320"/>
              </a:spcBef>
              <a:buClr>
                <a:schemeClr val="accent4"/>
              </a:buClr>
              <a:buFont typeface="Noto Sans Symbols"/>
              <a:buNone/>
              <a:defRPr b="1" i="0" sz="1600" u="none" cap="none" strike="noStrike">
                <a:solidFill>
                  <a:schemeClr val="dk1"/>
                </a:solidFill>
                <a:latin typeface="Constantia"/>
                <a:ea typeface="Constantia"/>
                <a:cs typeface="Constantia"/>
                <a:sym typeface="Constantia"/>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Constantia"/>
                <a:ea typeface="Constantia"/>
                <a:cs typeface="Constantia"/>
                <a:sym typeface="Constantia"/>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Constantia"/>
                <a:ea typeface="Constantia"/>
                <a:cs typeface="Constantia"/>
                <a:sym typeface="Constantia"/>
              </a:defRPr>
            </a:lvl7pPr>
            <a:lvl8pPr indent="-86360" lvl="7" marL="2194560" marR="0" rtl="0" algn="l">
              <a:spcBef>
                <a:spcPts val="320"/>
              </a:spcBef>
              <a:buClr>
                <a:schemeClr val="dk2"/>
              </a:buClr>
              <a:buSzPct val="100000"/>
              <a:buFont typeface="Constantia"/>
              <a:buChar char="•"/>
              <a:defRPr b="0" i="0" sz="1600" u="none" cap="none" strike="noStrike">
                <a:solidFill>
                  <a:schemeClr val="dk1"/>
                </a:solidFill>
                <a:latin typeface="Constantia"/>
                <a:ea typeface="Constantia"/>
                <a:cs typeface="Constantia"/>
                <a:sym typeface="Constantia"/>
              </a:defRPr>
            </a:lvl8pPr>
            <a:lvl9pPr indent="-93979" lvl="8" marL="2468880" marR="0" rtl="0" algn="l">
              <a:spcBef>
                <a:spcPts val="280"/>
              </a:spcBef>
              <a:buClr>
                <a:schemeClr val="dk2"/>
              </a:buClr>
              <a:buSzPct val="1000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70" name="Shape 70"/>
          <p:cNvSpPr txBox="1"/>
          <p:nvPr>
            <p:ph idx="3" type="body"/>
          </p:nvPr>
        </p:nvSpPr>
        <p:spPr>
          <a:xfrm>
            <a:off x="457200" y="2514600"/>
            <a:ext cx="4040187" cy="3845720"/>
          </a:xfrm>
          <a:prstGeom prst="rect">
            <a:avLst/>
          </a:prstGeom>
          <a:noFill/>
          <a:ln>
            <a:noFill/>
          </a:ln>
        </p:spPr>
        <p:txBody>
          <a:bodyPr anchorCtr="0" anchor="t" bIns="91425" lIns="91425" rIns="91425" tIns="91425"/>
          <a:lstStyle>
            <a:lvl1pPr indent="-141605" lvl="0" marL="274320" marR="0" rtl="0" algn="l">
              <a:spcBef>
                <a:spcPts val="440"/>
              </a:spcBef>
              <a:buClr>
                <a:schemeClr val="accent3"/>
              </a:buClr>
              <a:buSzPct val="95000"/>
              <a:buFont typeface="Noto Sans Symbols"/>
              <a:buChar char="●"/>
              <a:defRPr b="0" i="0" sz="2200" u="none" cap="none" strike="noStrike">
                <a:solidFill>
                  <a:schemeClr val="dk1"/>
                </a:solidFill>
                <a:latin typeface="Constantia"/>
                <a:ea typeface="Constantia"/>
                <a:cs typeface="Constantia"/>
                <a:sym typeface="Constantia"/>
              </a:defRPr>
            </a:lvl1pPr>
            <a:lvl2pPr indent="-151130" lvl="1" marL="640080" marR="0" rtl="0" algn="l">
              <a:spcBef>
                <a:spcPts val="400"/>
              </a:spcBef>
              <a:buClr>
                <a:schemeClr val="accent1"/>
              </a:buClr>
              <a:buSzPct val="85000"/>
              <a:buFont typeface="Noto Sans Symbols"/>
              <a:buChar char="●"/>
              <a:defRPr b="0" i="0" sz="2000" u="none" cap="none" strike="noStrike">
                <a:solidFill>
                  <a:schemeClr val="dk1"/>
                </a:solidFill>
                <a:latin typeface="Constantia"/>
                <a:ea typeface="Constantia"/>
                <a:cs typeface="Constantia"/>
                <a:sym typeface="Constantia"/>
              </a:defRPr>
            </a:lvl2pPr>
            <a:lvl3pPr indent="-173990" lvl="2" marL="914400" marR="0" rtl="0" algn="l">
              <a:spcBef>
                <a:spcPts val="360"/>
              </a:spcBef>
              <a:buClr>
                <a:schemeClr val="accent2"/>
              </a:buClr>
              <a:buSzPct val="70000"/>
              <a:buFont typeface="Noto Sans Symbols"/>
              <a:buChar char="●"/>
              <a:defRPr b="0" i="0" sz="1800" u="none" cap="none" strike="noStrike">
                <a:solidFill>
                  <a:schemeClr val="dk1"/>
                </a:solidFill>
                <a:latin typeface="Constantia"/>
                <a:ea typeface="Constantia"/>
                <a:cs typeface="Constantia"/>
                <a:sym typeface="Constantia"/>
              </a:defRPr>
            </a:lvl3pPr>
            <a:lvl4pPr indent="-144780" lvl="3" marL="1188720" marR="0" rtl="0" algn="l">
              <a:spcBef>
                <a:spcPts val="320"/>
              </a:spcBef>
              <a:buClr>
                <a:schemeClr val="accent3"/>
              </a:buClr>
              <a:buSzPct val="64999"/>
              <a:buFont typeface="Noto Sans Symbols"/>
              <a:buChar char="●"/>
              <a:defRPr b="0" i="0" sz="1600" u="none" cap="none" strike="noStrike">
                <a:solidFill>
                  <a:schemeClr val="dk1"/>
                </a:solidFill>
                <a:latin typeface="Constantia"/>
                <a:ea typeface="Constantia"/>
                <a:cs typeface="Constantia"/>
                <a:sym typeface="Constantia"/>
              </a:defRPr>
            </a:lvl4pPr>
            <a:lvl5pPr indent="-152400" lvl="4" marL="1463040" marR="0" rtl="0" algn="l">
              <a:spcBef>
                <a:spcPts val="320"/>
              </a:spcBef>
              <a:buClr>
                <a:schemeClr val="accent4"/>
              </a:buClr>
              <a:buSzPct val="64999"/>
              <a:buFont typeface="Noto Sans Symbols"/>
              <a:buChar char="●"/>
              <a:defRPr b="0" i="0" sz="1600" u="none" cap="none" strike="noStrike">
                <a:solidFill>
                  <a:schemeClr val="dk1"/>
                </a:solidFill>
                <a:latin typeface="Constantia"/>
                <a:ea typeface="Constantia"/>
                <a:cs typeface="Constantia"/>
                <a:sym typeface="Constantia"/>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Constantia"/>
                <a:ea typeface="Constantia"/>
                <a:cs typeface="Constantia"/>
                <a:sym typeface="Constantia"/>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Constantia"/>
                <a:ea typeface="Constantia"/>
                <a:cs typeface="Constantia"/>
                <a:sym typeface="Constantia"/>
              </a:defRPr>
            </a:lvl7pPr>
            <a:lvl8pPr indent="-86360" lvl="7" marL="2194560" marR="0" rtl="0" algn="l">
              <a:spcBef>
                <a:spcPts val="320"/>
              </a:spcBef>
              <a:buClr>
                <a:schemeClr val="dk2"/>
              </a:buClr>
              <a:buSzPct val="100000"/>
              <a:buFont typeface="Constantia"/>
              <a:buChar char="•"/>
              <a:defRPr b="0" i="0" sz="1600" u="none" cap="none" strike="noStrike">
                <a:solidFill>
                  <a:schemeClr val="dk1"/>
                </a:solidFill>
                <a:latin typeface="Constantia"/>
                <a:ea typeface="Constantia"/>
                <a:cs typeface="Constantia"/>
                <a:sym typeface="Constantia"/>
              </a:defRPr>
            </a:lvl8pPr>
            <a:lvl9pPr indent="-93979" lvl="8" marL="2468880" marR="0" rtl="0" algn="l">
              <a:spcBef>
                <a:spcPts val="280"/>
              </a:spcBef>
              <a:buClr>
                <a:schemeClr val="dk2"/>
              </a:buClr>
              <a:buSzPct val="1000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71" name="Shape 71"/>
          <p:cNvSpPr txBox="1"/>
          <p:nvPr>
            <p:ph idx="4" type="body"/>
          </p:nvPr>
        </p:nvSpPr>
        <p:spPr>
          <a:xfrm>
            <a:off x="4645025" y="2514600"/>
            <a:ext cx="4041774" cy="3845720"/>
          </a:xfrm>
          <a:prstGeom prst="rect">
            <a:avLst/>
          </a:prstGeom>
          <a:noFill/>
          <a:ln>
            <a:noFill/>
          </a:ln>
        </p:spPr>
        <p:txBody>
          <a:bodyPr anchorCtr="0" anchor="t" bIns="91425" lIns="91425" rIns="91425" tIns="91425"/>
          <a:lstStyle>
            <a:lvl1pPr indent="-141605" lvl="0" marL="274320" marR="0" rtl="0" algn="l">
              <a:spcBef>
                <a:spcPts val="440"/>
              </a:spcBef>
              <a:buClr>
                <a:schemeClr val="accent3"/>
              </a:buClr>
              <a:buSzPct val="95000"/>
              <a:buFont typeface="Noto Sans Symbols"/>
              <a:buChar char="●"/>
              <a:defRPr b="0" i="0" sz="2200" u="none" cap="none" strike="noStrike">
                <a:solidFill>
                  <a:schemeClr val="dk1"/>
                </a:solidFill>
                <a:latin typeface="Constantia"/>
                <a:ea typeface="Constantia"/>
                <a:cs typeface="Constantia"/>
                <a:sym typeface="Constantia"/>
              </a:defRPr>
            </a:lvl1pPr>
            <a:lvl2pPr indent="-151130" lvl="1" marL="640080" marR="0" rtl="0" algn="l">
              <a:spcBef>
                <a:spcPts val="400"/>
              </a:spcBef>
              <a:buClr>
                <a:schemeClr val="accent1"/>
              </a:buClr>
              <a:buSzPct val="85000"/>
              <a:buFont typeface="Noto Sans Symbols"/>
              <a:buChar char="●"/>
              <a:defRPr b="0" i="0" sz="2000" u="none" cap="none" strike="noStrike">
                <a:solidFill>
                  <a:schemeClr val="dk1"/>
                </a:solidFill>
                <a:latin typeface="Constantia"/>
                <a:ea typeface="Constantia"/>
                <a:cs typeface="Constantia"/>
                <a:sym typeface="Constantia"/>
              </a:defRPr>
            </a:lvl2pPr>
            <a:lvl3pPr indent="-173990" lvl="2" marL="914400" marR="0" rtl="0" algn="l">
              <a:spcBef>
                <a:spcPts val="360"/>
              </a:spcBef>
              <a:buClr>
                <a:schemeClr val="accent2"/>
              </a:buClr>
              <a:buSzPct val="70000"/>
              <a:buFont typeface="Noto Sans Symbols"/>
              <a:buChar char="●"/>
              <a:defRPr b="0" i="0" sz="1800" u="none" cap="none" strike="noStrike">
                <a:solidFill>
                  <a:schemeClr val="dk1"/>
                </a:solidFill>
                <a:latin typeface="Constantia"/>
                <a:ea typeface="Constantia"/>
                <a:cs typeface="Constantia"/>
                <a:sym typeface="Constantia"/>
              </a:defRPr>
            </a:lvl3pPr>
            <a:lvl4pPr indent="-144780" lvl="3" marL="1188720" marR="0" rtl="0" algn="l">
              <a:spcBef>
                <a:spcPts val="320"/>
              </a:spcBef>
              <a:buClr>
                <a:schemeClr val="accent3"/>
              </a:buClr>
              <a:buSzPct val="64999"/>
              <a:buFont typeface="Noto Sans Symbols"/>
              <a:buChar char="●"/>
              <a:defRPr b="0" i="0" sz="1600" u="none" cap="none" strike="noStrike">
                <a:solidFill>
                  <a:schemeClr val="dk1"/>
                </a:solidFill>
                <a:latin typeface="Constantia"/>
                <a:ea typeface="Constantia"/>
                <a:cs typeface="Constantia"/>
                <a:sym typeface="Constantia"/>
              </a:defRPr>
            </a:lvl4pPr>
            <a:lvl5pPr indent="-152400" lvl="4" marL="1463040" marR="0" rtl="0" algn="l">
              <a:spcBef>
                <a:spcPts val="320"/>
              </a:spcBef>
              <a:buClr>
                <a:schemeClr val="accent4"/>
              </a:buClr>
              <a:buSzPct val="64999"/>
              <a:buFont typeface="Noto Sans Symbols"/>
              <a:buChar char="●"/>
              <a:defRPr b="0" i="0" sz="1600" u="none" cap="none" strike="noStrike">
                <a:solidFill>
                  <a:schemeClr val="dk1"/>
                </a:solidFill>
                <a:latin typeface="Constantia"/>
                <a:ea typeface="Constantia"/>
                <a:cs typeface="Constantia"/>
                <a:sym typeface="Constantia"/>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Constantia"/>
                <a:ea typeface="Constantia"/>
                <a:cs typeface="Constantia"/>
                <a:sym typeface="Constantia"/>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Constantia"/>
                <a:ea typeface="Constantia"/>
                <a:cs typeface="Constantia"/>
                <a:sym typeface="Constantia"/>
              </a:defRPr>
            </a:lvl7pPr>
            <a:lvl8pPr indent="-86360" lvl="7" marL="2194560" marR="0" rtl="0" algn="l">
              <a:spcBef>
                <a:spcPts val="320"/>
              </a:spcBef>
              <a:buClr>
                <a:schemeClr val="dk2"/>
              </a:buClr>
              <a:buSzPct val="100000"/>
              <a:buFont typeface="Constantia"/>
              <a:buChar char="•"/>
              <a:defRPr b="0" i="0" sz="1600" u="none" cap="none" strike="noStrike">
                <a:solidFill>
                  <a:schemeClr val="dk1"/>
                </a:solidFill>
                <a:latin typeface="Constantia"/>
                <a:ea typeface="Constantia"/>
                <a:cs typeface="Constantia"/>
                <a:sym typeface="Constantia"/>
              </a:defRPr>
            </a:lvl8pPr>
            <a:lvl9pPr indent="-93979" lvl="8" marL="2468880" marR="0" rtl="0" algn="l">
              <a:spcBef>
                <a:spcPts val="280"/>
              </a:spcBef>
              <a:buClr>
                <a:schemeClr val="dk2"/>
              </a:buClr>
              <a:buSzPct val="1000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72" name="Shape 72"/>
          <p:cNvSpPr txBox="1"/>
          <p:nvPr>
            <p:ph idx="10" type="dt"/>
          </p:nvPr>
        </p:nvSpPr>
        <p:spPr>
          <a:xfrm>
            <a:off x="457200" y="6356350"/>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dk1"/>
                </a:solidFill>
                <a:latin typeface="Constantia"/>
                <a:ea typeface="Constantia"/>
                <a:cs typeface="Constantia"/>
                <a:sym typeface="Constantia"/>
              </a:defRPr>
            </a:lvl9pPr>
          </a:lstStyle>
          <a:p/>
        </p:txBody>
      </p:sp>
      <p:sp>
        <p:nvSpPr>
          <p:cNvPr id="73" name="Shape 73"/>
          <p:cNvSpPr txBox="1"/>
          <p:nvPr>
            <p:ph idx="11" type="ftr"/>
          </p:nvPr>
        </p:nvSpPr>
        <p:spPr>
          <a:xfrm>
            <a:off x="2667000" y="6356350"/>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dk1"/>
                </a:solidFill>
                <a:latin typeface="Constantia"/>
                <a:ea typeface="Constantia"/>
                <a:cs typeface="Constantia"/>
                <a:sym typeface="Constantia"/>
              </a:defRPr>
            </a:lvl9pPr>
          </a:lstStyle>
          <a:p/>
        </p:txBody>
      </p:sp>
      <p:sp>
        <p:nvSpPr>
          <p:cNvPr id="74" name="Shape 74"/>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Sólo el título">
    <p:spTree>
      <p:nvGrpSpPr>
        <p:cNvPr id="75" name="Shape 75"/>
        <p:cNvGrpSpPr/>
        <p:nvPr/>
      </p:nvGrpSpPr>
      <p:grpSpPr>
        <a:xfrm>
          <a:off x="0" y="0"/>
          <a:ext cx="0" cy="0"/>
          <a:chOff x="0" y="0"/>
          <a:chExt cx="0" cy="0"/>
        </a:xfrm>
      </p:grpSpPr>
      <p:sp>
        <p:nvSpPr>
          <p:cNvPr id="76" name="Shape 76"/>
          <p:cNvSpPr txBox="1"/>
          <p:nvPr>
            <p:ph type="title"/>
          </p:nvPr>
        </p:nvSpPr>
        <p:spPr>
          <a:xfrm>
            <a:off x="457200" y="704087"/>
            <a:ext cx="8305799" cy="11430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Calibri"/>
              <a:buNone/>
              <a:defRPr b="0" i="0" sz="5000" u="none" cap="none" strike="noStrike">
                <a:solidFill>
                  <a:schemeClr val="dk2"/>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7" name="Shape 77"/>
          <p:cNvSpPr txBox="1"/>
          <p:nvPr>
            <p:ph idx="10" type="dt"/>
          </p:nvPr>
        </p:nvSpPr>
        <p:spPr>
          <a:xfrm>
            <a:off x="457200" y="6356350"/>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dk1"/>
                </a:solidFill>
                <a:latin typeface="Constantia"/>
                <a:ea typeface="Constantia"/>
                <a:cs typeface="Constantia"/>
                <a:sym typeface="Constantia"/>
              </a:defRPr>
            </a:lvl9pPr>
          </a:lstStyle>
          <a:p/>
        </p:txBody>
      </p:sp>
      <p:sp>
        <p:nvSpPr>
          <p:cNvPr id="78" name="Shape 78"/>
          <p:cNvSpPr txBox="1"/>
          <p:nvPr>
            <p:ph idx="11" type="ftr"/>
          </p:nvPr>
        </p:nvSpPr>
        <p:spPr>
          <a:xfrm>
            <a:off x="2667000" y="6356350"/>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dk1"/>
                </a:solidFill>
                <a:latin typeface="Constantia"/>
                <a:ea typeface="Constantia"/>
                <a:cs typeface="Constantia"/>
                <a:sym typeface="Constantia"/>
              </a:defRPr>
            </a:lvl9pPr>
          </a:lstStyle>
          <a:p/>
        </p:txBody>
      </p:sp>
      <p:sp>
        <p:nvSpPr>
          <p:cNvPr id="79" name="Shape 79"/>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ido con título">
    <p:spTree>
      <p:nvGrpSpPr>
        <p:cNvPr id="80" name="Shape 80"/>
        <p:cNvGrpSpPr/>
        <p:nvPr/>
      </p:nvGrpSpPr>
      <p:grpSpPr>
        <a:xfrm>
          <a:off x="0" y="0"/>
          <a:ext cx="0" cy="0"/>
          <a:chOff x="0" y="0"/>
          <a:chExt cx="0" cy="0"/>
        </a:xfrm>
      </p:grpSpPr>
      <p:sp>
        <p:nvSpPr>
          <p:cNvPr id="81" name="Shape 81"/>
          <p:cNvSpPr txBox="1"/>
          <p:nvPr>
            <p:ph type="title"/>
          </p:nvPr>
        </p:nvSpPr>
        <p:spPr>
          <a:xfrm>
            <a:off x="685800" y="514352"/>
            <a:ext cx="2743199" cy="1162049"/>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Calibri"/>
              <a:buNone/>
              <a:defRPr b="0" i="0" sz="2600" u="none" cap="none" strike="noStrike">
                <a:solidFill>
                  <a:schemeClr val="dk2"/>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2" name="Shape 82"/>
          <p:cNvSpPr txBox="1"/>
          <p:nvPr>
            <p:ph idx="1" type="body"/>
          </p:nvPr>
        </p:nvSpPr>
        <p:spPr>
          <a:xfrm>
            <a:off x="685800" y="1676400"/>
            <a:ext cx="2743199" cy="4572000"/>
          </a:xfrm>
          <a:prstGeom prst="rect">
            <a:avLst/>
          </a:prstGeom>
          <a:noFill/>
          <a:ln>
            <a:noFill/>
          </a:ln>
        </p:spPr>
        <p:txBody>
          <a:bodyPr anchorCtr="0" anchor="t" bIns="91425" lIns="91425" rIns="91425" tIns="91425"/>
          <a:lstStyle>
            <a:lvl1pPr indent="0" lvl="0" marL="0" marR="0" rtl="0" algn="l">
              <a:spcBef>
                <a:spcPts val="280"/>
              </a:spcBef>
              <a:buClr>
                <a:schemeClr val="accent3"/>
              </a:buClr>
              <a:buFont typeface="Noto Sans Symbols"/>
              <a:buNone/>
              <a:defRPr b="0" i="0" sz="1400" u="none" cap="none" strike="noStrike">
                <a:solidFill>
                  <a:schemeClr val="dk1"/>
                </a:solidFill>
                <a:latin typeface="Constantia"/>
                <a:ea typeface="Constantia"/>
                <a:cs typeface="Constantia"/>
                <a:sym typeface="Constantia"/>
              </a:defRPr>
            </a:lvl1pPr>
            <a:lvl2pPr indent="-5080" lvl="1" marL="640080" marR="0" rtl="0" algn="l">
              <a:spcBef>
                <a:spcPts val="240"/>
              </a:spcBef>
              <a:buClr>
                <a:schemeClr val="accent1"/>
              </a:buClr>
              <a:buFont typeface="Noto Sans Symbols"/>
              <a:buNone/>
              <a:defRPr b="0" i="0" sz="1200" u="none" cap="none" strike="noStrike">
                <a:solidFill>
                  <a:schemeClr val="dk1"/>
                </a:solidFill>
                <a:latin typeface="Constantia"/>
                <a:ea typeface="Constantia"/>
                <a:cs typeface="Constantia"/>
                <a:sym typeface="Constantia"/>
              </a:defRPr>
            </a:lvl2pPr>
            <a:lvl3pPr indent="0" lvl="2" marL="914400" marR="0" rtl="0" algn="l">
              <a:spcBef>
                <a:spcPts val="200"/>
              </a:spcBef>
              <a:buClr>
                <a:schemeClr val="accent2"/>
              </a:buClr>
              <a:buFont typeface="Noto Sans Symbols"/>
              <a:buNone/>
              <a:defRPr b="0" i="0" sz="1000" u="none" cap="none" strike="noStrike">
                <a:solidFill>
                  <a:schemeClr val="dk1"/>
                </a:solidFill>
                <a:latin typeface="Constantia"/>
                <a:ea typeface="Constantia"/>
                <a:cs typeface="Constantia"/>
                <a:sym typeface="Constantia"/>
              </a:defRPr>
            </a:lvl3pPr>
            <a:lvl4pPr indent="-7619" lvl="3" marL="1188720" marR="0" rtl="0" algn="l">
              <a:spcBef>
                <a:spcPts val="180"/>
              </a:spcBef>
              <a:buClr>
                <a:schemeClr val="accent3"/>
              </a:buClr>
              <a:buFont typeface="Noto Sans Symbols"/>
              <a:buNone/>
              <a:defRPr b="0" i="0" sz="900" u="none" cap="none" strike="noStrike">
                <a:solidFill>
                  <a:schemeClr val="dk1"/>
                </a:solidFill>
                <a:latin typeface="Constantia"/>
                <a:ea typeface="Constantia"/>
                <a:cs typeface="Constantia"/>
                <a:sym typeface="Constantia"/>
              </a:defRPr>
            </a:lvl4pPr>
            <a:lvl5pPr indent="-2539" lvl="4" marL="1463040" marR="0" rtl="0" algn="l">
              <a:spcBef>
                <a:spcPts val="180"/>
              </a:spcBef>
              <a:buClr>
                <a:schemeClr val="accent4"/>
              </a:buClr>
              <a:buFont typeface="Noto Sans Symbols"/>
              <a:buNone/>
              <a:defRPr b="0" i="0" sz="900" u="none" cap="none" strike="noStrike">
                <a:solidFill>
                  <a:schemeClr val="dk1"/>
                </a:solidFill>
                <a:latin typeface="Constantia"/>
                <a:ea typeface="Constantia"/>
                <a:cs typeface="Constantia"/>
                <a:sym typeface="Constantia"/>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Constantia"/>
                <a:ea typeface="Constantia"/>
                <a:cs typeface="Constantia"/>
                <a:sym typeface="Constantia"/>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Constantia"/>
                <a:ea typeface="Constantia"/>
                <a:cs typeface="Constantia"/>
                <a:sym typeface="Constantia"/>
              </a:defRPr>
            </a:lvl7pPr>
            <a:lvl8pPr indent="-86360" lvl="7" marL="2194560" marR="0" rtl="0" algn="l">
              <a:spcBef>
                <a:spcPts val="320"/>
              </a:spcBef>
              <a:buClr>
                <a:schemeClr val="dk2"/>
              </a:buClr>
              <a:buSzPct val="100000"/>
              <a:buFont typeface="Constantia"/>
              <a:buChar char="•"/>
              <a:defRPr b="0" i="0" sz="1600" u="none" cap="none" strike="noStrike">
                <a:solidFill>
                  <a:schemeClr val="dk1"/>
                </a:solidFill>
                <a:latin typeface="Constantia"/>
                <a:ea typeface="Constantia"/>
                <a:cs typeface="Constantia"/>
                <a:sym typeface="Constantia"/>
              </a:defRPr>
            </a:lvl8pPr>
            <a:lvl9pPr indent="-93979" lvl="8" marL="2468880" marR="0" rtl="0" algn="l">
              <a:spcBef>
                <a:spcPts val="280"/>
              </a:spcBef>
              <a:buClr>
                <a:schemeClr val="dk2"/>
              </a:buClr>
              <a:buSzPct val="1000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83" name="Shape 83"/>
          <p:cNvSpPr txBox="1"/>
          <p:nvPr>
            <p:ph idx="2" type="body"/>
          </p:nvPr>
        </p:nvSpPr>
        <p:spPr>
          <a:xfrm>
            <a:off x="3575050" y="1676400"/>
            <a:ext cx="5111750" cy="4572000"/>
          </a:xfrm>
          <a:prstGeom prst="rect">
            <a:avLst/>
          </a:prstGeom>
          <a:noFill/>
          <a:ln>
            <a:noFill/>
          </a:ln>
        </p:spPr>
        <p:txBody>
          <a:bodyPr anchorCtr="0" anchor="t" bIns="91425" lIns="91425" rIns="91425" tIns="91425"/>
          <a:lstStyle>
            <a:lvl1pPr indent="-105410" lvl="0" marL="274320" marR="0" rtl="0" algn="l">
              <a:spcBef>
                <a:spcPts val="560"/>
              </a:spcBef>
              <a:buClr>
                <a:schemeClr val="accent3"/>
              </a:buClr>
              <a:buSzPct val="95000"/>
              <a:buFont typeface="Noto Sans Symbols"/>
              <a:buChar char="●"/>
              <a:defRPr b="0" i="0" sz="2800" u="none" cap="none" strike="noStrike">
                <a:solidFill>
                  <a:schemeClr val="dk1"/>
                </a:solidFill>
                <a:latin typeface="Constantia"/>
                <a:ea typeface="Constantia"/>
                <a:cs typeface="Constantia"/>
                <a:sym typeface="Constantia"/>
              </a:defRPr>
            </a:lvl1pPr>
            <a:lvl2pPr indent="-118745" lvl="1" marL="640080" marR="0" rtl="0" algn="l">
              <a:spcBef>
                <a:spcPts val="520"/>
              </a:spcBef>
              <a:buClr>
                <a:schemeClr val="accent1"/>
              </a:buClr>
              <a:buSzPct val="85000"/>
              <a:buFont typeface="Noto Sans Symbols"/>
              <a:buChar char="●"/>
              <a:defRPr b="0" i="0" sz="2600" u="none" cap="none" strike="noStrike">
                <a:solidFill>
                  <a:schemeClr val="dk1"/>
                </a:solidFill>
                <a:latin typeface="Constantia"/>
                <a:ea typeface="Constantia"/>
                <a:cs typeface="Constantia"/>
                <a:sym typeface="Constantia"/>
              </a:defRPr>
            </a:lvl2pPr>
            <a:lvl3pPr indent="-147319" lvl="2" marL="914400" marR="0" rtl="0" algn="l">
              <a:spcBef>
                <a:spcPts val="480"/>
              </a:spcBef>
              <a:buClr>
                <a:schemeClr val="accent2"/>
              </a:buClr>
              <a:buSzPct val="70000"/>
              <a:buFont typeface="Noto Sans Symbols"/>
              <a:buChar char="●"/>
              <a:defRPr b="0" i="0" sz="2400" u="none" cap="none" strike="noStrike">
                <a:solidFill>
                  <a:schemeClr val="dk1"/>
                </a:solidFill>
                <a:latin typeface="Constantia"/>
                <a:ea typeface="Constantia"/>
                <a:cs typeface="Constantia"/>
                <a:sym typeface="Constantia"/>
              </a:defRPr>
            </a:lvl3pPr>
            <a:lvl4pPr indent="-128269" lvl="3" marL="1188720" marR="0" rtl="0" algn="l">
              <a:spcBef>
                <a:spcPts val="400"/>
              </a:spcBef>
              <a:buClr>
                <a:schemeClr val="accent3"/>
              </a:buClr>
              <a:buSzPct val="64999"/>
              <a:buFont typeface="Noto Sans Symbols"/>
              <a:buChar char="●"/>
              <a:defRPr b="0" i="0" sz="2000" u="none" cap="none" strike="noStrike">
                <a:solidFill>
                  <a:schemeClr val="dk1"/>
                </a:solidFill>
                <a:latin typeface="Constantia"/>
                <a:ea typeface="Constantia"/>
                <a:cs typeface="Constantia"/>
                <a:sym typeface="Constantia"/>
              </a:defRPr>
            </a:lvl4pPr>
            <a:lvl5pPr indent="-144144" lvl="4" marL="1463040" marR="0" rtl="0" algn="l">
              <a:spcBef>
                <a:spcPts val="360"/>
              </a:spcBef>
              <a:buClr>
                <a:schemeClr val="accent4"/>
              </a:buClr>
              <a:buSzPct val="64999"/>
              <a:buFont typeface="Noto Sans Symbols"/>
              <a:buChar char="●"/>
              <a:defRPr b="0" i="0" sz="1800" u="none" cap="none" strike="noStrike">
                <a:solidFill>
                  <a:schemeClr val="dk1"/>
                </a:solidFill>
                <a:latin typeface="Constantia"/>
                <a:ea typeface="Constantia"/>
                <a:cs typeface="Constantia"/>
                <a:sym typeface="Constantia"/>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Constantia"/>
                <a:ea typeface="Constantia"/>
                <a:cs typeface="Constantia"/>
                <a:sym typeface="Constantia"/>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Constantia"/>
                <a:ea typeface="Constantia"/>
                <a:cs typeface="Constantia"/>
                <a:sym typeface="Constantia"/>
              </a:defRPr>
            </a:lvl7pPr>
            <a:lvl8pPr indent="-86360" lvl="7" marL="2194560" marR="0" rtl="0" algn="l">
              <a:spcBef>
                <a:spcPts val="320"/>
              </a:spcBef>
              <a:buClr>
                <a:schemeClr val="dk2"/>
              </a:buClr>
              <a:buSzPct val="100000"/>
              <a:buFont typeface="Constantia"/>
              <a:buChar char="•"/>
              <a:defRPr b="0" i="0" sz="1600" u="none" cap="none" strike="noStrike">
                <a:solidFill>
                  <a:schemeClr val="dk1"/>
                </a:solidFill>
                <a:latin typeface="Constantia"/>
                <a:ea typeface="Constantia"/>
                <a:cs typeface="Constantia"/>
                <a:sym typeface="Constantia"/>
              </a:defRPr>
            </a:lvl8pPr>
            <a:lvl9pPr indent="-93979" lvl="8" marL="2468880" marR="0" rtl="0" algn="l">
              <a:spcBef>
                <a:spcPts val="280"/>
              </a:spcBef>
              <a:buClr>
                <a:schemeClr val="dk2"/>
              </a:buClr>
              <a:buSzPct val="1000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84" name="Shape 84"/>
          <p:cNvSpPr txBox="1"/>
          <p:nvPr>
            <p:ph idx="10" type="dt"/>
          </p:nvPr>
        </p:nvSpPr>
        <p:spPr>
          <a:xfrm>
            <a:off x="457200" y="6356350"/>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dk1"/>
                </a:solidFill>
                <a:latin typeface="Constantia"/>
                <a:ea typeface="Constantia"/>
                <a:cs typeface="Constantia"/>
                <a:sym typeface="Constantia"/>
              </a:defRPr>
            </a:lvl9pPr>
          </a:lstStyle>
          <a:p/>
        </p:txBody>
      </p:sp>
      <p:sp>
        <p:nvSpPr>
          <p:cNvPr id="85" name="Shape 85"/>
          <p:cNvSpPr txBox="1"/>
          <p:nvPr>
            <p:ph idx="11" type="ftr"/>
          </p:nvPr>
        </p:nvSpPr>
        <p:spPr>
          <a:xfrm>
            <a:off x="2667000" y="6356350"/>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dk1"/>
                </a:solidFill>
                <a:latin typeface="Constantia"/>
                <a:ea typeface="Constantia"/>
                <a:cs typeface="Constantia"/>
                <a:sym typeface="Constantia"/>
              </a:defRPr>
            </a:lvl9pPr>
          </a:lstStyle>
          <a:p/>
        </p:txBody>
      </p:sp>
      <p:sp>
        <p:nvSpPr>
          <p:cNvPr id="86" name="Shape 86"/>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image" Target="../media/image0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tile algn="tl" flip="none" tx="0" sx="65000" ty="0" sy="65000"/>
        </a:blipFill>
      </p:bgPr>
    </p:bg>
    <p:spTree>
      <p:nvGrpSpPr>
        <p:cNvPr id="9" name="Shape 9"/>
        <p:cNvGrpSpPr/>
        <p:nvPr/>
      </p:nvGrpSpPr>
      <p:grpSpPr>
        <a:xfrm>
          <a:off x="0" y="0"/>
          <a:ext cx="0" cy="0"/>
          <a:chOff x="0" y="0"/>
          <a:chExt cx="0" cy="0"/>
        </a:xfrm>
      </p:grpSpPr>
      <p:sp>
        <p:nvSpPr>
          <p:cNvPr id="10" name="Shape 10"/>
          <p:cNvSpPr/>
          <p:nvPr/>
        </p:nvSpPr>
        <p:spPr>
          <a:xfrm>
            <a:off x="-9525" y="-7144"/>
            <a:ext cx="9163049" cy="1041400"/>
          </a:xfrm>
          <a:custGeom>
            <a:pathLst>
              <a:path extrusionOk="0" h="120000" w="120000">
                <a:moveTo>
                  <a:pt x="124" y="365"/>
                </a:moveTo>
                <a:lnTo>
                  <a:pt x="52848" y="0"/>
                </a:lnTo>
                <a:cubicBezTo>
                  <a:pt x="57089" y="18475"/>
                  <a:pt x="79584" y="67134"/>
                  <a:pt x="90935" y="67134"/>
                </a:cubicBezTo>
                <a:cubicBezTo>
                  <a:pt x="102286" y="67134"/>
                  <a:pt x="114885" y="27804"/>
                  <a:pt x="119875" y="10060"/>
                </a:cubicBezTo>
                <a:lnTo>
                  <a:pt x="120000" y="38963"/>
                </a:lnTo>
                <a:cubicBezTo>
                  <a:pt x="117879" y="47012"/>
                  <a:pt x="104282" y="80670"/>
                  <a:pt x="89438" y="80304"/>
                </a:cubicBezTo>
                <a:cubicBezTo>
                  <a:pt x="74594" y="79939"/>
                  <a:pt x="45841" y="30182"/>
                  <a:pt x="30935" y="36768"/>
                </a:cubicBezTo>
                <a:cubicBezTo>
                  <a:pt x="15592" y="38231"/>
                  <a:pt x="5613" y="88170"/>
                  <a:pt x="0" y="120000"/>
                </a:cubicBezTo>
                <a:lnTo>
                  <a:pt x="124" y="365"/>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lt1"/>
              </a:solidFill>
              <a:latin typeface="Constantia"/>
              <a:ea typeface="Constantia"/>
              <a:cs typeface="Constantia"/>
              <a:sym typeface="Constantia"/>
            </a:endParaRPr>
          </a:p>
        </p:txBody>
      </p:sp>
      <p:sp>
        <p:nvSpPr>
          <p:cNvPr id="11" name="Shape 11"/>
          <p:cNvSpPr/>
          <p:nvPr/>
        </p:nvSpPr>
        <p:spPr>
          <a:xfrm>
            <a:off x="4381500" y="-7144"/>
            <a:ext cx="4762499" cy="638174"/>
          </a:xfrm>
          <a:custGeom>
            <a:pathLst>
              <a:path extrusionOk="0" h="120000" w="120000">
                <a:moveTo>
                  <a:pt x="0" y="0"/>
                </a:moveTo>
                <a:cubicBezTo>
                  <a:pt x="6960" y="20571"/>
                  <a:pt x="46720" y="107495"/>
                  <a:pt x="66720" y="113747"/>
                </a:cubicBezTo>
                <a:cubicBezTo>
                  <a:pt x="86720" y="120000"/>
                  <a:pt x="111120" y="56268"/>
                  <a:pt x="120000" y="37512"/>
                </a:cubicBezTo>
                <a:lnTo>
                  <a:pt x="120000" y="1210"/>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lt1"/>
              </a:solidFill>
              <a:latin typeface="Constantia"/>
              <a:ea typeface="Constantia"/>
              <a:cs typeface="Constantia"/>
              <a:sym typeface="Constantia"/>
            </a:endParaRPr>
          </a:p>
        </p:txBody>
      </p:sp>
      <p:sp>
        <p:nvSpPr>
          <p:cNvPr id="12" name="Shape 12"/>
          <p:cNvSpPr txBox="1"/>
          <p:nvPr>
            <p:ph type="title"/>
          </p:nvPr>
        </p:nvSpPr>
        <p:spPr>
          <a:xfrm>
            <a:off x="457200" y="704087"/>
            <a:ext cx="8229600" cy="1143000"/>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Calibri"/>
              <a:buNone/>
              <a:defRPr b="0" i="0" sz="5000" u="none" cap="none" strike="noStrike">
                <a:solidFill>
                  <a:schemeClr val="lt2"/>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body"/>
          </p:nvPr>
        </p:nvSpPr>
        <p:spPr>
          <a:xfrm>
            <a:off x="457200" y="1935480"/>
            <a:ext cx="8229600" cy="4389119"/>
          </a:xfrm>
          <a:prstGeom prst="rect">
            <a:avLst/>
          </a:prstGeom>
          <a:noFill/>
          <a:ln>
            <a:noFill/>
          </a:ln>
        </p:spPr>
        <p:txBody>
          <a:bodyPr anchorCtr="0" anchor="t" bIns="91425" lIns="91425" rIns="91425" tIns="91425"/>
          <a:lstStyle>
            <a:lvl1pPr indent="-117475" lvl="0" marL="274320" marR="0" rtl="0" algn="l">
              <a:spcBef>
                <a:spcPts val="520"/>
              </a:spcBef>
              <a:buClr>
                <a:schemeClr val="accent3"/>
              </a:buClr>
              <a:buSzPct val="95000"/>
              <a:buFont typeface="Noto Sans Symbols"/>
              <a:buChar char="●"/>
              <a:defRPr b="0" i="0" sz="2600" u="none" cap="none" strike="noStrike">
                <a:solidFill>
                  <a:schemeClr val="lt1"/>
                </a:solidFill>
                <a:latin typeface="Constantia"/>
                <a:ea typeface="Constantia"/>
                <a:cs typeface="Constantia"/>
                <a:sym typeface="Constantia"/>
              </a:defRPr>
            </a:lvl1pPr>
            <a:lvl2pPr indent="-129540" lvl="1" marL="640080" marR="0" rtl="0" algn="l">
              <a:spcBef>
                <a:spcPts val="480"/>
              </a:spcBef>
              <a:buClr>
                <a:schemeClr val="accent1"/>
              </a:buClr>
              <a:buSzPct val="85000"/>
              <a:buFont typeface="Noto Sans Symbols"/>
              <a:buChar char="●"/>
              <a:defRPr b="0" i="0" sz="2400" u="none" cap="none" strike="noStrike">
                <a:solidFill>
                  <a:schemeClr val="lt1"/>
                </a:solidFill>
                <a:latin typeface="Constantia"/>
                <a:ea typeface="Constantia"/>
                <a:cs typeface="Constantia"/>
                <a:sym typeface="Constantia"/>
              </a:defRPr>
            </a:lvl2pPr>
            <a:lvl3pPr indent="-160655" lvl="2" marL="914400" marR="0" rtl="0" algn="l">
              <a:spcBef>
                <a:spcPts val="420"/>
              </a:spcBef>
              <a:buClr>
                <a:schemeClr val="accent2"/>
              </a:buClr>
              <a:buSzPct val="70000"/>
              <a:buFont typeface="Noto Sans Symbols"/>
              <a:buChar char="●"/>
              <a:defRPr b="0" i="0" sz="2100" u="none" cap="none" strike="noStrike">
                <a:solidFill>
                  <a:schemeClr val="lt1"/>
                </a:solidFill>
                <a:latin typeface="Constantia"/>
                <a:ea typeface="Constantia"/>
                <a:cs typeface="Constantia"/>
                <a:sym typeface="Constantia"/>
              </a:defRPr>
            </a:lvl3pPr>
            <a:lvl4pPr indent="-128269" lvl="3" marL="1188720" marR="0" rtl="0" algn="l">
              <a:spcBef>
                <a:spcPts val="400"/>
              </a:spcBef>
              <a:buClr>
                <a:schemeClr val="accent3"/>
              </a:buClr>
              <a:buSzPct val="64999"/>
              <a:buFont typeface="Noto Sans Symbols"/>
              <a:buChar char="●"/>
              <a:defRPr b="0" i="0" sz="2000" u="none" cap="none" strike="noStrike">
                <a:solidFill>
                  <a:schemeClr val="lt1"/>
                </a:solidFill>
                <a:latin typeface="Constantia"/>
                <a:ea typeface="Constantia"/>
                <a:cs typeface="Constantia"/>
                <a:sym typeface="Constantia"/>
              </a:defRPr>
            </a:lvl4pPr>
            <a:lvl5pPr indent="-135889" lvl="4" marL="1463040" marR="0" rtl="0" algn="l">
              <a:spcBef>
                <a:spcPts val="400"/>
              </a:spcBef>
              <a:buClr>
                <a:schemeClr val="accent4"/>
              </a:buClr>
              <a:buSzPct val="64999"/>
              <a:buFont typeface="Noto Sans Symbols"/>
              <a:buChar char="●"/>
              <a:defRPr b="0" i="0" sz="2000" u="none" cap="none" strike="noStrike">
                <a:solidFill>
                  <a:schemeClr val="lt1"/>
                </a:solidFill>
                <a:latin typeface="Constantia"/>
                <a:ea typeface="Constantia"/>
                <a:cs typeface="Constantia"/>
                <a:sym typeface="Constantia"/>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lt1"/>
                </a:solidFill>
                <a:latin typeface="Constantia"/>
                <a:ea typeface="Constantia"/>
                <a:cs typeface="Constantia"/>
                <a:sym typeface="Constantia"/>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lt1"/>
                </a:solidFill>
                <a:latin typeface="Constantia"/>
                <a:ea typeface="Constantia"/>
                <a:cs typeface="Constantia"/>
                <a:sym typeface="Constantia"/>
              </a:defRPr>
            </a:lvl7pPr>
            <a:lvl8pPr indent="-86360" lvl="7" marL="2194560" marR="0" rtl="0" algn="l">
              <a:spcBef>
                <a:spcPts val="320"/>
              </a:spcBef>
              <a:buClr>
                <a:schemeClr val="lt2"/>
              </a:buClr>
              <a:buSzPct val="100000"/>
              <a:buFont typeface="Constantia"/>
              <a:buChar char="•"/>
              <a:defRPr b="0" i="0" sz="1600" u="none" cap="none" strike="noStrike">
                <a:solidFill>
                  <a:schemeClr val="lt1"/>
                </a:solidFill>
                <a:latin typeface="Constantia"/>
                <a:ea typeface="Constantia"/>
                <a:cs typeface="Constantia"/>
                <a:sym typeface="Constantia"/>
              </a:defRPr>
            </a:lvl8pPr>
            <a:lvl9pPr indent="-93979" lvl="8" marL="2468880" marR="0" rtl="0" algn="l">
              <a:spcBef>
                <a:spcPts val="280"/>
              </a:spcBef>
              <a:buClr>
                <a:schemeClr val="lt2"/>
              </a:buClr>
              <a:buSzPct val="1000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14" name="Shape 14"/>
          <p:cNvSpPr txBox="1"/>
          <p:nvPr>
            <p:ph idx="10" type="dt"/>
          </p:nvPr>
        </p:nvSpPr>
        <p:spPr>
          <a:xfrm>
            <a:off x="457200" y="6356350"/>
            <a:ext cx="2133599" cy="365125"/>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rgbClr val="D0E9ED"/>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lt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lt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lt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lt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lt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lt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lt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lt1"/>
                </a:solidFill>
                <a:latin typeface="Constantia"/>
                <a:ea typeface="Constantia"/>
                <a:cs typeface="Constantia"/>
                <a:sym typeface="Constantia"/>
              </a:defRPr>
            </a:lvl9pPr>
          </a:lstStyle>
          <a:p/>
        </p:txBody>
      </p:sp>
      <p:sp>
        <p:nvSpPr>
          <p:cNvPr id="15" name="Shape 15"/>
          <p:cNvSpPr txBox="1"/>
          <p:nvPr>
            <p:ph idx="11" type="ftr"/>
          </p:nvPr>
        </p:nvSpPr>
        <p:spPr>
          <a:xfrm>
            <a:off x="2667000" y="6356350"/>
            <a:ext cx="3352799" cy="365125"/>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rgbClr val="D0E9ED"/>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lt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lt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lt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lt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lt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lt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lt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lt1"/>
                </a:solidFill>
                <a:latin typeface="Constantia"/>
                <a:ea typeface="Constantia"/>
                <a:cs typeface="Constantia"/>
                <a:sym typeface="Constantia"/>
              </a:defRPr>
            </a:lvl9pPr>
          </a:lstStyle>
          <a:p/>
        </p:txBody>
      </p:sp>
      <p:sp>
        <p:nvSpPr>
          <p:cNvPr id="16" name="Shape 16"/>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b="0" i="0" lang="es-AR" sz="1200" u="none" cap="none" strike="noStrike">
                <a:solidFill>
                  <a:srgbClr val="D0E9ED"/>
                </a:solidFill>
                <a:latin typeface="Constantia"/>
                <a:ea typeface="Constantia"/>
                <a:cs typeface="Constantia"/>
                <a:sym typeface="Constantia"/>
              </a:rPr>
              <a:t>‹#›</a:t>
            </a:fld>
          </a:p>
        </p:txBody>
      </p:sp>
      <p:grpSp>
        <p:nvGrpSpPr>
          <p:cNvPr id="17" name="Shape 17"/>
          <p:cNvGrpSpPr/>
          <p:nvPr/>
        </p:nvGrpSpPr>
        <p:grpSpPr>
          <a:xfrm>
            <a:off x="-29294" y="-16113"/>
            <a:ext cx="9198255" cy="1086266"/>
            <a:chOff x="-29322" y="-1971"/>
            <a:chExt cx="9198255" cy="1086266"/>
          </a:xfrm>
        </p:grpSpPr>
        <p:sp>
          <p:nvSpPr>
            <p:cNvPr id="18" name="Shape 18"/>
            <p:cNvSpPr/>
            <p:nvPr/>
          </p:nvSpPr>
          <p:spPr>
            <a:xfrm rot="-164308">
              <a:off x="-19044" y="216549"/>
              <a:ext cx="9163050" cy="649223"/>
            </a:xfrm>
            <a:custGeom>
              <a:pathLst>
                <a:path extrusionOk="0" h="120000" w="120000">
                  <a:moveTo>
                    <a:pt x="0" y="109876"/>
                  </a:moveTo>
                  <a:cubicBezTo>
                    <a:pt x="5862" y="83943"/>
                    <a:pt x="19189" y="31279"/>
                    <a:pt x="33430" y="32075"/>
                  </a:cubicBezTo>
                  <a:cubicBezTo>
                    <a:pt x="47671" y="32872"/>
                    <a:pt x="71018" y="120000"/>
                    <a:pt x="85446" y="114654"/>
                  </a:cubicBezTo>
                  <a:cubicBezTo>
                    <a:pt x="99875" y="109308"/>
                    <a:pt x="112806" y="23886"/>
                    <a:pt x="120000" y="0"/>
                  </a:cubicBezTo>
                </a:path>
              </a:pathLst>
            </a:custGeom>
            <a:noFill/>
            <a:ln cap="flat" cmpd="sng" w="10775">
              <a:solidFill>
                <a:srgbClr val="09B6BE"/>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lt1"/>
                </a:solidFill>
                <a:latin typeface="Constantia"/>
                <a:ea typeface="Constantia"/>
                <a:cs typeface="Constantia"/>
                <a:sym typeface="Constantia"/>
              </a:endParaRPr>
            </a:p>
          </p:txBody>
        </p:sp>
        <p:sp>
          <p:nvSpPr>
            <p:cNvPr id="19" name="Shape 19"/>
            <p:cNvSpPr/>
            <p:nvPr/>
          </p:nvSpPr>
          <p:spPr>
            <a:xfrm rot="-164308">
              <a:off x="-14309" y="290002"/>
              <a:ext cx="9175812" cy="530351"/>
            </a:xfrm>
            <a:custGeom>
              <a:pathLst>
                <a:path extrusionOk="0" h="120000" w="120000">
                  <a:moveTo>
                    <a:pt x="0" y="102857"/>
                  </a:moveTo>
                  <a:cubicBezTo>
                    <a:pt x="5681" y="90913"/>
                    <a:pt x="19791" y="30070"/>
                    <a:pt x="34089" y="32037"/>
                  </a:cubicBezTo>
                  <a:cubicBezTo>
                    <a:pt x="48387" y="34004"/>
                    <a:pt x="71467" y="120000"/>
                    <a:pt x="85785" y="114660"/>
                  </a:cubicBezTo>
                  <a:cubicBezTo>
                    <a:pt x="100104" y="109320"/>
                    <a:pt x="112882" y="23887"/>
                    <a:pt x="120000" y="0"/>
                  </a:cubicBezTo>
                </a:path>
              </a:pathLst>
            </a:custGeom>
            <a:noFill/>
            <a:ln cap="flat" cmpd="sng" w="9525">
              <a:solidFill>
                <a:schemeClr val="accent4"/>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lt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tile algn="tl" flip="none" tx="0" sx="65000" ty="0" sy="65000"/>
        </a:blipFill>
      </p:bgPr>
    </p:bg>
    <p:spTree>
      <p:nvGrpSpPr>
        <p:cNvPr id="26" name="Shape 26"/>
        <p:cNvGrpSpPr/>
        <p:nvPr/>
      </p:nvGrpSpPr>
      <p:grpSpPr>
        <a:xfrm>
          <a:off x="0" y="0"/>
          <a:ext cx="0" cy="0"/>
          <a:chOff x="0" y="0"/>
          <a:chExt cx="0" cy="0"/>
        </a:xfrm>
      </p:grpSpPr>
      <p:sp>
        <p:nvSpPr>
          <p:cNvPr id="27" name="Shape 27"/>
          <p:cNvSpPr/>
          <p:nvPr/>
        </p:nvSpPr>
        <p:spPr>
          <a:xfrm>
            <a:off x="-9525" y="-7144"/>
            <a:ext cx="9163049" cy="1041400"/>
          </a:xfrm>
          <a:custGeom>
            <a:pathLst>
              <a:path extrusionOk="0" h="120000" w="120000">
                <a:moveTo>
                  <a:pt x="124" y="365"/>
                </a:moveTo>
                <a:lnTo>
                  <a:pt x="52848" y="0"/>
                </a:lnTo>
                <a:cubicBezTo>
                  <a:pt x="57089" y="18475"/>
                  <a:pt x="79584" y="67134"/>
                  <a:pt x="90935" y="67134"/>
                </a:cubicBezTo>
                <a:cubicBezTo>
                  <a:pt x="102286" y="67134"/>
                  <a:pt x="114885" y="27804"/>
                  <a:pt x="119875" y="10060"/>
                </a:cubicBezTo>
                <a:lnTo>
                  <a:pt x="120000" y="38963"/>
                </a:lnTo>
                <a:cubicBezTo>
                  <a:pt x="117879" y="47012"/>
                  <a:pt x="104282" y="80670"/>
                  <a:pt x="89438" y="80304"/>
                </a:cubicBezTo>
                <a:cubicBezTo>
                  <a:pt x="74594" y="79939"/>
                  <a:pt x="45841" y="30182"/>
                  <a:pt x="30935" y="36768"/>
                </a:cubicBezTo>
                <a:cubicBezTo>
                  <a:pt x="15592" y="38231"/>
                  <a:pt x="5613" y="88170"/>
                  <a:pt x="0" y="120000"/>
                </a:cubicBezTo>
                <a:lnTo>
                  <a:pt x="124" y="365"/>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onstantia"/>
              <a:ea typeface="Constantia"/>
              <a:cs typeface="Constantia"/>
              <a:sym typeface="Constantia"/>
            </a:endParaRPr>
          </a:p>
        </p:txBody>
      </p:sp>
      <p:sp>
        <p:nvSpPr>
          <p:cNvPr id="28" name="Shape 28"/>
          <p:cNvSpPr/>
          <p:nvPr/>
        </p:nvSpPr>
        <p:spPr>
          <a:xfrm>
            <a:off x="4381500" y="-7144"/>
            <a:ext cx="4762499" cy="638174"/>
          </a:xfrm>
          <a:custGeom>
            <a:pathLst>
              <a:path extrusionOk="0" h="120000" w="120000">
                <a:moveTo>
                  <a:pt x="0" y="0"/>
                </a:moveTo>
                <a:cubicBezTo>
                  <a:pt x="6960" y="20571"/>
                  <a:pt x="46720" y="107495"/>
                  <a:pt x="66720" y="113747"/>
                </a:cubicBezTo>
                <a:cubicBezTo>
                  <a:pt x="86720" y="120000"/>
                  <a:pt x="111120" y="56268"/>
                  <a:pt x="120000" y="37512"/>
                </a:cubicBezTo>
                <a:lnTo>
                  <a:pt x="120000" y="1210"/>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onstantia"/>
              <a:ea typeface="Constantia"/>
              <a:cs typeface="Constantia"/>
              <a:sym typeface="Constantia"/>
            </a:endParaRPr>
          </a:p>
        </p:txBody>
      </p:sp>
      <p:sp>
        <p:nvSpPr>
          <p:cNvPr id="29" name="Shape 29"/>
          <p:cNvSpPr txBox="1"/>
          <p:nvPr>
            <p:ph type="title"/>
          </p:nvPr>
        </p:nvSpPr>
        <p:spPr>
          <a:xfrm>
            <a:off x="457200" y="704087"/>
            <a:ext cx="8229600" cy="11430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Calibri"/>
              <a:buNone/>
              <a:defRPr b="0" i="0" sz="5000" u="none" cap="none" strike="noStrike">
                <a:solidFill>
                  <a:schemeClr val="dk2"/>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0" name="Shape 30"/>
          <p:cNvSpPr txBox="1"/>
          <p:nvPr>
            <p:ph idx="1" type="body"/>
          </p:nvPr>
        </p:nvSpPr>
        <p:spPr>
          <a:xfrm>
            <a:off x="457200" y="1935480"/>
            <a:ext cx="8229600" cy="4389119"/>
          </a:xfrm>
          <a:prstGeom prst="rect">
            <a:avLst/>
          </a:prstGeom>
          <a:noFill/>
          <a:ln>
            <a:noFill/>
          </a:ln>
        </p:spPr>
        <p:txBody>
          <a:bodyPr anchorCtr="0" anchor="t" bIns="91425" lIns="91425" rIns="91425" tIns="91425"/>
          <a:lstStyle>
            <a:lvl1pPr indent="-117475" lvl="0" marL="274320" marR="0" rtl="0" algn="l">
              <a:spcBef>
                <a:spcPts val="520"/>
              </a:spcBef>
              <a:buClr>
                <a:schemeClr val="accent3"/>
              </a:buClr>
              <a:buSzPct val="95000"/>
              <a:buFont typeface="Noto Sans Symbols"/>
              <a:buChar char="●"/>
              <a:defRPr b="0" i="0" sz="2600" u="none" cap="none" strike="noStrike">
                <a:solidFill>
                  <a:schemeClr val="dk1"/>
                </a:solidFill>
                <a:latin typeface="Constantia"/>
                <a:ea typeface="Constantia"/>
                <a:cs typeface="Constantia"/>
                <a:sym typeface="Constantia"/>
              </a:defRPr>
            </a:lvl1pPr>
            <a:lvl2pPr indent="-129540" lvl="1" marL="640080" marR="0" rtl="0" algn="l">
              <a:spcBef>
                <a:spcPts val="480"/>
              </a:spcBef>
              <a:buClr>
                <a:schemeClr val="accent1"/>
              </a:buClr>
              <a:buSzPct val="85000"/>
              <a:buFont typeface="Noto Sans Symbols"/>
              <a:buChar char="●"/>
              <a:defRPr b="0" i="0" sz="2400" u="none" cap="none" strike="noStrike">
                <a:solidFill>
                  <a:schemeClr val="dk1"/>
                </a:solidFill>
                <a:latin typeface="Constantia"/>
                <a:ea typeface="Constantia"/>
                <a:cs typeface="Constantia"/>
                <a:sym typeface="Constantia"/>
              </a:defRPr>
            </a:lvl2pPr>
            <a:lvl3pPr indent="-160655" lvl="2" marL="914400" marR="0" rtl="0" algn="l">
              <a:spcBef>
                <a:spcPts val="420"/>
              </a:spcBef>
              <a:buClr>
                <a:schemeClr val="accent2"/>
              </a:buClr>
              <a:buSzPct val="70000"/>
              <a:buFont typeface="Noto Sans Symbols"/>
              <a:buChar char="●"/>
              <a:defRPr b="0" i="0" sz="2100" u="none" cap="none" strike="noStrike">
                <a:solidFill>
                  <a:schemeClr val="dk1"/>
                </a:solidFill>
                <a:latin typeface="Constantia"/>
                <a:ea typeface="Constantia"/>
                <a:cs typeface="Constantia"/>
                <a:sym typeface="Constantia"/>
              </a:defRPr>
            </a:lvl3pPr>
            <a:lvl4pPr indent="-128269" lvl="3" marL="1188720" marR="0" rtl="0" algn="l">
              <a:spcBef>
                <a:spcPts val="400"/>
              </a:spcBef>
              <a:buClr>
                <a:schemeClr val="accent3"/>
              </a:buClr>
              <a:buSzPct val="64999"/>
              <a:buFont typeface="Noto Sans Symbols"/>
              <a:buChar char="●"/>
              <a:defRPr b="0" i="0" sz="2000" u="none" cap="none" strike="noStrike">
                <a:solidFill>
                  <a:schemeClr val="dk1"/>
                </a:solidFill>
                <a:latin typeface="Constantia"/>
                <a:ea typeface="Constantia"/>
                <a:cs typeface="Constantia"/>
                <a:sym typeface="Constantia"/>
              </a:defRPr>
            </a:lvl4pPr>
            <a:lvl5pPr indent="-135889" lvl="4" marL="1463040" marR="0" rtl="0" algn="l">
              <a:spcBef>
                <a:spcPts val="400"/>
              </a:spcBef>
              <a:buClr>
                <a:schemeClr val="accent4"/>
              </a:buClr>
              <a:buSzPct val="64999"/>
              <a:buFont typeface="Noto Sans Symbols"/>
              <a:buChar char="●"/>
              <a:defRPr b="0" i="0" sz="2000" u="none" cap="none" strike="noStrike">
                <a:solidFill>
                  <a:schemeClr val="dk1"/>
                </a:solidFill>
                <a:latin typeface="Constantia"/>
                <a:ea typeface="Constantia"/>
                <a:cs typeface="Constantia"/>
                <a:sym typeface="Constantia"/>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Constantia"/>
                <a:ea typeface="Constantia"/>
                <a:cs typeface="Constantia"/>
                <a:sym typeface="Constantia"/>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Constantia"/>
                <a:ea typeface="Constantia"/>
                <a:cs typeface="Constantia"/>
                <a:sym typeface="Constantia"/>
              </a:defRPr>
            </a:lvl7pPr>
            <a:lvl8pPr indent="-86360" lvl="7" marL="2194560" marR="0" rtl="0" algn="l">
              <a:spcBef>
                <a:spcPts val="320"/>
              </a:spcBef>
              <a:buClr>
                <a:schemeClr val="dk2"/>
              </a:buClr>
              <a:buSzPct val="100000"/>
              <a:buFont typeface="Constantia"/>
              <a:buChar char="•"/>
              <a:defRPr b="0" i="0" sz="1600" u="none" cap="none" strike="noStrike">
                <a:solidFill>
                  <a:schemeClr val="dk1"/>
                </a:solidFill>
                <a:latin typeface="Constantia"/>
                <a:ea typeface="Constantia"/>
                <a:cs typeface="Constantia"/>
                <a:sym typeface="Constantia"/>
              </a:defRPr>
            </a:lvl8pPr>
            <a:lvl9pPr indent="-93979" lvl="8" marL="2468880" marR="0" rtl="0" algn="l">
              <a:spcBef>
                <a:spcPts val="280"/>
              </a:spcBef>
              <a:buClr>
                <a:schemeClr val="dk2"/>
              </a:buClr>
              <a:buSzPct val="1000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31" name="Shape 31"/>
          <p:cNvSpPr txBox="1"/>
          <p:nvPr>
            <p:ph idx="10" type="dt"/>
          </p:nvPr>
        </p:nvSpPr>
        <p:spPr>
          <a:xfrm>
            <a:off x="457200" y="6356350"/>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dk1"/>
                </a:solidFill>
                <a:latin typeface="Constantia"/>
                <a:ea typeface="Constantia"/>
                <a:cs typeface="Constantia"/>
                <a:sym typeface="Constantia"/>
              </a:defRPr>
            </a:lvl9pPr>
          </a:lstStyle>
          <a:p/>
        </p:txBody>
      </p:sp>
      <p:sp>
        <p:nvSpPr>
          <p:cNvPr id="32" name="Shape 32"/>
          <p:cNvSpPr txBox="1"/>
          <p:nvPr>
            <p:ph idx="11" type="ftr"/>
          </p:nvPr>
        </p:nvSpPr>
        <p:spPr>
          <a:xfrm>
            <a:off x="2667000" y="6356350"/>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dk1"/>
                </a:solidFill>
                <a:latin typeface="Constantia"/>
                <a:ea typeface="Constantia"/>
                <a:cs typeface="Constantia"/>
                <a:sym typeface="Constantia"/>
              </a:defRPr>
            </a:lvl9pPr>
          </a:lstStyle>
          <a:p/>
        </p:txBody>
      </p:sp>
      <p:sp>
        <p:nvSpPr>
          <p:cNvPr id="33" name="Shape 33"/>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b="0" lang="es-AR" sz="1200" u="none">
                <a:solidFill>
                  <a:srgbClr val="035C75"/>
                </a:solidFill>
                <a:latin typeface="Constantia"/>
                <a:ea typeface="Constantia"/>
                <a:cs typeface="Constantia"/>
                <a:sym typeface="Constantia"/>
              </a:rPr>
              <a:t>‹#›</a:t>
            </a:fld>
          </a:p>
        </p:txBody>
      </p:sp>
      <p:grpSp>
        <p:nvGrpSpPr>
          <p:cNvPr id="34" name="Shape 34"/>
          <p:cNvGrpSpPr/>
          <p:nvPr/>
        </p:nvGrpSpPr>
        <p:grpSpPr>
          <a:xfrm>
            <a:off x="-29294" y="-16113"/>
            <a:ext cx="9198255" cy="1086266"/>
            <a:chOff x="-29322" y="-1971"/>
            <a:chExt cx="9198255" cy="1086266"/>
          </a:xfrm>
        </p:grpSpPr>
        <p:sp>
          <p:nvSpPr>
            <p:cNvPr id="35" name="Shape 35"/>
            <p:cNvSpPr/>
            <p:nvPr/>
          </p:nvSpPr>
          <p:spPr>
            <a:xfrm rot="-164308">
              <a:off x="-19044" y="216549"/>
              <a:ext cx="9163050" cy="649223"/>
            </a:xfrm>
            <a:custGeom>
              <a:pathLst>
                <a:path extrusionOk="0" h="120000" w="120000">
                  <a:moveTo>
                    <a:pt x="0" y="109876"/>
                  </a:moveTo>
                  <a:cubicBezTo>
                    <a:pt x="5862" y="83943"/>
                    <a:pt x="19189" y="31279"/>
                    <a:pt x="33430" y="32075"/>
                  </a:cubicBezTo>
                  <a:cubicBezTo>
                    <a:pt x="47671" y="32872"/>
                    <a:pt x="71018" y="120000"/>
                    <a:pt x="85446" y="114654"/>
                  </a:cubicBezTo>
                  <a:cubicBezTo>
                    <a:pt x="99875" y="109308"/>
                    <a:pt x="112806" y="23886"/>
                    <a:pt x="120000" y="0"/>
                  </a:cubicBezTo>
                </a:path>
              </a:pathLst>
            </a:custGeom>
            <a:noFill/>
            <a:ln cap="flat" cmpd="sng" w="10775">
              <a:solidFill>
                <a:srgbClr val="09B6BE"/>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onstantia"/>
                <a:ea typeface="Constantia"/>
                <a:cs typeface="Constantia"/>
                <a:sym typeface="Constantia"/>
              </a:endParaRPr>
            </a:p>
          </p:txBody>
        </p:sp>
        <p:sp>
          <p:nvSpPr>
            <p:cNvPr id="36" name="Shape 36"/>
            <p:cNvSpPr/>
            <p:nvPr/>
          </p:nvSpPr>
          <p:spPr>
            <a:xfrm rot="-164308">
              <a:off x="-14309" y="290002"/>
              <a:ext cx="9175812" cy="530351"/>
            </a:xfrm>
            <a:custGeom>
              <a:pathLst>
                <a:path extrusionOk="0" h="120000" w="120000">
                  <a:moveTo>
                    <a:pt x="0" y="102857"/>
                  </a:moveTo>
                  <a:cubicBezTo>
                    <a:pt x="5681" y="90913"/>
                    <a:pt x="19791" y="30070"/>
                    <a:pt x="34089" y="32037"/>
                  </a:cubicBezTo>
                  <a:cubicBezTo>
                    <a:pt x="48387" y="34004"/>
                    <a:pt x="71467" y="120000"/>
                    <a:pt x="85785" y="114660"/>
                  </a:cubicBezTo>
                  <a:cubicBezTo>
                    <a:pt x="100104" y="109320"/>
                    <a:pt x="112882" y="23887"/>
                    <a:pt x="120000" y="0"/>
                  </a:cubicBezTo>
                </a:path>
              </a:pathLst>
            </a:custGeom>
            <a:noFill/>
            <a:ln cap="flat" cmpd="sng" w="9525">
              <a:solidFill>
                <a:schemeClr val="accent4"/>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0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07.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07.gi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0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8.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0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4.jpg"/><Relationship Id="rId4" Type="http://schemas.openxmlformats.org/officeDocument/2006/relationships/image" Target="../media/image06.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12.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ctrTitle"/>
          </p:nvPr>
        </p:nvSpPr>
        <p:spPr>
          <a:xfrm>
            <a:off x="533400" y="1371600"/>
            <a:ext cx="7851648" cy="1828800"/>
          </a:xfrm>
          <a:prstGeom prst="rect">
            <a:avLst/>
          </a:prstGeom>
          <a:noFill/>
          <a:ln>
            <a:noFill/>
          </a:ln>
        </p:spPr>
        <p:txBody>
          <a:bodyPr anchorCtr="0" anchor="b" bIns="0" lIns="0" rIns="18275" tIns="0">
            <a:noAutofit/>
          </a:bodyPr>
          <a:lstStyle/>
          <a:p>
            <a:pPr indent="0" lvl="0" marL="0" marR="0" rtl="0" algn="r">
              <a:spcBef>
                <a:spcPts val="0"/>
              </a:spcBef>
              <a:buClr>
                <a:srgbClr val="4CE0EA"/>
              </a:buClr>
              <a:buSzPct val="25000"/>
              <a:buFont typeface="Calibri"/>
              <a:buNone/>
            </a:pPr>
            <a:r>
              <a:rPr b="1" i="0" lang="es-AR" sz="5600" u="none" cap="none" strike="noStrike">
                <a:solidFill>
                  <a:srgbClr val="4CE0EA"/>
                </a:solidFill>
                <a:latin typeface="Calibri"/>
                <a:ea typeface="Calibri"/>
                <a:cs typeface="Calibri"/>
                <a:sym typeface="Calibri"/>
              </a:rPr>
              <a:t>Inteligencia de Negocios </a:t>
            </a:r>
          </a:p>
        </p:txBody>
      </p:sp>
      <p:sp>
        <p:nvSpPr>
          <p:cNvPr id="115" name="Shape 115"/>
          <p:cNvSpPr txBox="1"/>
          <p:nvPr>
            <p:ph idx="1" type="subTitle"/>
          </p:nvPr>
        </p:nvSpPr>
        <p:spPr>
          <a:xfrm>
            <a:off x="2123727" y="5373216"/>
            <a:ext cx="6400799" cy="694927"/>
          </a:xfrm>
          <a:prstGeom prst="rect">
            <a:avLst/>
          </a:prstGeom>
          <a:noFill/>
          <a:ln>
            <a:noFill/>
          </a:ln>
        </p:spPr>
        <p:txBody>
          <a:bodyPr anchorCtr="0" anchor="t" bIns="45700" lIns="0" rIns="18275" tIns="45700">
            <a:noAutofit/>
          </a:bodyPr>
          <a:lstStyle/>
          <a:p>
            <a:pPr indent="0" lvl="0" marL="0" marR="45720" rtl="0" algn="r">
              <a:spcBef>
                <a:spcPts val="0"/>
              </a:spcBef>
              <a:buClr>
                <a:schemeClr val="accent3"/>
              </a:buClr>
              <a:buSzPct val="25000"/>
              <a:buFont typeface="Noto Sans Symbols"/>
              <a:buNone/>
            </a:pPr>
            <a:r>
              <a:rPr b="0" i="0" lang="es-AR" sz="2600" u="none" cap="none" strike="noStrike">
                <a:solidFill>
                  <a:schemeClr val="lt1"/>
                </a:solidFill>
                <a:latin typeface="Constantia"/>
                <a:ea typeface="Constantia"/>
                <a:cs typeface="Constantia"/>
                <a:sym typeface="Constantia"/>
              </a:rPr>
              <a:t>Prof: Ing. Marisa Callejas</a:t>
            </a:r>
          </a:p>
        </p:txBody>
      </p:sp>
      <p:sp>
        <p:nvSpPr>
          <p:cNvPr id="116" name="Shape 116"/>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D0E9ED"/>
                </a:solidFill>
                <a:latin typeface="Constantia"/>
                <a:ea typeface="Constantia"/>
                <a:cs typeface="Constantia"/>
                <a:sym typeface="Constantia"/>
              </a:rPr>
              <a:t>‹#›</a:t>
            </a:fld>
          </a:p>
        </p:txBody>
      </p:sp>
      <p:sp>
        <p:nvSpPr>
          <p:cNvPr id="117" name="Shape 117"/>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D0E9ED"/>
                </a:solidFill>
                <a:latin typeface="Constantia"/>
                <a:ea typeface="Constantia"/>
                <a:cs typeface="Constantia"/>
                <a:sym typeface="Constantia"/>
              </a:rPr>
              <a:t>Catedra: B.I. </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ctr">
              <a:spcBef>
                <a:spcPts val="0"/>
              </a:spcBef>
              <a:buClr>
                <a:schemeClr val="dk2"/>
              </a:buClr>
              <a:buSzPct val="25000"/>
              <a:buFont typeface="Calibri"/>
              <a:buNone/>
            </a:pPr>
            <a:r>
              <a:rPr b="0" i="0" lang="es-AR" sz="4500" u="none" cap="none" strike="noStrike">
                <a:solidFill>
                  <a:schemeClr val="dk2"/>
                </a:solidFill>
                <a:latin typeface="Calibri"/>
                <a:ea typeface="Calibri"/>
                <a:cs typeface="Calibri"/>
                <a:sym typeface="Calibri"/>
              </a:rPr>
              <a:t>Los sistemas de soporte de dirección</a:t>
            </a:r>
          </a:p>
        </p:txBody>
      </p:sp>
      <p:sp>
        <p:nvSpPr>
          <p:cNvPr id="216" name="Shape 216"/>
          <p:cNvSpPr txBox="1"/>
          <p:nvPr>
            <p:ph idx="1" type="body"/>
          </p:nvPr>
        </p:nvSpPr>
        <p:spPr>
          <a:xfrm>
            <a:off x="467543" y="2852935"/>
            <a:ext cx="8229600" cy="2717656"/>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3"/>
              </a:buClr>
              <a:buSzPct val="95000"/>
              <a:buFont typeface="Noto Sans Symbols"/>
              <a:buChar char="●"/>
            </a:pPr>
            <a:r>
              <a:rPr b="0" i="0" lang="es-AR" sz="2600" u="none" cap="none" strike="noStrike">
                <a:solidFill>
                  <a:schemeClr val="dk1"/>
                </a:solidFill>
                <a:latin typeface="Constantia"/>
                <a:ea typeface="Constantia"/>
                <a:cs typeface="Constantia"/>
                <a:sym typeface="Constantia"/>
              </a:rPr>
              <a:t>Sistemas de soporte de decisión</a:t>
            </a:r>
          </a:p>
          <a:p>
            <a:pPr indent="-274320" lvl="0" marL="274320" marR="0" rtl="0" algn="l">
              <a:spcBef>
                <a:spcPts val="520"/>
              </a:spcBef>
              <a:spcAft>
                <a:spcPts val="0"/>
              </a:spcAft>
              <a:buClr>
                <a:schemeClr val="accent3"/>
              </a:buClr>
              <a:buSzPct val="95000"/>
              <a:buFont typeface="Noto Sans Symbols"/>
              <a:buChar char="●"/>
            </a:pPr>
            <a:r>
              <a:rPr b="0" i="0" lang="es-AR" sz="2600" u="none" cap="none" strike="noStrike">
                <a:solidFill>
                  <a:schemeClr val="dk1"/>
                </a:solidFill>
                <a:latin typeface="Constantia"/>
                <a:ea typeface="Constantia"/>
                <a:cs typeface="Constantia"/>
                <a:sym typeface="Constantia"/>
              </a:rPr>
              <a:t>Sistemas de soporte de decisión en grupo</a:t>
            </a:r>
          </a:p>
          <a:p>
            <a:pPr indent="-274320" lvl="0" marL="274320" marR="0" rtl="0" algn="l">
              <a:spcBef>
                <a:spcPts val="520"/>
              </a:spcBef>
              <a:spcAft>
                <a:spcPts val="0"/>
              </a:spcAft>
              <a:buClr>
                <a:schemeClr val="accent3"/>
              </a:buClr>
              <a:buSzPct val="95000"/>
              <a:buFont typeface="Noto Sans Symbols"/>
              <a:buChar char="●"/>
            </a:pPr>
            <a:r>
              <a:rPr b="0" i="0" lang="es-AR" sz="2600" u="none" cap="none" strike="noStrike">
                <a:solidFill>
                  <a:schemeClr val="dk1"/>
                </a:solidFill>
                <a:latin typeface="Constantia"/>
                <a:ea typeface="Constantia"/>
                <a:cs typeface="Constantia"/>
                <a:sym typeface="Constantia"/>
              </a:rPr>
              <a:t>Sistemas de información de ejecutivos</a:t>
            </a:r>
          </a:p>
          <a:p>
            <a:pPr indent="-274320" lvl="0" marL="274320" marR="0" rtl="0" algn="l">
              <a:spcBef>
                <a:spcPts val="520"/>
              </a:spcBef>
              <a:spcAft>
                <a:spcPts val="0"/>
              </a:spcAft>
              <a:buClr>
                <a:schemeClr val="accent3"/>
              </a:buClr>
              <a:buSzPct val="95000"/>
              <a:buFont typeface="Noto Sans Symbols"/>
              <a:buChar char="●"/>
            </a:pPr>
            <a:r>
              <a:rPr b="0" i="0" lang="es-AR" sz="2600" u="none" cap="none" strike="noStrike">
                <a:solidFill>
                  <a:schemeClr val="dk1"/>
                </a:solidFill>
                <a:latin typeface="Constantia"/>
                <a:ea typeface="Constantia"/>
                <a:cs typeface="Constantia"/>
                <a:sym typeface="Constantia"/>
              </a:rPr>
              <a:t>Sistemas Expertos </a:t>
            </a:r>
          </a:p>
          <a:p>
            <a:pPr indent="-274320" lvl="0" marL="274320" marR="0" rtl="0" algn="l">
              <a:spcBef>
                <a:spcPts val="520"/>
              </a:spcBef>
              <a:buClr>
                <a:schemeClr val="accent3"/>
              </a:buClr>
              <a:buSzPct val="95000"/>
              <a:buFont typeface="Noto Sans Symbols"/>
              <a:buChar char="●"/>
            </a:pPr>
            <a:r>
              <a:rPr b="0" i="0" lang="es-AR" sz="2600" u="none" cap="none" strike="noStrike">
                <a:solidFill>
                  <a:schemeClr val="dk1"/>
                </a:solidFill>
                <a:latin typeface="Constantia"/>
                <a:ea typeface="Constantia"/>
                <a:cs typeface="Constantia"/>
                <a:sym typeface="Constantia"/>
              </a:rPr>
              <a:t>Redes neuronales</a:t>
            </a:r>
          </a:p>
        </p:txBody>
      </p:sp>
      <p:sp>
        <p:nvSpPr>
          <p:cNvPr id="217" name="Shape 217"/>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218" name="Shape 218"/>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ctr">
              <a:spcBef>
                <a:spcPts val="0"/>
              </a:spcBef>
              <a:buClr>
                <a:schemeClr val="dk2"/>
              </a:buClr>
              <a:buSzPct val="25000"/>
              <a:buFont typeface="Calibri"/>
              <a:buNone/>
            </a:pPr>
            <a:r>
              <a:rPr b="0" i="0" lang="es-AR" sz="4500" u="none" cap="none" strike="noStrike">
                <a:solidFill>
                  <a:schemeClr val="dk2"/>
                </a:solidFill>
                <a:latin typeface="Calibri"/>
                <a:ea typeface="Calibri"/>
                <a:cs typeface="Calibri"/>
                <a:sym typeface="Calibri"/>
              </a:rPr>
              <a:t>Sistemas de soporte de decisión</a:t>
            </a:r>
          </a:p>
        </p:txBody>
      </p:sp>
      <p:sp>
        <p:nvSpPr>
          <p:cNvPr id="224" name="Shape 224"/>
          <p:cNvSpPr txBox="1"/>
          <p:nvPr>
            <p:ph idx="1" type="body"/>
          </p:nvPr>
        </p:nvSpPr>
        <p:spPr>
          <a:xfrm>
            <a:off x="457200" y="1935480"/>
            <a:ext cx="8229600" cy="4389119"/>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3"/>
              </a:buClr>
              <a:buSzPct val="95000"/>
              <a:buFont typeface="Noto Sans Symbols"/>
              <a:buChar char="➢"/>
            </a:pPr>
            <a:r>
              <a:rPr b="0" i="0" lang="es-AR" sz="2600" u="none" cap="none" strike="noStrike">
                <a:solidFill>
                  <a:schemeClr val="dk1"/>
                </a:solidFill>
                <a:latin typeface="Constantia"/>
                <a:ea typeface="Constantia"/>
                <a:cs typeface="Constantia"/>
                <a:sym typeface="Constantia"/>
              </a:rPr>
              <a:t>Sistema de información computarizados</a:t>
            </a:r>
          </a:p>
          <a:p>
            <a:pPr indent="-274320" lvl="0" marL="274320" marR="0" rtl="0" algn="l">
              <a:spcBef>
                <a:spcPts val="520"/>
              </a:spcBef>
              <a:spcAft>
                <a:spcPts val="0"/>
              </a:spcAft>
              <a:buClr>
                <a:schemeClr val="accent3"/>
              </a:buClr>
              <a:buSzPct val="95000"/>
              <a:buFont typeface="Noto Sans Symbols"/>
              <a:buChar char="➢"/>
            </a:pPr>
            <a:r>
              <a:rPr b="0" i="0" lang="es-AR" sz="2600" u="none" cap="none" strike="noStrike">
                <a:solidFill>
                  <a:schemeClr val="dk1"/>
                </a:solidFill>
                <a:latin typeface="Constantia"/>
                <a:ea typeface="Constantia"/>
                <a:cs typeface="Constantia"/>
                <a:sym typeface="Constantia"/>
              </a:rPr>
              <a:t>Flexible</a:t>
            </a:r>
          </a:p>
          <a:p>
            <a:pPr indent="-274320" lvl="0" marL="274320" marR="0" rtl="0" algn="l">
              <a:spcBef>
                <a:spcPts val="520"/>
              </a:spcBef>
              <a:spcAft>
                <a:spcPts val="0"/>
              </a:spcAft>
              <a:buClr>
                <a:schemeClr val="accent3"/>
              </a:buClr>
              <a:buSzPct val="95000"/>
              <a:buFont typeface="Noto Sans Symbols"/>
              <a:buChar char="➢"/>
            </a:pPr>
            <a:r>
              <a:rPr b="0" i="0" lang="es-AR" sz="2600" u="none" cap="none" strike="noStrike">
                <a:solidFill>
                  <a:schemeClr val="dk1"/>
                </a:solidFill>
                <a:latin typeface="Constantia"/>
                <a:ea typeface="Constantia"/>
                <a:cs typeface="Constantia"/>
                <a:sym typeface="Constantia"/>
              </a:rPr>
              <a:t>Interactivo</a:t>
            </a:r>
          </a:p>
          <a:p>
            <a:pPr indent="-274320" lvl="0" marL="274320" marR="0" rtl="0" algn="l">
              <a:spcBef>
                <a:spcPts val="520"/>
              </a:spcBef>
              <a:spcAft>
                <a:spcPts val="0"/>
              </a:spcAft>
              <a:buClr>
                <a:schemeClr val="accent3"/>
              </a:buClr>
              <a:buSzPct val="95000"/>
              <a:buFont typeface="Noto Sans Symbols"/>
              <a:buChar char="➢"/>
            </a:pPr>
            <a:r>
              <a:rPr b="0" i="0" lang="es-AR" sz="2600" u="none" cap="none" strike="noStrike">
                <a:solidFill>
                  <a:schemeClr val="dk1"/>
                </a:solidFill>
                <a:latin typeface="Constantia"/>
                <a:ea typeface="Constantia"/>
                <a:cs typeface="Constantia"/>
                <a:sym typeface="Constantia"/>
              </a:rPr>
              <a:t>Adaptable</a:t>
            </a:r>
          </a:p>
          <a:p>
            <a:pPr indent="-274320" lvl="0" marL="274320" marR="0" rtl="0" algn="l">
              <a:spcBef>
                <a:spcPts val="520"/>
              </a:spcBef>
              <a:spcAft>
                <a:spcPts val="0"/>
              </a:spcAft>
              <a:buClr>
                <a:schemeClr val="accent3"/>
              </a:buClr>
              <a:buSzPct val="95000"/>
              <a:buFont typeface="Noto Sans Symbols"/>
              <a:buChar char="➢"/>
            </a:pPr>
            <a:r>
              <a:rPr b="0" i="0" lang="es-AR" sz="2600" u="none" cap="none" strike="noStrike">
                <a:solidFill>
                  <a:schemeClr val="dk1"/>
                </a:solidFill>
                <a:latin typeface="Constantia"/>
                <a:ea typeface="Constantia"/>
                <a:cs typeface="Constantia"/>
                <a:sym typeface="Constantia"/>
              </a:rPr>
              <a:t>Desarrollado para solucionar problemas de dirección, para mejorar la toma de decisiones</a:t>
            </a:r>
          </a:p>
          <a:p>
            <a:pPr indent="-274320" lvl="0" marL="274320" marR="0" rtl="0" algn="l">
              <a:spcBef>
                <a:spcPts val="520"/>
              </a:spcBef>
              <a:spcAft>
                <a:spcPts val="0"/>
              </a:spcAft>
              <a:buClr>
                <a:schemeClr val="accent3"/>
              </a:buClr>
              <a:buSzPct val="95000"/>
              <a:buFont typeface="Noto Sans Symbols"/>
              <a:buChar char="➢"/>
            </a:pPr>
            <a:r>
              <a:rPr b="0" i="0" lang="es-AR" sz="2600" u="none" cap="none" strike="noStrike">
                <a:solidFill>
                  <a:schemeClr val="dk1"/>
                </a:solidFill>
                <a:latin typeface="Constantia"/>
                <a:ea typeface="Constantia"/>
                <a:cs typeface="Constantia"/>
                <a:sym typeface="Constantia"/>
              </a:rPr>
              <a:t>Provee fáciles interfaces a los usuarios</a:t>
            </a:r>
          </a:p>
          <a:p>
            <a:pPr indent="-274320" lvl="0" marL="274320" marR="0" rtl="0" algn="l">
              <a:spcBef>
                <a:spcPts val="520"/>
              </a:spcBef>
              <a:spcAft>
                <a:spcPts val="0"/>
              </a:spcAft>
              <a:buClr>
                <a:schemeClr val="accent3"/>
              </a:buClr>
              <a:buSzPct val="95000"/>
              <a:buFont typeface="Noto Sans Symbols"/>
              <a:buChar char="➢"/>
            </a:pPr>
            <a:r>
              <a:rPr b="0" i="0" lang="es-AR" sz="2600" u="none" cap="none" strike="noStrike">
                <a:solidFill>
                  <a:schemeClr val="dk1"/>
                </a:solidFill>
                <a:latin typeface="Constantia"/>
                <a:ea typeface="Constantia"/>
                <a:cs typeface="Constantia"/>
                <a:sym typeface="Constantia"/>
              </a:rPr>
              <a:t>Incluye el desarrollo de modelos</a:t>
            </a:r>
          </a:p>
          <a:p>
            <a:pPr indent="-274320" lvl="0" marL="274320" marR="0" rtl="0" algn="l">
              <a:spcBef>
                <a:spcPts val="520"/>
              </a:spcBef>
              <a:spcAft>
                <a:spcPts val="0"/>
              </a:spcAft>
              <a:buClr>
                <a:schemeClr val="accent3"/>
              </a:buClr>
              <a:buSzPct val="95000"/>
              <a:buFont typeface="Noto Sans Symbols"/>
              <a:buNone/>
            </a:pPr>
            <a:r>
              <a:t/>
            </a:r>
            <a:endParaRPr b="0" i="0" sz="2600" u="none" cap="none" strike="noStrike">
              <a:solidFill>
                <a:schemeClr val="dk1"/>
              </a:solidFill>
              <a:latin typeface="Constantia"/>
              <a:ea typeface="Constantia"/>
              <a:cs typeface="Constantia"/>
              <a:sym typeface="Constantia"/>
            </a:endParaRPr>
          </a:p>
          <a:p>
            <a:pPr indent="-274320" lvl="0" marL="274320" marR="0" rtl="0" algn="l">
              <a:spcBef>
                <a:spcPts val="520"/>
              </a:spcBef>
              <a:buClr>
                <a:schemeClr val="accent3"/>
              </a:buClr>
              <a:buSzPct val="95000"/>
              <a:buFont typeface="Noto Sans Symbols"/>
              <a:buNone/>
            </a:pPr>
            <a:r>
              <a:t/>
            </a:r>
            <a:endParaRPr b="0" i="0" sz="2600" u="none" cap="none" strike="noStrike">
              <a:solidFill>
                <a:schemeClr val="dk1"/>
              </a:solidFill>
              <a:latin typeface="Constantia"/>
              <a:ea typeface="Constantia"/>
              <a:cs typeface="Constantia"/>
              <a:sym typeface="Constantia"/>
            </a:endParaRPr>
          </a:p>
        </p:txBody>
      </p:sp>
      <p:sp>
        <p:nvSpPr>
          <p:cNvPr id="225" name="Shape 225"/>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226" name="Shape 226"/>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ctr">
              <a:spcBef>
                <a:spcPts val="0"/>
              </a:spcBef>
              <a:buClr>
                <a:schemeClr val="dk2"/>
              </a:buClr>
              <a:buSzPct val="25000"/>
              <a:buFont typeface="Calibri"/>
              <a:buNone/>
            </a:pPr>
            <a:r>
              <a:rPr b="0" i="0" lang="es-AR" sz="4500" u="none" cap="none" strike="noStrike">
                <a:solidFill>
                  <a:schemeClr val="dk2"/>
                </a:solidFill>
                <a:latin typeface="Calibri"/>
                <a:ea typeface="Calibri"/>
                <a:cs typeface="Calibri"/>
                <a:sym typeface="Calibri"/>
              </a:rPr>
              <a:t>Sistemas de soporte de decisión en grupo</a:t>
            </a:r>
          </a:p>
        </p:txBody>
      </p:sp>
      <p:sp>
        <p:nvSpPr>
          <p:cNvPr id="232" name="Shape 232"/>
          <p:cNvSpPr txBox="1"/>
          <p:nvPr>
            <p:ph idx="1" type="body"/>
          </p:nvPr>
        </p:nvSpPr>
        <p:spPr>
          <a:xfrm>
            <a:off x="457200" y="1935480"/>
            <a:ext cx="8229600" cy="4389119"/>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3"/>
              </a:buClr>
              <a:buSzPct val="95000"/>
              <a:buFont typeface="Noto Sans Symbols"/>
              <a:buChar char="●"/>
            </a:pPr>
            <a:r>
              <a:rPr b="0" i="0" lang="es-AR" sz="2600" u="none" cap="none" strike="noStrike">
                <a:solidFill>
                  <a:schemeClr val="dk1"/>
                </a:solidFill>
                <a:latin typeface="Constantia"/>
                <a:ea typeface="Constantia"/>
                <a:cs typeface="Constantia"/>
                <a:sym typeface="Constantia"/>
              </a:rPr>
              <a:t>La mayoría de las decisiones complejas son tomadas por grupos. </a:t>
            </a:r>
          </a:p>
          <a:p>
            <a:pPr indent="-274320" lvl="0" marL="274320" marR="0" rtl="0" algn="l">
              <a:spcBef>
                <a:spcPts val="520"/>
              </a:spcBef>
              <a:buClr>
                <a:schemeClr val="accent3"/>
              </a:buClr>
              <a:buSzPct val="95000"/>
              <a:buFont typeface="Noto Sans Symbols"/>
              <a:buChar char="●"/>
            </a:pPr>
            <a:r>
              <a:rPr b="0" i="0" lang="es-AR" sz="2600" u="none" cap="none" strike="noStrike">
                <a:solidFill>
                  <a:schemeClr val="dk1"/>
                </a:solidFill>
                <a:latin typeface="Constantia"/>
                <a:ea typeface="Constantia"/>
                <a:cs typeface="Constantia"/>
                <a:sym typeface="Constantia"/>
              </a:rPr>
              <a:t>Ofrece a los equipos el potencial de reducir sus esfuerzos mediante métodos para ingresar, grabar, y operar sobre las ideas de los miembros del grupo. </a:t>
            </a:r>
          </a:p>
        </p:txBody>
      </p:sp>
      <p:sp>
        <p:nvSpPr>
          <p:cNvPr id="233" name="Shape 233"/>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234" name="Shape 234"/>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ctr">
              <a:spcBef>
                <a:spcPts val="0"/>
              </a:spcBef>
              <a:buClr>
                <a:schemeClr val="dk2"/>
              </a:buClr>
              <a:buSzPct val="25000"/>
              <a:buFont typeface="Calibri"/>
              <a:buNone/>
            </a:pPr>
            <a:r>
              <a:rPr b="0" i="0" lang="es-AR" sz="4500" u="none" cap="none" strike="noStrike">
                <a:solidFill>
                  <a:schemeClr val="dk2"/>
                </a:solidFill>
                <a:latin typeface="Calibri"/>
                <a:ea typeface="Calibri"/>
                <a:cs typeface="Calibri"/>
                <a:sym typeface="Calibri"/>
              </a:rPr>
              <a:t>Sistemas de Información de ejecutivos</a:t>
            </a:r>
          </a:p>
        </p:txBody>
      </p:sp>
      <p:sp>
        <p:nvSpPr>
          <p:cNvPr id="240" name="Shape 240"/>
          <p:cNvSpPr txBox="1"/>
          <p:nvPr>
            <p:ph idx="1" type="body"/>
          </p:nvPr>
        </p:nvSpPr>
        <p:spPr>
          <a:xfrm>
            <a:off x="457200" y="1935480"/>
            <a:ext cx="8229600" cy="4389119"/>
          </a:xfrm>
          <a:prstGeom prst="rect">
            <a:avLst/>
          </a:prstGeom>
          <a:noFill/>
          <a:ln>
            <a:noFill/>
          </a:ln>
        </p:spPr>
        <p:txBody>
          <a:bodyPr anchorCtr="0" anchor="t" bIns="45700" lIns="91425" rIns="91425" tIns="45700">
            <a:noAutofit/>
          </a:bodyPr>
          <a:lstStyle/>
          <a:p>
            <a:pPr indent="-274320" lvl="0" marL="274320" marR="0" rtl="0" algn="l">
              <a:lnSpc>
                <a:spcPct val="90000"/>
              </a:lnSpc>
              <a:spcBef>
                <a:spcPts val="0"/>
              </a:spcBef>
              <a:spcAft>
                <a:spcPts val="0"/>
              </a:spcAft>
              <a:buClr>
                <a:schemeClr val="accent3"/>
              </a:buClr>
              <a:buSzPct val="95000"/>
              <a:buFont typeface="Noto Sans Symbols"/>
              <a:buChar char="●"/>
            </a:pPr>
            <a:r>
              <a:rPr b="0" i="0" lang="es-AR" sz="2600" u="none" cap="none" strike="noStrike">
                <a:solidFill>
                  <a:schemeClr val="dk1"/>
                </a:solidFill>
                <a:latin typeface="Constantia"/>
                <a:ea typeface="Constantia"/>
                <a:cs typeface="Constantia"/>
                <a:sym typeface="Constantia"/>
              </a:rPr>
              <a:t>Sistemas con amplias bases de datos  e interface al usuario.</a:t>
            </a:r>
          </a:p>
          <a:p>
            <a:pPr indent="-274320" lvl="0" marL="274320" marR="0" rtl="0" algn="l">
              <a:lnSpc>
                <a:spcPct val="90000"/>
              </a:lnSpc>
              <a:spcBef>
                <a:spcPts val="520"/>
              </a:spcBef>
              <a:spcAft>
                <a:spcPts val="0"/>
              </a:spcAft>
              <a:buClr>
                <a:schemeClr val="accent3"/>
              </a:buClr>
              <a:buSzPct val="95000"/>
              <a:buFont typeface="Noto Sans Symbols"/>
              <a:buChar char="●"/>
            </a:pPr>
            <a:r>
              <a:rPr b="0" i="0" lang="es-AR" sz="2600" u="none" cap="none" strike="noStrike">
                <a:solidFill>
                  <a:schemeClr val="dk1"/>
                </a:solidFill>
                <a:latin typeface="Constantia"/>
                <a:ea typeface="Constantia"/>
                <a:cs typeface="Constantia"/>
                <a:sym typeface="Constantia"/>
              </a:rPr>
              <a:t>Lo utilizan los ejecutivos para “encontrar” los problemas.</a:t>
            </a:r>
          </a:p>
          <a:p>
            <a:pPr indent="-274320" lvl="0" marL="274320" marR="0" rtl="0" algn="l">
              <a:lnSpc>
                <a:spcPct val="90000"/>
              </a:lnSpc>
              <a:spcBef>
                <a:spcPts val="520"/>
              </a:spcBef>
              <a:spcAft>
                <a:spcPts val="0"/>
              </a:spcAft>
              <a:buClr>
                <a:schemeClr val="accent3"/>
              </a:buClr>
              <a:buSzPct val="95000"/>
              <a:buFont typeface="Noto Sans Symbols"/>
              <a:buChar char="●"/>
            </a:pPr>
            <a:r>
              <a:rPr b="0" i="0" lang="es-AR" sz="2600" u="none" cap="none" strike="noStrike">
                <a:solidFill>
                  <a:schemeClr val="dk1"/>
                </a:solidFill>
                <a:latin typeface="Constantia"/>
                <a:ea typeface="Constantia"/>
                <a:cs typeface="Constantia"/>
                <a:sym typeface="Constantia"/>
              </a:rPr>
              <a:t>Objetivos: </a:t>
            </a:r>
          </a:p>
          <a:p>
            <a:pPr indent="-259080" lvl="1" marL="640080" marR="0" rtl="0" algn="l">
              <a:lnSpc>
                <a:spcPct val="90000"/>
              </a:lnSpc>
              <a:spcBef>
                <a:spcPts val="480"/>
              </a:spcBef>
              <a:spcAft>
                <a:spcPts val="0"/>
              </a:spcAft>
              <a:buClr>
                <a:schemeClr val="accent1"/>
              </a:buClr>
              <a:buSzPct val="85000"/>
              <a:buFont typeface="Noto Sans Symbols"/>
              <a:buChar char="●"/>
            </a:pPr>
            <a:r>
              <a:rPr b="0" i="0" lang="es-AR" sz="2400" u="none" cap="none" strike="noStrike">
                <a:solidFill>
                  <a:schemeClr val="dk1"/>
                </a:solidFill>
                <a:latin typeface="Constantia"/>
                <a:ea typeface="Constantia"/>
                <a:cs typeface="Constantia"/>
                <a:sym typeface="Constantia"/>
              </a:rPr>
              <a:t>servir a las necesidades de los ejecutivos</a:t>
            </a:r>
          </a:p>
          <a:p>
            <a:pPr indent="-259080" lvl="1" marL="640080" marR="0" rtl="0" algn="l">
              <a:lnSpc>
                <a:spcPct val="90000"/>
              </a:lnSpc>
              <a:spcBef>
                <a:spcPts val="480"/>
              </a:spcBef>
              <a:spcAft>
                <a:spcPts val="0"/>
              </a:spcAft>
              <a:buClr>
                <a:schemeClr val="accent1"/>
              </a:buClr>
              <a:buSzPct val="85000"/>
              <a:buFont typeface="Noto Sans Symbols"/>
              <a:buChar char="●"/>
            </a:pPr>
            <a:r>
              <a:rPr b="0" i="0" lang="es-AR" sz="2400" u="none" cap="none" strike="noStrike">
                <a:solidFill>
                  <a:schemeClr val="dk1"/>
                </a:solidFill>
                <a:latin typeface="Constantia"/>
                <a:ea typeface="Constantia"/>
                <a:cs typeface="Constantia"/>
                <a:sym typeface="Constantia"/>
              </a:rPr>
              <a:t>Proveer interfaces extremadamente amigables a los ejecutivos</a:t>
            </a:r>
          </a:p>
          <a:p>
            <a:pPr indent="-259080" lvl="1" marL="640080" marR="0" rtl="0" algn="l">
              <a:lnSpc>
                <a:spcPct val="90000"/>
              </a:lnSpc>
              <a:spcBef>
                <a:spcPts val="480"/>
              </a:spcBef>
              <a:spcAft>
                <a:spcPts val="0"/>
              </a:spcAft>
              <a:buClr>
                <a:schemeClr val="accent1"/>
              </a:buClr>
              <a:buSzPct val="85000"/>
              <a:buFont typeface="Noto Sans Symbols"/>
              <a:buChar char="●"/>
            </a:pPr>
            <a:r>
              <a:rPr b="0" i="0" lang="es-AR" sz="2400" u="none" cap="none" strike="noStrike">
                <a:solidFill>
                  <a:schemeClr val="dk1"/>
                </a:solidFill>
                <a:latin typeface="Constantia"/>
                <a:ea typeface="Constantia"/>
                <a:cs typeface="Constantia"/>
                <a:sym typeface="Constantia"/>
              </a:rPr>
              <a:t>Satisfacer los estilos de decisión individual de los ejecutivos</a:t>
            </a:r>
          </a:p>
          <a:p>
            <a:pPr indent="-259080" lvl="1" marL="640080" marR="0" rtl="0" algn="l">
              <a:lnSpc>
                <a:spcPct val="90000"/>
              </a:lnSpc>
              <a:spcBef>
                <a:spcPts val="480"/>
              </a:spcBef>
              <a:buClr>
                <a:schemeClr val="accent1"/>
              </a:buClr>
              <a:buSzPct val="85000"/>
              <a:buFont typeface="Noto Sans Symbols"/>
              <a:buChar char="●"/>
            </a:pPr>
            <a:r>
              <a:rPr b="0" i="0" lang="es-AR" sz="2400" u="none" cap="none" strike="noStrike">
                <a:solidFill>
                  <a:schemeClr val="dk1"/>
                </a:solidFill>
                <a:latin typeface="Constantia"/>
                <a:ea typeface="Constantia"/>
                <a:cs typeface="Constantia"/>
                <a:sym typeface="Constantia"/>
              </a:rPr>
              <a:t>Capacidades de drill down</a:t>
            </a:r>
          </a:p>
        </p:txBody>
      </p:sp>
      <p:sp>
        <p:nvSpPr>
          <p:cNvPr id="241" name="Shape 241"/>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242" name="Shape 242"/>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ctr">
              <a:spcBef>
                <a:spcPts val="0"/>
              </a:spcBef>
              <a:buClr>
                <a:schemeClr val="dk2"/>
              </a:buClr>
              <a:buSzPct val="25000"/>
              <a:buFont typeface="Calibri"/>
              <a:buNone/>
            </a:pPr>
            <a:r>
              <a:rPr b="0" i="0" lang="es-AR" sz="4500" u="none" cap="none" strike="noStrike">
                <a:solidFill>
                  <a:schemeClr val="dk2"/>
                </a:solidFill>
                <a:latin typeface="Calibri"/>
                <a:ea typeface="Calibri"/>
                <a:cs typeface="Calibri"/>
                <a:sym typeface="Calibri"/>
              </a:rPr>
              <a:t>Sistemas de información gerencial</a:t>
            </a:r>
          </a:p>
        </p:txBody>
      </p:sp>
      <p:sp>
        <p:nvSpPr>
          <p:cNvPr id="248" name="Shape 248"/>
          <p:cNvSpPr txBox="1"/>
          <p:nvPr>
            <p:ph idx="1" type="body"/>
          </p:nvPr>
        </p:nvSpPr>
        <p:spPr>
          <a:xfrm>
            <a:off x="457200" y="1935480"/>
            <a:ext cx="8229600" cy="4389119"/>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3"/>
              </a:buClr>
              <a:buSzPct val="95000"/>
              <a:buFont typeface="Noto Sans Symbols"/>
              <a:buChar char="●"/>
            </a:pPr>
            <a:r>
              <a:rPr b="0" i="0" lang="es-AR" sz="2600" u="none" cap="none" strike="noStrike">
                <a:solidFill>
                  <a:schemeClr val="dk1"/>
                </a:solidFill>
                <a:latin typeface="Constantia"/>
                <a:ea typeface="Constantia"/>
                <a:cs typeface="Constantia"/>
                <a:sym typeface="Constantia"/>
              </a:rPr>
              <a:t>Es un sistema formal basado en computadoras, con el objetivo de recuperar, extraer, e integrar datos de varias fuentes y proveer la información necesaria para la toma de decisiones gerenciales. </a:t>
            </a:r>
          </a:p>
          <a:p>
            <a:pPr indent="-274320" lvl="0" marL="274320" marR="0" rtl="0" algn="l">
              <a:spcBef>
                <a:spcPts val="520"/>
              </a:spcBef>
              <a:spcAft>
                <a:spcPts val="0"/>
              </a:spcAft>
              <a:buClr>
                <a:schemeClr val="accent3"/>
              </a:buClr>
              <a:buSzPct val="95000"/>
              <a:buFont typeface="Noto Sans Symbols"/>
              <a:buChar char="●"/>
            </a:pPr>
            <a:r>
              <a:rPr b="0" i="0" lang="es-AR" sz="2600" u="none" cap="none" strike="noStrike">
                <a:solidFill>
                  <a:schemeClr val="dk1"/>
                </a:solidFill>
                <a:latin typeface="Constantia"/>
                <a:ea typeface="Constantia"/>
                <a:cs typeface="Constantia"/>
                <a:sym typeface="Constantia"/>
              </a:rPr>
              <a:t>Provee información para la toma de decisiones rutinarias, estructuradas, y anticipadas. </a:t>
            </a:r>
          </a:p>
          <a:p>
            <a:pPr indent="-274320" lvl="0" marL="274320" marR="0" rtl="0" algn="l">
              <a:spcBef>
                <a:spcPts val="520"/>
              </a:spcBef>
              <a:spcAft>
                <a:spcPts val="0"/>
              </a:spcAft>
              <a:buClr>
                <a:schemeClr val="accent3"/>
              </a:buClr>
              <a:buSzPct val="95000"/>
              <a:buFont typeface="Noto Sans Symbols"/>
              <a:buChar char="●"/>
            </a:pPr>
            <a:r>
              <a:rPr b="0" i="0" lang="es-AR" sz="2600" u="none" cap="none" strike="noStrike">
                <a:solidFill>
                  <a:schemeClr val="dk1"/>
                </a:solidFill>
                <a:latin typeface="Constantia"/>
                <a:ea typeface="Constantia"/>
                <a:cs typeface="Constantia"/>
                <a:sym typeface="Constantia"/>
              </a:rPr>
              <a:t>No es exitoso para la toma de decisiones ante situaciones complejas</a:t>
            </a:r>
          </a:p>
          <a:p>
            <a:pPr indent="-274320" lvl="0" marL="274320" marR="0" rtl="0" algn="l">
              <a:spcBef>
                <a:spcPts val="520"/>
              </a:spcBef>
              <a:buClr>
                <a:schemeClr val="accent3"/>
              </a:buClr>
              <a:buSzPct val="95000"/>
              <a:buFont typeface="Noto Sans Symbols"/>
              <a:buChar char="●"/>
            </a:pPr>
            <a:r>
              <a:rPr b="0" i="0" lang="es-AR" sz="2600" u="none" cap="none" strike="noStrike">
                <a:solidFill>
                  <a:schemeClr val="dk1"/>
                </a:solidFill>
                <a:latin typeface="Constantia"/>
                <a:ea typeface="Constantia"/>
                <a:cs typeface="Constantia"/>
                <a:sym typeface="Constantia"/>
              </a:rPr>
              <a:t>No posee capacidades de modelado, no es facil de usar por los usuarios gerenciales. </a:t>
            </a:r>
          </a:p>
        </p:txBody>
      </p:sp>
      <p:sp>
        <p:nvSpPr>
          <p:cNvPr id="249" name="Shape 249"/>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250" name="Shape 250"/>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ctr">
              <a:spcBef>
                <a:spcPts val="0"/>
              </a:spcBef>
              <a:buClr>
                <a:schemeClr val="dk2"/>
              </a:buClr>
              <a:buSzPct val="25000"/>
              <a:buFont typeface="Calibri"/>
              <a:buNone/>
            </a:pPr>
            <a:r>
              <a:rPr b="0" i="0" lang="es-AR" sz="4500" u="none" cap="none" strike="noStrike">
                <a:solidFill>
                  <a:schemeClr val="dk2"/>
                </a:solidFill>
                <a:latin typeface="Calibri"/>
                <a:ea typeface="Calibri"/>
                <a:cs typeface="Calibri"/>
                <a:sym typeface="Calibri"/>
              </a:rPr>
              <a:t>El Sistemas de Soporte de Decisiones</a:t>
            </a:r>
          </a:p>
        </p:txBody>
      </p:sp>
      <p:sp>
        <p:nvSpPr>
          <p:cNvPr id="256" name="Shape 256"/>
          <p:cNvSpPr/>
          <p:nvPr/>
        </p:nvSpPr>
        <p:spPr>
          <a:xfrm>
            <a:off x="1403648" y="1916832"/>
            <a:ext cx="1944216" cy="648071"/>
          </a:xfrm>
          <a:prstGeom prst="rect">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s-AR" sz="1800">
                <a:solidFill>
                  <a:schemeClr val="lt1"/>
                </a:solidFill>
                <a:latin typeface="Constantia"/>
                <a:ea typeface="Constantia"/>
                <a:cs typeface="Constantia"/>
                <a:sym typeface="Constantia"/>
              </a:rPr>
              <a:t>Sistema Transaccional</a:t>
            </a:r>
          </a:p>
        </p:txBody>
      </p:sp>
      <p:sp>
        <p:nvSpPr>
          <p:cNvPr id="257" name="Shape 257"/>
          <p:cNvSpPr/>
          <p:nvPr/>
        </p:nvSpPr>
        <p:spPr>
          <a:xfrm>
            <a:off x="5580112" y="1916832"/>
            <a:ext cx="1944216" cy="648071"/>
          </a:xfrm>
          <a:prstGeom prst="rect">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s-AR" sz="1800">
                <a:solidFill>
                  <a:schemeClr val="lt1"/>
                </a:solidFill>
                <a:latin typeface="Constantia"/>
                <a:ea typeface="Constantia"/>
                <a:cs typeface="Constantia"/>
                <a:sym typeface="Constantia"/>
              </a:rPr>
              <a:t>Base de datos (int, ext,pers)</a:t>
            </a:r>
          </a:p>
        </p:txBody>
      </p:sp>
      <p:sp>
        <p:nvSpPr>
          <p:cNvPr id="258" name="Shape 258"/>
          <p:cNvSpPr/>
          <p:nvPr/>
        </p:nvSpPr>
        <p:spPr>
          <a:xfrm>
            <a:off x="1187624" y="2780927"/>
            <a:ext cx="6552728" cy="2592287"/>
          </a:xfrm>
          <a:prstGeom prst="rect">
            <a:avLst/>
          </a:prstGeom>
          <a:solidFill>
            <a:schemeClr val="lt1"/>
          </a:solidFill>
          <a:ln cap="flat" cmpd="sng" w="25400">
            <a:solidFill>
              <a:schemeClr val="accent2"/>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Constantia"/>
              <a:ea typeface="Constantia"/>
              <a:cs typeface="Constantia"/>
              <a:sym typeface="Constantia"/>
            </a:endParaRPr>
          </a:p>
        </p:txBody>
      </p:sp>
      <p:sp>
        <p:nvSpPr>
          <p:cNvPr id="259" name="Shape 259"/>
          <p:cNvSpPr/>
          <p:nvPr/>
        </p:nvSpPr>
        <p:spPr>
          <a:xfrm>
            <a:off x="1547663" y="3140967"/>
            <a:ext cx="1728191" cy="720080"/>
          </a:xfrm>
          <a:prstGeom prst="rect">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s-AR" sz="1800">
                <a:solidFill>
                  <a:schemeClr val="lt1"/>
                </a:solidFill>
                <a:latin typeface="Constantia"/>
                <a:ea typeface="Constantia"/>
                <a:cs typeface="Constantia"/>
                <a:sym typeface="Constantia"/>
              </a:rPr>
              <a:t>Administrador de modelos</a:t>
            </a:r>
          </a:p>
        </p:txBody>
      </p:sp>
      <p:sp>
        <p:nvSpPr>
          <p:cNvPr id="260" name="Shape 260"/>
          <p:cNvSpPr/>
          <p:nvPr/>
        </p:nvSpPr>
        <p:spPr>
          <a:xfrm>
            <a:off x="5076055" y="3140967"/>
            <a:ext cx="1728191" cy="720080"/>
          </a:xfrm>
          <a:prstGeom prst="rect">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s-AR" sz="1800">
                <a:solidFill>
                  <a:schemeClr val="lt1"/>
                </a:solidFill>
                <a:latin typeface="Constantia"/>
                <a:ea typeface="Constantia"/>
                <a:cs typeface="Constantia"/>
                <a:sym typeface="Constantia"/>
              </a:rPr>
              <a:t>Administrador de datos</a:t>
            </a:r>
          </a:p>
        </p:txBody>
      </p:sp>
      <p:sp>
        <p:nvSpPr>
          <p:cNvPr id="261" name="Shape 261"/>
          <p:cNvSpPr/>
          <p:nvPr/>
        </p:nvSpPr>
        <p:spPr>
          <a:xfrm>
            <a:off x="3347864" y="4221087"/>
            <a:ext cx="1728191" cy="720080"/>
          </a:xfrm>
          <a:prstGeom prst="rect">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s-AR" sz="1800">
                <a:solidFill>
                  <a:schemeClr val="lt1"/>
                </a:solidFill>
                <a:latin typeface="Constantia"/>
                <a:ea typeface="Constantia"/>
                <a:cs typeface="Constantia"/>
                <a:sym typeface="Constantia"/>
              </a:rPr>
              <a:t>Administrador de dialogo</a:t>
            </a:r>
          </a:p>
        </p:txBody>
      </p:sp>
      <p:sp>
        <p:nvSpPr>
          <p:cNvPr id="262" name="Shape 262"/>
          <p:cNvSpPr/>
          <p:nvPr/>
        </p:nvSpPr>
        <p:spPr>
          <a:xfrm>
            <a:off x="3419871" y="5877271"/>
            <a:ext cx="1944216" cy="648071"/>
          </a:xfrm>
          <a:prstGeom prst="rect">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s-AR" sz="1800">
                <a:solidFill>
                  <a:schemeClr val="lt1"/>
                </a:solidFill>
                <a:latin typeface="Constantia"/>
                <a:ea typeface="Constantia"/>
                <a:cs typeface="Constantia"/>
                <a:sym typeface="Constantia"/>
              </a:rPr>
              <a:t>Usuarios SSD</a:t>
            </a:r>
          </a:p>
        </p:txBody>
      </p:sp>
      <p:sp>
        <p:nvSpPr>
          <p:cNvPr id="263" name="Shape 263"/>
          <p:cNvSpPr/>
          <p:nvPr/>
        </p:nvSpPr>
        <p:spPr>
          <a:xfrm>
            <a:off x="3707903" y="2204864"/>
            <a:ext cx="1512167" cy="144016"/>
          </a:xfrm>
          <a:prstGeom prst="rightArrow">
            <a:avLst>
              <a:gd fmla="val 50000" name="adj1"/>
              <a:gd fmla="val 50000" name="adj2"/>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nstantia"/>
              <a:ea typeface="Constantia"/>
              <a:cs typeface="Constantia"/>
              <a:sym typeface="Constantia"/>
            </a:endParaRPr>
          </a:p>
        </p:txBody>
      </p:sp>
      <p:sp>
        <p:nvSpPr>
          <p:cNvPr id="264" name="Shape 264"/>
          <p:cNvSpPr/>
          <p:nvPr/>
        </p:nvSpPr>
        <p:spPr>
          <a:xfrm>
            <a:off x="6372200" y="2564903"/>
            <a:ext cx="72008" cy="216023"/>
          </a:xfrm>
          <a:prstGeom prst="downArrow">
            <a:avLst>
              <a:gd fmla="val 50000" name="adj1"/>
              <a:gd fmla="val 50000" name="adj2"/>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nstantia"/>
              <a:ea typeface="Constantia"/>
              <a:cs typeface="Constantia"/>
              <a:sym typeface="Constantia"/>
            </a:endParaRPr>
          </a:p>
        </p:txBody>
      </p:sp>
      <p:sp>
        <p:nvSpPr>
          <p:cNvPr id="265" name="Shape 265"/>
          <p:cNvSpPr/>
          <p:nvPr/>
        </p:nvSpPr>
        <p:spPr>
          <a:xfrm>
            <a:off x="3563887" y="3284983"/>
            <a:ext cx="1152128" cy="144016"/>
          </a:xfrm>
          <a:prstGeom prst="rightArrow">
            <a:avLst>
              <a:gd fmla="val 50000" name="adj1"/>
              <a:gd fmla="val 50000" name="adj2"/>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nstantia"/>
              <a:ea typeface="Constantia"/>
              <a:cs typeface="Constantia"/>
              <a:sym typeface="Constantia"/>
            </a:endParaRPr>
          </a:p>
        </p:txBody>
      </p:sp>
      <p:sp>
        <p:nvSpPr>
          <p:cNvPr id="266" name="Shape 266"/>
          <p:cNvSpPr/>
          <p:nvPr/>
        </p:nvSpPr>
        <p:spPr>
          <a:xfrm>
            <a:off x="3563887" y="3645023"/>
            <a:ext cx="1080120" cy="144016"/>
          </a:xfrm>
          <a:prstGeom prst="leftArrow">
            <a:avLst>
              <a:gd fmla="val 50000" name="adj1"/>
              <a:gd fmla="val 50000" name="adj2"/>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nstantia"/>
              <a:ea typeface="Constantia"/>
              <a:cs typeface="Constantia"/>
              <a:sym typeface="Constantia"/>
            </a:endParaRPr>
          </a:p>
        </p:txBody>
      </p:sp>
      <p:sp>
        <p:nvSpPr>
          <p:cNvPr id="267" name="Shape 267"/>
          <p:cNvSpPr/>
          <p:nvPr/>
        </p:nvSpPr>
        <p:spPr>
          <a:xfrm rot="-8066353">
            <a:off x="2126846" y="4346919"/>
            <a:ext cx="819343" cy="151121"/>
          </a:xfrm>
          <a:prstGeom prst="rightArrow">
            <a:avLst>
              <a:gd fmla="val 50000" name="adj1"/>
              <a:gd fmla="val 50000" name="adj2"/>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nstantia"/>
              <a:ea typeface="Constantia"/>
              <a:cs typeface="Constantia"/>
              <a:sym typeface="Constantia"/>
            </a:endParaRPr>
          </a:p>
        </p:txBody>
      </p:sp>
      <p:sp>
        <p:nvSpPr>
          <p:cNvPr id="268" name="Shape 268"/>
          <p:cNvSpPr/>
          <p:nvPr/>
        </p:nvSpPr>
        <p:spPr>
          <a:xfrm rot="2845803">
            <a:off x="2406880" y="4282324"/>
            <a:ext cx="819344" cy="151120"/>
          </a:xfrm>
          <a:prstGeom prst="rightArrow">
            <a:avLst>
              <a:gd fmla="val 50000" name="adj1"/>
              <a:gd fmla="val 50000" name="adj2"/>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nstantia"/>
              <a:ea typeface="Constantia"/>
              <a:cs typeface="Constantia"/>
              <a:sym typeface="Constantia"/>
            </a:endParaRPr>
          </a:p>
        </p:txBody>
      </p:sp>
      <p:sp>
        <p:nvSpPr>
          <p:cNvPr id="269" name="Shape 269"/>
          <p:cNvSpPr/>
          <p:nvPr/>
        </p:nvSpPr>
        <p:spPr>
          <a:xfrm rot="7102715">
            <a:off x="5215610" y="4325857"/>
            <a:ext cx="819343" cy="151120"/>
          </a:xfrm>
          <a:prstGeom prst="rightArrow">
            <a:avLst>
              <a:gd fmla="val 50000" name="adj1"/>
              <a:gd fmla="val 50000" name="adj2"/>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nstantia"/>
              <a:ea typeface="Constantia"/>
              <a:cs typeface="Constantia"/>
              <a:sym typeface="Constantia"/>
            </a:endParaRPr>
          </a:p>
        </p:txBody>
      </p:sp>
      <p:sp>
        <p:nvSpPr>
          <p:cNvPr id="270" name="Shape 270"/>
          <p:cNvSpPr/>
          <p:nvPr/>
        </p:nvSpPr>
        <p:spPr>
          <a:xfrm rot="-3621116">
            <a:off x="5510768" y="4322919"/>
            <a:ext cx="819343" cy="151120"/>
          </a:xfrm>
          <a:prstGeom prst="rightArrow">
            <a:avLst>
              <a:gd fmla="val 50000" name="adj1"/>
              <a:gd fmla="val 50000" name="adj2"/>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nstantia"/>
              <a:ea typeface="Constantia"/>
              <a:cs typeface="Constantia"/>
              <a:sym typeface="Constantia"/>
            </a:endParaRPr>
          </a:p>
        </p:txBody>
      </p:sp>
      <p:sp>
        <p:nvSpPr>
          <p:cNvPr id="271" name="Shape 271"/>
          <p:cNvSpPr/>
          <p:nvPr/>
        </p:nvSpPr>
        <p:spPr>
          <a:xfrm>
            <a:off x="4067944" y="5445223"/>
            <a:ext cx="72008" cy="288032"/>
          </a:xfrm>
          <a:prstGeom prst="downArrow">
            <a:avLst>
              <a:gd fmla="val 50000" name="adj1"/>
              <a:gd fmla="val 50000" name="adj2"/>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nstantia"/>
              <a:ea typeface="Constantia"/>
              <a:cs typeface="Constantia"/>
              <a:sym typeface="Constantia"/>
            </a:endParaRPr>
          </a:p>
        </p:txBody>
      </p:sp>
      <p:sp>
        <p:nvSpPr>
          <p:cNvPr id="272" name="Shape 272"/>
          <p:cNvSpPr/>
          <p:nvPr/>
        </p:nvSpPr>
        <p:spPr>
          <a:xfrm>
            <a:off x="4427983" y="5445223"/>
            <a:ext cx="72008" cy="288032"/>
          </a:xfrm>
          <a:prstGeom prst="upArrow">
            <a:avLst>
              <a:gd fmla="val 50000" name="adj1"/>
              <a:gd fmla="val 50000" name="adj2"/>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nstantia"/>
              <a:ea typeface="Constantia"/>
              <a:cs typeface="Constantia"/>
              <a:sym typeface="Constantia"/>
            </a:endParaRPr>
          </a:p>
        </p:txBody>
      </p:sp>
      <p:sp>
        <p:nvSpPr>
          <p:cNvPr id="273" name="Shape 273"/>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274" name="Shape 274"/>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ctr">
              <a:spcBef>
                <a:spcPts val="0"/>
              </a:spcBef>
              <a:buClr>
                <a:schemeClr val="dk2"/>
              </a:buClr>
              <a:buSzPct val="25000"/>
              <a:buFont typeface="Calibri"/>
              <a:buNone/>
            </a:pPr>
            <a:r>
              <a:rPr b="0" i="0" lang="es-AR" sz="4500" u="none" cap="none" strike="noStrike">
                <a:solidFill>
                  <a:schemeClr val="dk2"/>
                </a:solidFill>
                <a:latin typeface="Calibri"/>
                <a:ea typeface="Calibri"/>
                <a:cs typeface="Calibri"/>
                <a:sym typeface="Calibri"/>
              </a:rPr>
              <a:t>El Sistemas de Soporte de Decisiones: Administrador de datos</a:t>
            </a:r>
          </a:p>
        </p:txBody>
      </p:sp>
      <p:sp>
        <p:nvSpPr>
          <p:cNvPr id="280" name="Shape 280"/>
          <p:cNvSpPr txBox="1"/>
          <p:nvPr>
            <p:ph idx="1" type="body"/>
          </p:nvPr>
        </p:nvSpPr>
        <p:spPr>
          <a:xfrm>
            <a:off x="457200" y="1935480"/>
            <a:ext cx="8229600" cy="4389119"/>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3"/>
              </a:buClr>
              <a:buSzPct val="95000"/>
              <a:buFont typeface="Noto Sans Symbols"/>
              <a:buChar char="●"/>
            </a:pPr>
            <a:r>
              <a:rPr b="0" i="0" lang="es-AR" sz="2600" u="none" cap="none" strike="noStrike">
                <a:solidFill>
                  <a:schemeClr val="dk1"/>
                </a:solidFill>
                <a:latin typeface="Constantia"/>
                <a:ea typeface="Constantia"/>
                <a:cs typeface="Constantia"/>
                <a:sym typeface="Constantia"/>
              </a:rPr>
              <a:t>Tiene las siguientes características: </a:t>
            </a:r>
          </a:p>
          <a:p>
            <a:pPr indent="-274320" lvl="0" marL="274320" marR="0" rtl="0" algn="l">
              <a:spcBef>
                <a:spcPts val="520"/>
              </a:spcBef>
              <a:spcAft>
                <a:spcPts val="0"/>
              </a:spcAft>
              <a:buClr>
                <a:schemeClr val="accent3"/>
              </a:buClr>
              <a:buSzPct val="95000"/>
              <a:buFont typeface="Noto Sans Symbols"/>
              <a:buNone/>
            </a:pPr>
            <a:r>
              <a:t/>
            </a:r>
            <a:endParaRPr b="0" i="0" sz="2600" u="none" cap="none" strike="noStrike">
              <a:solidFill>
                <a:schemeClr val="dk1"/>
              </a:solidFill>
              <a:latin typeface="Constantia"/>
              <a:ea typeface="Constantia"/>
              <a:cs typeface="Constantia"/>
              <a:sym typeface="Constantia"/>
            </a:endParaRPr>
          </a:p>
          <a:p>
            <a:pPr indent="-210819" lvl="3" marL="1188720" marR="0" rtl="0" algn="l">
              <a:spcBef>
                <a:spcPts val="400"/>
              </a:spcBef>
              <a:spcAft>
                <a:spcPts val="0"/>
              </a:spcAft>
              <a:buClr>
                <a:schemeClr val="accent3"/>
              </a:buClr>
              <a:buSzPct val="64999"/>
              <a:buFont typeface="Noto Sans Symbols"/>
              <a:buChar char="●"/>
            </a:pPr>
            <a:r>
              <a:rPr b="0" i="0" lang="es-AR" sz="2000" u="none" cap="none" strike="noStrike">
                <a:solidFill>
                  <a:schemeClr val="dk1"/>
                </a:solidFill>
                <a:latin typeface="Constantia"/>
                <a:ea typeface="Constantia"/>
                <a:cs typeface="Constantia"/>
                <a:sym typeface="Constantia"/>
              </a:rPr>
              <a:t>Extrae datos para colocarlos en la base de datos decisional</a:t>
            </a:r>
          </a:p>
          <a:p>
            <a:pPr indent="-210819" lvl="3" marL="1188720" marR="0" rtl="0" algn="l">
              <a:spcBef>
                <a:spcPts val="400"/>
              </a:spcBef>
              <a:spcAft>
                <a:spcPts val="0"/>
              </a:spcAft>
              <a:buClr>
                <a:schemeClr val="accent3"/>
              </a:buClr>
              <a:buSzPct val="64999"/>
              <a:buFont typeface="Noto Sans Symbols"/>
              <a:buChar char="●"/>
            </a:pPr>
            <a:r>
              <a:rPr b="0" i="0" lang="es-AR" sz="2000" u="none" cap="none" strike="noStrike">
                <a:solidFill>
                  <a:schemeClr val="dk1"/>
                </a:solidFill>
                <a:latin typeface="Constantia"/>
                <a:ea typeface="Constantia"/>
                <a:cs typeface="Constantia"/>
                <a:sym typeface="Constantia"/>
              </a:rPr>
              <a:t>Actualiza datos de la base de datos decisional</a:t>
            </a:r>
          </a:p>
          <a:p>
            <a:pPr indent="-210819" lvl="3" marL="1188720" marR="0" rtl="0" algn="l">
              <a:spcBef>
                <a:spcPts val="400"/>
              </a:spcBef>
              <a:spcAft>
                <a:spcPts val="0"/>
              </a:spcAft>
              <a:buClr>
                <a:schemeClr val="accent3"/>
              </a:buClr>
              <a:buSzPct val="64999"/>
              <a:buFont typeface="Noto Sans Symbols"/>
              <a:buChar char="●"/>
            </a:pPr>
            <a:r>
              <a:rPr b="0" i="0" lang="es-AR" sz="2000" u="none" cap="none" strike="noStrike">
                <a:solidFill>
                  <a:schemeClr val="dk1"/>
                </a:solidFill>
                <a:latin typeface="Constantia"/>
                <a:ea typeface="Constantia"/>
                <a:cs typeface="Constantia"/>
                <a:sym typeface="Constantia"/>
              </a:rPr>
              <a:t>Interrelaciona datos de diferentes fuentes internas y externas</a:t>
            </a:r>
          </a:p>
          <a:p>
            <a:pPr indent="-210819" lvl="3" marL="1188720" marR="0" rtl="0" algn="l">
              <a:spcBef>
                <a:spcPts val="400"/>
              </a:spcBef>
              <a:spcAft>
                <a:spcPts val="0"/>
              </a:spcAft>
              <a:buClr>
                <a:schemeClr val="accent3"/>
              </a:buClr>
              <a:buSzPct val="64999"/>
              <a:buFont typeface="Noto Sans Symbols"/>
              <a:buChar char="●"/>
            </a:pPr>
            <a:r>
              <a:rPr b="0" i="0" lang="es-AR" sz="2000" u="none" cap="none" strike="noStrike">
                <a:solidFill>
                  <a:schemeClr val="dk1"/>
                </a:solidFill>
                <a:latin typeface="Constantia"/>
                <a:ea typeface="Constantia"/>
                <a:cs typeface="Constantia"/>
                <a:sym typeface="Constantia"/>
              </a:rPr>
              <a:t>Recuperación rápida de los datos almacenados </a:t>
            </a:r>
          </a:p>
          <a:p>
            <a:pPr indent="-210819" lvl="3" marL="1188720" marR="0" rtl="0" algn="l">
              <a:spcBef>
                <a:spcPts val="400"/>
              </a:spcBef>
              <a:spcAft>
                <a:spcPts val="0"/>
              </a:spcAft>
              <a:buClr>
                <a:schemeClr val="accent3"/>
              </a:buClr>
              <a:buSzPct val="64999"/>
              <a:buFont typeface="Noto Sans Symbols"/>
              <a:buChar char="●"/>
            </a:pPr>
            <a:r>
              <a:rPr b="0" i="0" lang="es-AR" sz="2000" u="none" cap="none" strike="noStrike">
                <a:solidFill>
                  <a:schemeClr val="dk1"/>
                </a:solidFill>
                <a:latin typeface="Constantia"/>
                <a:ea typeface="Constantia"/>
                <a:cs typeface="Constantia"/>
                <a:sym typeface="Constantia"/>
              </a:rPr>
              <a:t>Provee seguridad</a:t>
            </a:r>
          </a:p>
          <a:p>
            <a:pPr indent="-210819" lvl="3" marL="1188720" marR="0" rtl="0" algn="l">
              <a:spcBef>
                <a:spcPts val="400"/>
              </a:spcBef>
              <a:spcAft>
                <a:spcPts val="0"/>
              </a:spcAft>
              <a:buClr>
                <a:schemeClr val="accent3"/>
              </a:buClr>
              <a:buSzPct val="64999"/>
              <a:buFont typeface="Noto Sans Symbols"/>
              <a:buChar char="●"/>
            </a:pPr>
            <a:r>
              <a:rPr b="0" i="0" lang="es-AR" sz="2000" u="none" cap="none" strike="noStrike">
                <a:solidFill>
                  <a:schemeClr val="dk1"/>
                </a:solidFill>
                <a:latin typeface="Constantia"/>
                <a:ea typeface="Constantia"/>
                <a:cs typeface="Constantia"/>
                <a:sym typeface="Constantia"/>
              </a:rPr>
              <a:t>Proporciona Información de su contenido y fuentes de extracción.</a:t>
            </a:r>
          </a:p>
          <a:p>
            <a:pPr indent="-210819" lvl="3" marL="1188720" marR="0" rtl="0" algn="l">
              <a:spcBef>
                <a:spcPts val="400"/>
              </a:spcBef>
              <a:spcAft>
                <a:spcPts val="0"/>
              </a:spcAft>
              <a:buClr>
                <a:schemeClr val="accent3"/>
              </a:buClr>
              <a:buSzPct val="64999"/>
              <a:buFont typeface="Noto Sans Symbols"/>
              <a:buNone/>
            </a:pPr>
            <a:r>
              <a:t/>
            </a:r>
            <a:endParaRPr b="0" i="0" sz="2000" u="none" cap="none" strike="noStrike">
              <a:solidFill>
                <a:schemeClr val="dk1"/>
              </a:solidFill>
              <a:latin typeface="Constantia"/>
              <a:ea typeface="Constantia"/>
              <a:cs typeface="Constantia"/>
              <a:sym typeface="Constantia"/>
            </a:endParaRPr>
          </a:p>
          <a:p>
            <a:pPr indent="-274320" lvl="0" marL="274320" marR="0" rtl="0" algn="ctr">
              <a:spcBef>
                <a:spcPts val="520"/>
              </a:spcBef>
              <a:spcAft>
                <a:spcPts val="0"/>
              </a:spcAft>
              <a:buClr>
                <a:schemeClr val="accent3"/>
              </a:buClr>
              <a:buSzPct val="25000"/>
              <a:buFont typeface="Noto Sans Symbols"/>
              <a:buNone/>
            </a:pPr>
            <a:r>
              <a:t/>
            </a:r>
            <a:endParaRPr b="0" i="0" sz="2600" u="none" cap="none" strike="noStrike">
              <a:solidFill>
                <a:schemeClr val="dk1"/>
              </a:solidFill>
              <a:latin typeface="Constantia"/>
              <a:ea typeface="Constantia"/>
              <a:cs typeface="Constantia"/>
              <a:sym typeface="Constantia"/>
            </a:endParaRPr>
          </a:p>
          <a:p>
            <a:pPr indent="-274320" lvl="0" marL="274320" marR="0" rtl="0" algn="l">
              <a:spcBef>
                <a:spcPts val="520"/>
              </a:spcBef>
              <a:buClr>
                <a:schemeClr val="accent3"/>
              </a:buClr>
              <a:buSzPct val="95000"/>
              <a:buFont typeface="Noto Sans Symbols"/>
              <a:buNone/>
            </a:pPr>
            <a:r>
              <a:t/>
            </a:r>
            <a:endParaRPr b="0" i="0" sz="2600" u="none" cap="none" strike="noStrike">
              <a:solidFill>
                <a:schemeClr val="dk1"/>
              </a:solidFill>
              <a:latin typeface="Constantia"/>
              <a:ea typeface="Constantia"/>
              <a:cs typeface="Constantia"/>
              <a:sym typeface="Constantia"/>
            </a:endParaRPr>
          </a:p>
        </p:txBody>
      </p:sp>
      <p:sp>
        <p:nvSpPr>
          <p:cNvPr id="281" name="Shape 281"/>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282" name="Shape 282"/>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title"/>
          </p:nvPr>
        </p:nvSpPr>
        <p:spPr>
          <a:xfrm>
            <a:off x="457200" y="704087"/>
            <a:ext cx="8229600" cy="636680"/>
          </a:xfrm>
          <a:prstGeom prst="rect">
            <a:avLst/>
          </a:prstGeom>
          <a:noFill/>
          <a:ln>
            <a:noFill/>
          </a:ln>
        </p:spPr>
        <p:txBody>
          <a:bodyPr anchorCtr="0" anchor="b" bIns="0" lIns="0" rIns="0" tIns="45700">
            <a:noAutofit/>
          </a:bodyPr>
          <a:lstStyle/>
          <a:p>
            <a:pPr indent="0" lvl="0" marL="0" marR="0" rtl="0" algn="ctr">
              <a:spcBef>
                <a:spcPts val="0"/>
              </a:spcBef>
              <a:buClr>
                <a:schemeClr val="dk2"/>
              </a:buClr>
              <a:buSzPct val="25000"/>
              <a:buFont typeface="Calibri"/>
              <a:buNone/>
            </a:pPr>
            <a:r>
              <a:rPr b="0" i="0" lang="es-AR" sz="4500" u="none" cap="none" strike="noStrike">
                <a:solidFill>
                  <a:schemeClr val="dk2"/>
                </a:solidFill>
                <a:latin typeface="Calibri"/>
                <a:ea typeface="Calibri"/>
                <a:cs typeface="Calibri"/>
                <a:sym typeface="Calibri"/>
              </a:rPr>
              <a:t>Sub.Administrador de datos</a:t>
            </a:r>
          </a:p>
        </p:txBody>
      </p:sp>
      <p:sp>
        <p:nvSpPr>
          <p:cNvPr id="288" name="Shape 288"/>
          <p:cNvSpPr/>
          <p:nvPr/>
        </p:nvSpPr>
        <p:spPr>
          <a:xfrm>
            <a:off x="3635896" y="1484783"/>
            <a:ext cx="1872207" cy="360040"/>
          </a:xfrm>
          <a:prstGeom prst="rect">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s-AR" sz="1800">
                <a:solidFill>
                  <a:schemeClr val="lt1"/>
                </a:solidFill>
                <a:latin typeface="Constantia"/>
                <a:ea typeface="Constantia"/>
                <a:cs typeface="Constantia"/>
                <a:sym typeface="Constantia"/>
              </a:rPr>
              <a:t>Datos internos</a:t>
            </a:r>
          </a:p>
        </p:txBody>
      </p:sp>
      <p:sp>
        <p:nvSpPr>
          <p:cNvPr id="289" name="Shape 289"/>
          <p:cNvSpPr/>
          <p:nvPr/>
        </p:nvSpPr>
        <p:spPr>
          <a:xfrm>
            <a:off x="395536" y="2276872"/>
            <a:ext cx="1872207" cy="360040"/>
          </a:xfrm>
          <a:prstGeom prst="rect">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s-AR" sz="1800">
                <a:solidFill>
                  <a:schemeClr val="lt1"/>
                </a:solidFill>
                <a:latin typeface="Constantia"/>
                <a:ea typeface="Constantia"/>
                <a:cs typeface="Constantia"/>
                <a:sym typeface="Constantia"/>
              </a:rPr>
              <a:t>Marketing</a:t>
            </a:r>
          </a:p>
        </p:txBody>
      </p:sp>
      <p:sp>
        <p:nvSpPr>
          <p:cNvPr id="290" name="Shape 290"/>
          <p:cNvSpPr/>
          <p:nvPr/>
        </p:nvSpPr>
        <p:spPr>
          <a:xfrm>
            <a:off x="7020271" y="2276872"/>
            <a:ext cx="1872207" cy="360040"/>
          </a:xfrm>
          <a:prstGeom prst="rect">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s-AR" sz="1800">
                <a:solidFill>
                  <a:schemeClr val="lt1"/>
                </a:solidFill>
                <a:latin typeface="Constantia"/>
                <a:ea typeface="Constantia"/>
                <a:cs typeface="Constantia"/>
                <a:sym typeface="Constantia"/>
              </a:rPr>
              <a:t>Ventas</a:t>
            </a:r>
          </a:p>
        </p:txBody>
      </p:sp>
      <p:sp>
        <p:nvSpPr>
          <p:cNvPr id="291" name="Shape 291"/>
          <p:cNvSpPr/>
          <p:nvPr/>
        </p:nvSpPr>
        <p:spPr>
          <a:xfrm>
            <a:off x="4860032" y="2276872"/>
            <a:ext cx="1872207" cy="360040"/>
          </a:xfrm>
          <a:prstGeom prst="rect">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s-AR" sz="1800">
                <a:solidFill>
                  <a:schemeClr val="lt1"/>
                </a:solidFill>
                <a:latin typeface="Constantia"/>
                <a:ea typeface="Constantia"/>
                <a:cs typeface="Constantia"/>
                <a:sym typeface="Constantia"/>
              </a:rPr>
              <a:t>Producción</a:t>
            </a:r>
          </a:p>
        </p:txBody>
      </p:sp>
      <p:sp>
        <p:nvSpPr>
          <p:cNvPr id="292" name="Shape 292"/>
          <p:cNvSpPr/>
          <p:nvPr/>
        </p:nvSpPr>
        <p:spPr>
          <a:xfrm>
            <a:off x="2627783" y="2276872"/>
            <a:ext cx="1872207" cy="360040"/>
          </a:xfrm>
          <a:prstGeom prst="rect">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s-AR" sz="1800">
                <a:solidFill>
                  <a:schemeClr val="lt1"/>
                </a:solidFill>
                <a:latin typeface="Constantia"/>
                <a:ea typeface="Constantia"/>
                <a:cs typeface="Constantia"/>
                <a:sym typeface="Constantia"/>
              </a:rPr>
              <a:t>Finanzas</a:t>
            </a:r>
          </a:p>
        </p:txBody>
      </p:sp>
      <p:sp>
        <p:nvSpPr>
          <p:cNvPr id="293" name="Shape 293"/>
          <p:cNvSpPr/>
          <p:nvPr/>
        </p:nvSpPr>
        <p:spPr>
          <a:xfrm rot="5400000">
            <a:off x="4517993" y="-981489"/>
            <a:ext cx="252028" cy="6048671"/>
          </a:xfrm>
          <a:prstGeom prst="leftBrace">
            <a:avLst>
              <a:gd fmla="val 8333" name="adj1"/>
              <a:gd fmla="val 50000" name="adj2"/>
            </a:avLst>
          </a:prstGeom>
          <a:noFill/>
          <a:ln cap="flat" cmpd="sng" w="9525">
            <a:solidFill>
              <a:srgbClr val="075192"/>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Constantia"/>
              <a:ea typeface="Constantia"/>
              <a:cs typeface="Constantia"/>
              <a:sym typeface="Constantia"/>
            </a:endParaRPr>
          </a:p>
        </p:txBody>
      </p:sp>
      <p:sp>
        <p:nvSpPr>
          <p:cNvPr id="294" name="Shape 294"/>
          <p:cNvSpPr/>
          <p:nvPr/>
        </p:nvSpPr>
        <p:spPr>
          <a:xfrm>
            <a:off x="2051719" y="3140967"/>
            <a:ext cx="6840760" cy="3384375"/>
          </a:xfrm>
          <a:prstGeom prst="rect">
            <a:avLst/>
          </a:prstGeom>
          <a:solidFill>
            <a:schemeClr val="lt1"/>
          </a:solidFill>
          <a:ln cap="flat" cmpd="sng" w="25400">
            <a:solidFill>
              <a:schemeClr val="accent2"/>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Constantia"/>
              <a:ea typeface="Constantia"/>
              <a:cs typeface="Constantia"/>
              <a:sym typeface="Constantia"/>
            </a:endParaRPr>
          </a:p>
        </p:txBody>
      </p:sp>
      <p:sp>
        <p:nvSpPr>
          <p:cNvPr id="295" name="Shape 295"/>
          <p:cNvSpPr/>
          <p:nvPr/>
        </p:nvSpPr>
        <p:spPr>
          <a:xfrm>
            <a:off x="323528" y="3212975"/>
            <a:ext cx="1368151" cy="504056"/>
          </a:xfrm>
          <a:prstGeom prst="rect">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s-AR" sz="1800">
                <a:solidFill>
                  <a:schemeClr val="lt1"/>
                </a:solidFill>
                <a:latin typeface="Constantia"/>
                <a:ea typeface="Constantia"/>
                <a:cs typeface="Constantia"/>
                <a:sym typeface="Constantia"/>
              </a:rPr>
              <a:t>Datos externos </a:t>
            </a:r>
          </a:p>
        </p:txBody>
      </p:sp>
      <p:sp>
        <p:nvSpPr>
          <p:cNvPr id="296" name="Shape 296"/>
          <p:cNvSpPr/>
          <p:nvPr/>
        </p:nvSpPr>
        <p:spPr>
          <a:xfrm>
            <a:off x="251519" y="4365103"/>
            <a:ext cx="1368151" cy="576064"/>
          </a:xfrm>
          <a:prstGeom prst="rect">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s-AR" sz="1800">
                <a:solidFill>
                  <a:schemeClr val="lt1"/>
                </a:solidFill>
                <a:latin typeface="Constantia"/>
                <a:ea typeface="Constantia"/>
                <a:cs typeface="Constantia"/>
                <a:sym typeface="Constantia"/>
              </a:rPr>
              <a:t>Administ.  Modelos </a:t>
            </a:r>
          </a:p>
        </p:txBody>
      </p:sp>
      <p:sp>
        <p:nvSpPr>
          <p:cNvPr id="297" name="Shape 297"/>
          <p:cNvSpPr/>
          <p:nvPr/>
        </p:nvSpPr>
        <p:spPr>
          <a:xfrm>
            <a:off x="251519" y="5445223"/>
            <a:ext cx="1368151" cy="504056"/>
          </a:xfrm>
          <a:prstGeom prst="rect">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s-AR" sz="1800">
                <a:solidFill>
                  <a:schemeClr val="lt1"/>
                </a:solidFill>
                <a:latin typeface="Constantia"/>
                <a:ea typeface="Constantia"/>
                <a:cs typeface="Constantia"/>
                <a:sym typeface="Constantia"/>
              </a:rPr>
              <a:t>Administ.  dialogo</a:t>
            </a:r>
          </a:p>
        </p:txBody>
      </p:sp>
      <p:sp>
        <p:nvSpPr>
          <p:cNvPr id="298" name="Shape 298"/>
          <p:cNvSpPr/>
          <p:nvPr/>
        </p:nvSpPr>
        <p:spPr>
          <a:xfrm>
            <a:off x="4932039" y="3645023"/>
            <a:ext cx="1800199" cy="648071"/>
          </a:xfrm>
          <a:prstGeom prst="rect">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s-AR" sz="1800">
                <a:solidFill>
                  <a:schemeClr val="lt1"/>
                </a:solidFill>
                <a:latin typeface="Constantia"/>
                <a:ea typeface="Constantia"/>
                <a:cs typeface="Constantia"/>
                <a:sym typeface="Constantia"/>
              </a:rPr>
              <a:t>Extracción</a:t>
            </a:r>
          </a:p>
        </p:txBody>
      </p:sp>
      <p:sp>
        <p:nvSpPr>
          <p:cNvPr id="299" name="Shape 299"/>
          <p:cNvSpPr/>
          <p:nvPr/>
        </p:nvSpPr>
        <p:spPr>
          <a:xfrm>
            <a:off x="2267743" y="4077071"/>
            <a:ext cx="1368151" cy="720080"/>
          </a:xfrm>
          <a:prstGeom prst="rect">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s-AR" sz="1800">
                <a:solidFill>
                  <a:schemeClr val="lt1"/>
                </a:solidFill>
                <a:latin typeface="Constantia"/>
                <a:ea typeface="Constantia"/>
                <a:cs typeface="Constantia"/>
                <a:sym typeface="Constantia"/>
              </a:rPr>
              <a:t>Utilidad de consulta</a:t>
            </a:r>
          </a:p>
        </p:txBody>
      </p:sp>
      <p:sp>
        <p:nvSpPr>
          <p:cNvPr id="300" name="Shape 300"/>
          <p:cNvSpPr/>
          <p:nvPr/>
        </p:nvSpPr>
        <p:spPr>
          <a:xfrm>
            <a:off x="2339751" y="5445223"/>
            <a:ext cx="1368151" cy="648071"/>
          </a:xfrm>
          <a:prstGeom prst="rect">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s-AR" sz="1800">
                <a:solidFill>
                  <a:schemeClr val="lt1"/>
                </a:solidFill>
                <a:latin typeface="Constantia"/>
                <a:ea typeface="Constantia"/>
                <a:cs typeface="Constantia"/>
                <a:sym typeface="Constantia"/>
              </a:rPr>
              <a:t>Metadatos</a:t>
            </a:r>
          </a:p>
        </p:txBody>
      </p:sp>
      <p:sp>
        <p:nvSpPr>
          <p:cNvPr id="301" name="Shape 301"/>
          <p:cNvSpPr/>
          <p:nvPr/>
        </p:nvSpPr>
        <p:spPr>
          <a:xfrm>
            <a:off x="4572000" y="5445223"/>
            <a:ext cx="1368151" cy="648071"/>
          </a:xfrm>
          <a:prstGeom prst="rect">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s-AR" sz="1800">
                <a:solidFill>
                  <a:schemeClr val="lt1"/>
                </a:solidFill>
                <a:latin typeface="Constantia"/>
                <a:ea typeface="Constantia"/>
                <a:cs typeface="Constantia"/>
                <a:sym typeface="Constantia"/>
              </a:rPr>
              <a:t>DBMS</a:t>
            </a:r>
          </a:p>
        </p:txBody>
      </p:sp>
      <p:sp>
        <p:nvSpPr>
          <p:cNvPr id="302" name="Shape 302"/>
          <p:cNvSpPr/>
          <p:nvPr/>
        </p:nvSpPr>
        <p:spPr>
          <a:xfrm>
            <a:off x="6948264" y="5445223"/>
            <a:ext cx="1368151" cy="648071"/>
          </a:xfrm>
          <a:prstGeom prst="rect">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s-AR" sz="1800">
                <a:solidFill>
                  <a:schemeClr val="lt1"/>
                </a:solidFill>
                <a:latin typeface="Constantia"/>
                <a:ea typeface="Constantia"/>
                <a:cs typeface="Constantia"/>
                <a:sym typeface="Constantia"/>
              </a:rPr>
              <a:t>Base Decisional</a:t>
            </a:r>
          </a:p>
        </p:txBody>
      </p:sp>
      <p:cxnSp>
        <p:nvCxnSpPr>
          <p:cNvPr id="303" name="Shape 303"/>
          <p:cNvCxnSpPr/>
          <p:nvPr/>
        </p:nvCxnSpPr>
        <p:spPr>
          <a:xfrm>
            <a:off x="1907703" y="2852935"/>
            <a:ext cx="2808311" cy="864095"/>
          </a:xfrm>
          <a:prstGeom prst="straightConnector1">
            <a:avLst/>
          </a:prstGeom>
          <a:noFill/>
          <a:ln cap="flat" cmpd="sng" w="9525">
            <a:solidFill>
              <a:srgbClr val="075192"/>
            </a:solidFill>
            <a:prstDash val="solid"/>
            <a:round/>
            <a:headEnd len="lg" w="lg" type="stealth"/>
            <a:tailEnd len="lg" w="lg" type="stealth"/>
          </a:ln>
        </p:spPr>
      </p:cxnSp>
      <p:cxnSp>
        <p:nvCxnSpPr>
          <p:cNvPr id="304" name="Shape 304"/>
          <p:cNvCxnSpPr/>
          <p:nvPr/>
        </p:nvCxnSpPr>
        <p:spPr>
          <a:xfrm>
            <a:off x="4283967" y="2780927"/>
            <a:ext cx="576064" cy="720080"/>
          </a:xfrm>
          <a:prstGeom prst="straightConnector1">
            <a:avLst/>
          </a:prstGeom>
          <a:noFill/>
          <a:ln cap="flat" cmpd="sng" w="9525">
            <a:solidFill>
              <a:srgbClr val="075192"/>
            </a:solidFill>
            <a:prstDash val="solid"/>
            <a:round/>
            <a:headEnd len="lg" w="lg" type="stealth"/>
            <a:tailEnd len="lg" w="lg" type="stealth"/>
          </a:ln>
        </p:spPr>
      </p:cxnSp>
      <p:cxnSp>
        <p:nvCxnSpPr>
          <p:cNvPr id="305" name="Shape 305"/>
          <p:cNvCxnSpPr/>
          <p:nvPr/>
        </p:nvCxnSpPr>
        <p:spPr>
          <a:xfrm>
            <a:off x="5724128" y="2780927"/>
            <a:ext cx="0" cy="648071"/>
          </a:xfrm>
          <a:prstGeom prst="straightConnector1">
            <a:avLst/>
          </a:prstGeom>
          <a:noFill/>
          <a:ln cap="flat" cmpd="sng" w="9525">
            <a:solidFill>
              <a:srgbClr val="075192"/>
            </a:solidFill>
            <a:prstDash val="solid"/>
            <a:round/>
            <a:headEnd len="lg" w="lg" type="stealth"/>
            <a:tailEnd len="lg" w="lg" type="stealth"/>
          </a:ln>
        </p:spPr>
      </p:cxnSp>
      <p:cxnSp>
        <p:nvCxnSpPr>
          <p:cNvPr id="306" name="Shape 306"/>
          <p:cNvCxnSpPr/>
          <p:nvPr/>
        </p:nvCxnSpPr>
        <p:spPr>
          <a:xfrm flipH="1">
            <a:off x="6804247" y="2852935"/>
            <a:ext cx="864095" cy="720080"/>
          </a:xfrm>
          <a:prstGeom prst="straightConnector1">
            <a:avLst/>
          </a:prstGeom>
          <a:noFill/>
          <a:ln cap="flat" cmpd="sng" w="9525">
            <a:solidFill>
              <a:srgbClr val="075192"/>
            </a:solidFill>
            <a:prstDash val="solid"/>
            <a:round/>
            <a:headEnd len="lg" w="lg" type="stealth"/>
            <a:tailEnd len="lg" w="lg" type="stealth"/>
          </a:ln>
        </p:spPr>
      </p:cxnSp>
      <p:cxnSp>
        <p:nvCxnSpPr>
          <p:cNvPr id="307" name="Shape 307"/>
          <p:cNvCxnSpPr/>
          <p:nvPr/>
        </p:nvCxnSpPr>
        <p:spPr>
          <a:xfrm>
            <a:off x="1835696" y="3429000"/>
            <a:ext cx="2880320" cy="576064"/>
          </a:xfrm>
          <a:prstGeom prst="straightConnector1">
            <a:avLst/>
          </a:prstGeom>
          <a:noFill/>
          <a:ln cap="flat" cmpd="sng" w="9525">
            <a:solidFill>
              <a:srgbClr val="075192"/>
            </a:solidFill>
            <a:prstDash val="solid"/>
            <a:round/>
            <a:headEnd len="lg" w="lg" type="stealth"/>
            <a:tailEnd len="lg" w="lg" type="stealth"/>
          </a:ln>
        </p:spPr>
      </p:cxnSp>
      <p:cxnSp>
        <p:nvCxnSpPr>
          <p:cNvPr id="308" name="Shape 308"/>
          <p:cNvCxnSpPr/>
          <p:nvPr/>
        </p:nvCxnSpPr>
        <p:spPr>
          <a:xfrm flipH="1" rot="10800000">
            <a:off x="1763688" y="4509120"/>
            <a:ext cx="432047" cy="72008"/>
          </a:xfrm>
          <a:prstGeom prst="straightConnector1">
            <a:avLst/>
          </a:prstGeom>
          <a:noFill/>
          <a:ln cap="flat" cmpd="sng" w="9525">
            <a:solidFill>
              <a:srgbClr val="075192"/>
            </a:solidFill>
            <a:prstDash val="solid"/>
            <a:round/>
            <a:headEnd len="lg" w="lg" type="stealth"/>
            <a:tailEnd len="lg" w="lg" type="stealth"/>
          </a:ln>
        </p:spPr>
      </p:cxnSp>
      <p:cxnSp>
        <p:nvCxnSpPr>
          <p:cNvPr id="309" name="Shape 309"/>
          <p:cNvCxnSpPr/>
          <p:nvPr/>
        </p:nvCxnSpPr>
        <p:spPr>
          <a:xfrm>
            <a:off x="1763688" y="5661248"/>
            <a:ext cx="432047" cy="0"/>
          </a:xfrm>
          <a:prstGeom prst="straightConnector1">
            <a:avLst/>
          </a:prstGeom>
          <a:noFill/>
          <a:ln cap="flat" cmpd="sng" w="9525">
            <a:solidFill>
              <a:srgbClr val="075192"/>
            </a:solidFill>
            <a:prstDash val="solid"/>
            <a:round/>
            <a:headEnd len="lg" w="lg" type="stealth"/>
            <a:tailEnd len="lg" w="lg" type="stealth"/>
          </a:ln>
        </p:spPr>
      </p:cxnSp>
      <p:cxnSp>
        <p:nvCxnSpPr>
          <p:cNvPr id="310" name="Shape 310"/>
          <p:cNvCxnSpPr/>
          <p:nvPr/>
        </p:nvCxnSpPr>
        <p:spPr>
          <a:xfrm>
            <a:off x="3707903" y="4365103"/>
            <a:ext cx="1296143" cy="1008112"/>
          </a:xfrm>
          <a:prstGeom prst="straightConnector1">
            <a:avLst/>
          </a:prstGeom>
          <a:noFill/>
          <a:ln cap="flat" cmpd="sng" w="9525">
            <a:solidFill>
              <a:srgbClr val="075192"/>
            </a:solidFill>
            <a:prstDash val="solid"/>
            <a:round/>
            <a:headEnd len="lg" w="lg" type="stealth"/>
            <a:tailEnd len="lg" w="lg" type="stealth"/>
          </a:ln>
        </p:spPr>
      </p:cxnSp>
      <p:cxnSp>
        <p:nvCxnSpPr>
          <p:cNvPr id="311" name="Shape 311"/>
          <p:cNvCxnSpPr/>
          <p:nvPr/>
        </p:nvCxnSpPr>
        <p:spPr>
          <a:xfrm>
            <a:off x="3779912" y="5733255"/>
            <a:ext cx="648071" cy="0"/>
          </a:xfrm>
          <a:prstGeom prst="straightConnector1">
            <a:avLst/>
          </a:prstGeom>
          <a:noFill/>
          <a:ln cap="flat" cmpd="sng" w="9525">
            <a:solidFill>
              <a:srgbClr val="075192"/>
            </a:solidFill>
            <a:prstDash val="solid"/>
            <a:round/>
            <a:headEnd len="lg" w="lg" type="stealth"/>
            <a:tailEnd len="lg" w="lg" type="stealth"/>
          </a:ln>
        </p:spPr>
      </p:cxnSp>
      <p:cxnSp>
        <p:nvCxnSpPr>
          <p:cNvPr id="312" name="Shape 312"/>
          <p:cNvCxnSpPr/>
          <p:nvPr/>
        </p:nvCxnSpPr>
        <p:spPr>
          <a:xfrm>
            <a:off x="6012160" y="5733255"/>
            <a:ext cx="864095" cy="0"/>
          </a:xfrm>
          <a:prstGeom prst="straightConnector1">
            <a:avLst/>
          </a:prstGeom>
          <a:noFill/>
          <a:ln cap="flat" cmpd="sng" w="9525">
            <a:solidFill>
              <a:srgbClr val="075192"/>
            </a:solidFill>
            <a:prstDash val="solid"/>
            <a:round/>
            <a:headEnd len="lg" w="lg" type="stealth"/>
            <a:tailEnd len="lg" w="lg" type="stealth"/>
          </a:ln>
        </p:spPr>
      </p:cxnSp>
      <p:cxnSp>
        <p:nvCxnSpPr>
          <p:cNvPr id="313" name="Shape 313"/>
          <p:cNvCxnSpPr/>
          <p:nvPr/>
        </p:nvCxnSpPr>
        <p:spPr>
          <a:xfrm>
            <a:off x="6516216" y="4437112"/>
            <a:ext cx="720080" cy="936103"/>
          </a:xfrm>
          <a:prstGeom prst="straightConnector1">
            <a:avLst/>
          </a:prstGeom>
          <a:noFill/>
          <a:ln cap="flat" cmpd="sng" w="9525">
            <a:solidFill>
              <a:srgbClr val="075192"/>
            </a:solidFill>
            <a:prstDash val="solid"/>
            <a:round/>
            <a:headEnd len="lg" w="lg" type="stealth"/>
            <a:tailEnd len="lg" w="lg" type="stealth"/>
          </a:ln>
        </p:spPr>
      </p:cxnSp>
      <p:sp>
        <p:nvSpPr>
          <p:cNvPr id="314" name="Shape 314"/>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315" name="Shape 315"/>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ctr">
              <a:spcBef>
                <a:spcPts val="0"/>
              </a:spcBef>
              <a:buClr>
                <a:schemeClr val="dk2"/>
              </a:buClr>
              <a:buSzPct val="25000"/>
              <a:buFont typeface="Calibri"/>
              <a:buNone/>
            </a:pPr>
            <a:r>
              <a:rPr b="0" i="0" lang="es-AR" sz="5000" u="none" cap="none" strike="noStrike">
                <a:solidFill>
                  <a:schemeClr val="dk2"/>
                </a:solidFill>
                <a:latin typeface="Calibri"/>
                <a:ea typeface="Calibri"/>
                <a:cs typeface="Calibri"/>
                <a:sym typeface="Calibri"/>
              </a:rPr>
              <a:t>Sub.Administrador de Modelos </a:t>
            </a:r>
          </a:p>
        </p:txBody>
      </p:sp>
      <p:sp>
        <p:nvSpPr>
          <p:cNvPr id="321" name="Shape 321"/>
          <p:cNvSpPr txBox="1"/>
          <p:nvPr>
            <p:ph idx="1" type="body"/>
          </p:nvPr>
        </p:nvSpPr>
        <p:spPr>
          <a:xfrm>
            <a:off x="457200" y="1935480"/>
            <a:ext cx="8229600" cy="4389119"/>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3"/>
              </a:buClr>
              <a:buSzPct val="95000"/>
              <a:buFont typeface="Noto Sans Symbols"/>
              <a:buChar char="●"/>
            </a:pPr>
            <a:r>
              <a:rPr b="0" i="0" lang="es-AR" sz="2600" u="none" cap="none" strike="noStrike">
                <a:solidFill>
                  <a:schemeClr val="dk1"/>
                </a:solidFill>
                <a:latin typeface="Constantia"/>
                <a:ea typeface="Constantia"/>
                <a:cs typeface="Constantia"/>
                <a:sym typeface="Constantia"/>
              </a:rPr>
              <a:t>Tiene las siguiente Capacidades.</a:t>
            </a:r>
          </a:p>
          <a:p>
            <a:pPr indent="-274320" lvl="0" marL="274320" marR="0" rtl="0" algn="l">
              <a:spcBef>
                <a:spcPts val="520"/>
              </a:spcBef>
              <a:spcAft>
                <a:spcPts val="0"/>
              </a:spcAft>
              <a:buClr>
                <a:schemeClr val="accent3"/>
              </a:buClr>
              <a:buSzPct val="95000"/>
              <a:buFont typeface="Noto Sans Symbols"/>
              <a:buNone/>
            </a:pPr>
            <a:r>
              <a:t/>
            </a:r>
            <a:endParaRPr b="0" i="0" sz="2600" u="none" cap="none" strike="noStrike">
              <a:solidFill>
                <a:schemeClr val="dk1"/>
              </a:solidFill>
              <a:latin typeface="Constantia"/>
              <a:ea typeface="Constantia"/>
              <a:cs typeface="Constantia"/>
              <a:sym typeface="Constantia"/>
            </a:endParaRPr>
          </a:p>
          <a:p>
            <a:pPr indent="-259080" lvl="1" marL="640080" marR="0" rtl="0" algn="l">
              <a:spcBef>
                <a:spcPts val="480"/>
              </a:spcBef>
              <a:spcAft>
                <a:spcPts val="0"/>
              </a:spcAft>
              <a:buClr>
                <a:schemeClr val="accent1"/>
              </a:buClr>
              <a:buSzPct val="85000"/>
              <a:buFont typeface="Noto Sans Symbols"/>
              <a:buChar char="●"/>
            </a:pPr>
            <a:r>
              <a:rPr b="0" i="0" lang="es-AR" sz="2400" u="none" cap="none" strike="noStrike">
                <a:solidFill>
                  <a:schemeClr val="dk1"/>
                </a:solidFill>
                <a:latin typeface="Constantia"/>
                <a:ea typeface="Constantia"/>
                <a:cs typeface="Constantia"/>
                <a:sym typeface="Constantia"/>
              </a:rPr>
              <a:t>Creación rápida y fácil de modelos</a:t>
            </a:r>
          </a:p>
          <a:p>
            <a:pPr indent="-259080" lvl="1" marL="640080" marR="0" rtl="0" algn="l">
              <a:spcBef>
                <a:spcPts val="480"/>
              </a:spcBef>
              <a:spcAft>
                <a:spcPts val="0"/>
              </a:spcAft>
              <a:buClr>
                <a:schemeClr val="accent1"/>
              </a:buClr>
              <a:buSzPct val="85000"/>
              <a:buFont typeface="Noto Sans Symbols"/>
              <a:buChar char="●"/>
            </a:pPr>
            <a:r>
              <a:rPr b="0" i="0" lang="es-AR" sz="2400" u="none" cap="none" strike="noStrike">
                <a:solidFill>
                  <a:schemeClr val="dk1"/>
                </a:solidFill>
                <a:latin typeface="Constantia"/>
                <a:ea typeface="Constantia"/>
                <a:cs typeface="Constantia"/>
                <a:sym typeface="Constantia"/>
              </a:rPr>
              <a:t>Permite a los usuarios la fácil manipulación de los modelos existentes</a:t>
            </a:r>
          </a:p>
          <a:p>
            <a:pPr indent="-259080" lvl="1" marL="640080" marR="0" rtl="0" algn="l">
              <a:spcBef>
                <a:spcPts val="480"/>
              </a:spcBef>
              <a:spcAft>
                <a:spcPts val="0"/>
              </a:spcAft>
              <a:buClr>
                <a:schemeClr val="accent1"/>
              </a:buClr>
              <a:buSzPct val="85000"/>
              <a:buFont typeface="Noto Sans Symbols"/>
              <a:buChar char="●"/>
            </a:pPr>
            <a:r>
              <a:rPr b="0" i="0" lang="es-AR" sz="2400" u="none" cap="none" strike="noStrike">
                <a:solidFill>
                  <a:schemeClr val="dk1"/>
                </a:solidFill>
                <a:latin typeface="Constantia"/>
                <a:ea typeface="Constantia"/>
                <a:cs typeface="Constantia"/>
                <a:sym typeface="Constantia"/>
              </a:rPr>
              <a:t>Almacena los modelos de manera lógica e integrada</a:t>
            </a:r>
          </a:p>
          <a:p>
            <a:pPr indent="-259080" lvl="1" marL="640080" marR="0" rtl="0" algn="l">
              <a:spcBef>
                <a:spcPts val="480"/>
              </a:spcBef>
              <a:spcAft>
                <a:spcPts val="0"/>
              </a:spcAft>
              <a:buClr>
                <a:schemeClr val="accent1"/>
              </a:buClr>
              <a:buSzPct val="85000"/>
              <a:buFont typeface="Noto Sans Symbols"/>
              <a:buChar char="●"/>
            </a:pPr>
            <a:r>
              <a:rPr b="0" i="0" lang="es-AR" sz="2400" u="none" cap="none" strike="noStrike">
                <a:solidFill>
                  <a:schemeClr val="dk1"/>
                </a:solidFill>
                <a:latin typeface="Constantia"/>
                <a:ea typeface="Constantia"/>
                <a:cs typeface="Constantia"/>
                <a:sym typeface="Constantia"/>
              </a:rPr>
              <a:t>Vincula a los modelos con los datos correspondientes.</a:t>
            </a:r>
          </a:p>
          <a:p>
            <a:pPr indent="-259080" lvl="1" marL="640080" marR="0" rtl="0" algn="l">
              <a:spcBef>
                <a:spcPts val="480"/>
              </a:spcBef>
              <a:buClr>
                <a:schemeClr val="accent1"/>
              </a:buClr>
              <a:buSzPct val="85000"/>
              <a:buFont typeface="Noto Sans Symbols"/>
              <a:buChar char="●"/>
            </a:pPr>
            <a:r>
              <a:rPr b="0" i="0" lang="es-AR" sz="2400" u="none" cap="none" strike="noStrike">
                <a:solidFill>
                  <a:schemeClr val="dk1"/>
                </a:solidFill>
                <a:latin typeface="Constantia"/>
                <a:ea typeface="Constantia"/>
                <a:cs typeface="Constantia"/>
                <a:sym typeface="Constantia"/>
              </a:rPr>
              <a:t>Proporciona información del contenido de modelos y su función (metadatos) </a:t>
            </a:r>
          </a:p>
        </p:txBody>
      </p:sp>
      <p:sp>
        <p:nvSpPr>
          <p:cNvPr id="322" name="Shape 322"/>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323" name="Shape 323"/>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x="0" y="0"/>
          <a:ext cx="0" cy="0"/>
          <a:chOff x="0" y="0"/>
          <a:chExt cx="0" cy="0"/>
        </a:xfrm>
      </p:grpSpPr>
      <p:sp>
        <p:nvSpPr>
          <p:cNvPr id="328" name="Shape 328"/>
          <p:cNvSpPr txBox="1"/>
          <p:nvPr>
            <p:ph type="title"/>
          </p:nvPr>
        </p:nvSpPr>
        <p:spPr>
          <a:xfrm>
            <a:off x="457200" y="704087"/>
            <a:ext cx="8229600" cy="780696"/>
          </a:xfrm>
          <a:prstGeom prst="rect">
            <a:avLst/>
          </a:prstGeom>
          <a:noFill/>
          <a:ln>
            <a:noFill/>
          </a:ln>
        </p:spPr>
        <p:txBody>
          <a:bodyPr anchorCtr="0" anchor="b" bIns="0" lIns="0" rIns="0" tIns="45700">
            <a:noAutofit/>
          </a:bodyPr>
          <a:lstStyle/>
          <a:p>
            <a:pPr indent="0" lvl="0" marL="0" marR="0" rtl="0" algn="ctr">
              <a:spcBef>
                <a:spcPts val="0"/>
              </a:spcBef>
              <a:buClr>
                <a:schemeClr val="dk2"/>
              </a:buClr>
              <a:buSzPct val="25000"/>
              <a:buFont typeface="Calibri"/>
              <a:buNone/>
            </a:pPr>
            <a:r>
              <a:rPr b="0" i="0" lang="es-AR" sz="4500" u="none" cap="none" strike="noStrike">
                <a:solidFill>
                  <a:schemeClr val="dk2"/>
                </a:solidFill>
                <a:latin typeface="Calibri"/>
                <a:ea typeface="Calibri"/>
                <a:cs typeface="Calibri"/>
                <a:sym typeface="Calibri"/>
              </a:rPr>
              <a:t>Subs. Administrador de Modelos </a:t>
            </a:r>
          </a:p>
        </p:txBody>
      </p:sp>
      <p:sp>
        <p:nvSpPr>
          <p:cNvPr id="329" name="Shape 329"/>
          <p:cNvSpPr/>
          <p:nvPr/>
        </p:nvSpPr>
        <p:spPr>
          <a:xfrm>
            <a:off x="1475655" y="2060848"/>
            <a:ext cx="1656183" cy="648071"/>
          </a:xfrm>
          <a:prstGeom prst="rect">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s-AR" sz="1800">
                <a:solidFill>
                  <a:schemeClr val="lt1"/>
                </a:solidFill>
                <a:latin typeface="Constantia"/>
                <a:ea typeface="Constantia"/>
                <a:cs typeface="Constantia"/>
                <a:sym typeface="Constantia"/>
              </a:rPr>
              <a:t>Administrador de datos</a:t>
            </a:r>
          </a:p>
        </p:txBody>
      </p:sp>
      <p:sp>
        <p:nvSpPr>
          <p:cNvPr id="330" name="Shape 330"/>
          <p:cNvSpPr/>
          <p:nvPr/>
        </p:nvSpPr>
        <p:spPr>
          <a:xfrm>
            <a:off x="683568" y="3068959"/>
            <a:ext cx="7416824" cy="3240359"/>
          </a:xfrm>
          <a:prstGeom prst="rect">
            <a:avLst/>
          </a:prstGeom>
          <a:solidFill>
            <a:schemeClr val="lt1"/>
          </a:solidFill>
          <a:ln cap="flat" cmpd="sng" w="25400">
            <a:solidFill>
              <a:schemeClr val="accent2"/>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Constantia"/>
              <a:ea typeface="Constantia"/>
              <a:cs typeface="Constantia"/>
              <a:sym typeface="Constantia"/>
            </a:endParaRPr>
          </a:p>
        </p:txBody>
      </p:sp>
      <p:sp>
        <p:nvSpPr>
          <p:cNvPr id="331" name="Shape 331"/>
          <p:cNvSpPr/>
          <p:nvPr/>
        </p:nvSpPr>
        <p:spPr>
          <a:xfrm>
            <a:off x="5436096" y="2132856"/>
            <a:ext cx="1656183" cy="648071"/>
          </a:xfrm>
          <a:prstGeom prst="rect">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s-AR" sz="1800">
                <a:solidFill>
                  <a:schemeClr val="lt1"/>
                </a:solidFill>
                <a:latin typeface="Constantia"/>
                <a:ea typeface="Constantia"/>
                <a:cs typeface="Constantia"/>
                <a:sym typeface="Constantia"/>
              </a:rPr>
              <a:t>Administrador  de dialogo</a:t>
            </a:r>
          </a:p>
        </p:txBody>
      </p:sp>
      <p:sp>
        <p:nvSpPr>
          <p:cNvPr id="332" name="Shape 332"/>
          <p:cNvSpPr/>
          <p:nvPr/>
        </p:nvSpPr>
        <p:spPr>
          <a:xfrm>
            <a:off x="1187624" y="3284983"/>
            <a:ext cx="2376263" cy="1224135"/>
          </a:xfrm>
          <a:prstGeom prst="rect">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s-AR" sz="1800">
                <a:solidFill>
                  <a:schemeClr val="lt1"/>
                </a:solidFill>
                <a:latin typeface="Constantia"/>
                <a:ea typeface="Constantia"/>
                <a:cs typeface="Constantia"/>
                <a:sym typeface="Constantia"/>
              </a:rPr>
              <a:t>Base de Modelos</a:t>
            </a:r>
          </a:p>
        </p:txBody>
      </p:sp>
      <p:sp>
        <p:nvSpPr>
          <p:cNvPr id="333" name="Shape 333"/>
          <p:cNvSpPr/>
          <p:nvPr/>
        </p:nvSpPr>
        <p:spPr>
          <a:xfrm>
            <a:off x="5364087" y="3429000"/>
            <a:ext cx="2232248" cy="576064"/>
          </a:xfrm>
          <a:prstGeom prst="rect">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s-AR" sz="1800">
                <a:solidFill>
                  <a:schemeClr val="lt1"/>
                </a:solidFill>
                <a:latin typeface="Constantia"/>
                <a:ea typeface="Constantia"/>
                <a:cs typeface="Constantia"/>
                <a:sym typeface="Constantia"/>
              </a:rPr>
              <a:t>Procesador de comandos</a:t>
            </a:r>
          </a:p>
        </p:txBody>
      </p:sp>
      <p:sp>
        <p:nvSpPr>
          <p:cNvPr id="334" name="Shape 334"/>
          <p:cNvSpPr/>
          <p:nvPr/>
        </p:nvSpPr>
        <p:spPr>
          <a:xfrm>
            <a:off x="5364087" y="4869160"/>
            <a:ext cx="2232248" cy="576064"/>
          </a:xfrm>
          <a:prstGeom prst="rect">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s-AR" sz="1800">
                <a:solidFill>
                  <a:schemeClr val="lt1"/>
                </a:solidFill>
                <a:latin typeface="Constantia"/>
                <a:ea typeface="Constantia"/>
                <a:cs typeface="Constantia"/>
                <a:sym typeface="Constantia"/>
              </a:rPr>
              <a:t>Directorio de Modelos</a:t>
            </a:r>
          </a:p>
        </p:txBody>
      </p:sp>
      <p:sp>
        <p:nvSpPr>
          <p:cNvPr id="335" name="Shape 335"/>
          <p:cNvSpPr/>
          <p:nvPr/>
        </p:nvSpPr>
        <p:spPr>
          <a:xfrm>
            <a:off x="1619671" y="4941167"/>
            <a:ext cx="2232248" cy="576064"/>
          </a:xfrm>
          <a:prstGeom prst="rect">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s-AR" sz="1800">
                <a:solidFill>
                  <a:schemeClr val="lt1"/>
                </a:solidFill>
                <a:latin typeface="Constantia"/>
                <a:ea typeface="Constantia"/>
                <a:cs typeface="Constantia"/>
                <a:sym typeface="Constantia"/>
              </a:rPr>
              <a:t>MBMS: creación y mantenimiento </a:t>
            </a:r>
          </a:p>
        </p:txBody>
      </p:sp>
      <p:sp>
        <p:nvSpPr>
          <p:cNvPr id="336" name="Shape 336"/>
          <p:cNvSpPr/>
          <p:nvPr/>
        </p:nvSpPr>
        <p:spPr>
          <a:xfrm>
            <a:off x="6300192" y="2924943"/>
            <a:ext cx="72008" cy="432047"/>
          </a:xfrm>
          <a:prstGeom prst="upDownArrow">
            <a:avLst>
              <a:gd fmla="val 50000" name="adj1"/>
              <a:gd fmla="val 50000" name="adj2"/>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nstantia"/>
              <a:ea typeface="Constantia"/>
              <a:cs typeface="Constantia"/>
              <a:sym typeface="Constantia"/>
            </a:endParaRPr>
          </a:p>
        </p:txBody>
      </p:sp>
      <p:sp>
        <p:nvSpPr>
          <p:cNvPr id="337" name="Shape 337"/>
          <p:cNvSpPr/>
          <p:nvPr/>
        </p:nvSpPr>
        <p:spPr>
          <a:xfrm flipH="1" rot="-9050909">
            <a:off x="3239125" y="2983084"/>
            <a:ext cx="2019494" cy="78672"/>
          </a:xfrm>
          <a:prstGeom prst="leftRightArrow">
            <a:avLst>
              <a:gd fmla="val 50000" name="adj1"/>
              <a:gd fmla="val 50000" name="adj2"/>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nstantia"/>
              <a:ea typeface="Constantia"/>
              <a:cs typeface="Constantia"/>
              <a:sym typeface="Constantia"/>
            </a:endParaRPr>
          </a:p>
        </p:txBody>
      </p:sp>
      <p:sp>
        <p:nvSpPr>
          <p:cNvPr id="338" name="Shape 338"/>
          <p:cNvSpPr/>
          <p:nvPr/>
        </p:nvSpPr>
        <p:spPr>
          <a:xfrm>
            <a:off x="3707903" y="3717032"/>
            <a:ext cx="1440160" cy="72008"/>
          </a:xfrm>
          <a:prstGeom prst="leftRightArrow">
            <a:avLst>
              <a:gd fmla="val 50000" name="adj1"/>
              <a:gd fmla="val 50000" name="adj2"/>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nstantia"/>
              <a:ea typeface="Constantia"/>
              <a:cs typeface="Constantia"/>
              <a:sym typeface="Constantia"/>
            </a:endParaRPr>
          </a:p>
        </p:txBody>
      </p:sp>
      <p:sp>
        <p:nvSpPr>
          <p:cNvPr id="339" name="Shape 339"/>
          <p:cNvSpPr/>
          <p:nvPr/>
        </p:nvSpPr>
        <p:spPr>
          <a:xfrm>
            <a:off x="6372200" y="4149080"/>
            <a:ext cx="45718" cy="576064"/>
          </a:xfrm>
          <a:prstGeom prst="upDownArrow">
            <a:avLst>
              <a:gd fmla="val 50000" name="adj1"/>
              <a:gd fmla="val 50000" name="adj2"/>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nstantia"/>
              <a:ea typeface="Constantia"/>
              <a:cs typeface="Constantia"/>
              <a:sym typeface="Constantia"/>
            </a:endParaRPr>
          </a:p>
        </p:txBody>
      </p:sp>
      <p:sp>
        <p:nvSpPr>
          <p:cNvPr id="340" name="Shape 340"/>
          <p:cNvSpPr/>
          <p:nvPr/>
        </p:nvSpPr>
        <p:spPr>
          <a:xfrm>
            <a:off x="2555775" y="4581128"/>
            <a:ext cx="72008" cy="288032"/>
          </a:xfrm>
          <a:prstGeom prst="upDownArrow">
            <a:avLst>
              <a:gd fmla="val 50000" name="adj1"/>
              <a:gd fmla="val 50000" name="adj2"/>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nstantia"/>
              <a:ea typeface="Constantia"/>
              <a:cs typeface="Constantia"/>
              <a:sym typeface="Constantia"/>
            </a:endParaRPr>
          </a:p>
        </p:txBody>
      </p:sp>
      <p:sp>
        <p:nvSpPr>
          <p:cNvPr id="341" name="Shape 341"/>
          <p:cNvSpPr/>
          <p:nvPr/>
        </p:nvSpPr>
        <p:spPr>
          <a:xfrm flipH="1" rot="-8869804">
            <a:off x="3657380" y="4684724"/>
            <a:ext cx="1754763" cy="45718"/>
          </a:xfrm>
          <a:prstGeom prst="leftRightArrow">
            <a:avLst>
              <a:gd fmla="val 50000" name="adj1"/>
              <a:gd fmla="val 50000" name="adj2"/>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nstantia"/>
              <a:ea typeface="Constantia"/>
              <a:cs typeface="Constantia"/>
              <a:sym typeface="Constantia"/>
            </a:endParaRPr>
          </a:p>
        </p:txBody>
      </p:sp>
      <p:sp>
        <p:nvSpPr>
          <p:cNvPr id="342" name="Shape 342"/>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343" name="Shape 343"/>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nvSpPr>
        <p:spPr>
          <a:xfrm>
            <a:off x="611560" y="980728"/>
            <a:ext cx="7992887" cy="156966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2400">
                <a:solidFill>
                  <a:schemeClr val="dk1"/>
                </a:solidFill>
                <a:latin typeface="Constantia"/>
                <a:ea typeface="Constantia"/>
                <a:cs typeface="Constantia"/>
                <a:sym typeface="Constantia"/>
              </a:rPr>
              <a:t>¿Que es dirigir?</a:t>
            </a:r>
          </a:p>
          <a:p>
            <a:pPr indent="0" lvl="0" marL="0" marR="0" rtl="0" algn="l">
              <a:spcBef>
                <a:spcPts val="0"/>
              </a:spcBef>
              <a:buSzPct val="25000"/>
              <a:buNone/>
            </a:pPr>
            <a:r>
              <a:rPr lang="es-AR" sz="1800">
                <a:solidFill>
                  <a:schemeClr val="dk1"/>
                </a:solidFill>
                <a:latin typeface="Constantia"/>
                <a:ea typeface="Constantia"/>
                <a:cs typeface="Constantia"/>
                <a:sym typeface="Constantia"/>
              </a:rPr>
              <a:t>Proceso por el cual son alcanzadas ciertas metas mediante el uso de recursos. Los recursos son considerados las entradas , y las consecuencias de las metas son las salidas del proceso. </a:t>
            </a:r>
          </a:p>
          <a:p>
            <a:pPr indent="0" lvl="0" marL="0" marR="0" rtl="0" algn="l">
              <a:spcBef>
                <a:spcPts val="0"/>
              </a:spcBef>
              <a:buNone/>
            </a:pPr>
            <a:r>
              <a:t/>
            </a:r>
            <a:endParaRPr sz="1800">
              <a:solidFill>
                <a:schemeClr val="dk1"/>
              </a:solidFill>
              <a:latin typeface="Constantia"/>
              <a:ea typeface="Constantia"/>
              <a:cs typeface="Constantia"/>
              <a:sym typeface="Constantia"/>
            </a:endParaRPr>
          </a:p>
        </p:txBody>
      </p:sp>
      <p:sp>
        <p:nvSpPr>
          <p:cNvPr id="123" name="Shape 123"/>
          <p:cNvSpPr txBox="1"/>
          <p:nvPr/>
        </p:nvSpPr>
        <p:spPr>
          <a:xfrm>
            <a:off x="1979711" y="2420888"/>
            <a:ext cx="1656183" cy="923329"/>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onstantia"/>
              <a:ea typeface="Constantia"/>
              <a:cs typeface="Constantia"/>
              <a:sym typeface="Constantia"/>
            </a:endParaRPr>
          </a:p>
          <a:p>
            <a:pPr indent="0" lvl="0" marL="0" marR="0" rtl="0" algn="l">
              <a:spcBef>
                <a:spcPts val="0"/>
              </a:spcBef>
              <a:buSzPct val="25000"/>
              <a:buNone/>
            </a:pPr>
            <a:r>
              <a:rPr lang="es-AR" sz="1800">
                <a:solidFill>
                  <a:schemeClr val="dk1"/>
                </a:solidFill>
                <a:latin typeface="Constantia"/>
                <a:ea typeface="Constantia"/>
                <a:cs typeface="Constantia"/>
                <a:sym typeface="Constantia"/>
              </a:rPr>
              <a:t>Productividad</a:t>
            </a:r>
          </a:p>
          <a:p>
            <a:pPr indent="0" lvl="0" marL="0" marR="0" rtl="0" algn="l">
              <a:spcBef>
                <a:spcPts val="0"/>
              </a:spcBef>
              <a:buNone/>
            </a:pPr>
            <a:r>
              <a:t/>
            </a:r>
            <a:endParaRPr sz="1800">
              <a:solidFill>
                <a:schemeClr val="dk1"/>
              </a:solidFill>
              <a:latin typeface="Constantia"/>
              <a:ea typeface="Constantia"/>
              <a:cs typeface="Constantia"/>
              <a:sym typeface="Constantia"/>
            </a:endParaRPr>
          </a:p>
        </p:txBody>
      </p:sp>
      <p:cxnSp>
        <p:nvCxnSpPr>
          <p:cNvPr id="124" name="Shape 124"/>
          <p:cNvCxnSpPr/>
          <p:nvPr/>
        </p:nvCxnSpPr>
        <p:spPr>
          <a:xfrm>
            <a:off x="3851919" y="2924943"/>
            <a:ext cx="936103" cy="0"/>
          </a:xfrm>
          <a:prstGeom prst="straightConnector1">
            <a:avLst/>
          </a:prstGeom>
          <a:noFill/>
          <a:ln cap="flat" cmpd="sng" w="9525">
            <a:solidFill>
              <a:srgbClr val="075192"/>
            </a:solidFill>
            <a:prstDash val="solid"/>
            <a:round/>
            <a:headEnd len="med" w="med" type="none"/>
            <a:tailEnd len="med" w="med" type="none"/>
          </a:ln>
        </p:spPr>
      </p:cxnSp>
      <p:sp>
        <p:nvSpPr>
          <p:cNvPr id="125" name="Shape 125"/>
          <p:cNvSpPr txBox="1"/>
          <p:nvPr/>
        </p:nvSpPr>
        <p:spPr>
          <a:xfrm>
            <a:off x="3563887" y="2420888"/>
            <a:ext cx="1584175" cy="36933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s-AR" sz="1800">
                <a:solidFill>
                  <a:schemeClr val="dk1"/>
                </a:solidFill>
                <a:latin typeface="Constantia"/>
                <a:ea typeface="Constantia"/>
                <a:cs typeface="Constantia"/>
                <a:sym typeface="Constantia"/>
              </a:rPr>
              <a:t>Salidas</a:t>
            </a:r>
          </a:p>
        </p:txBody>
      </p:sp>
      <p:sp>
        <p:nvSpPr>
          <p:cNvPr id="126" name="Shape 126"/>
          <p:cNvSpPr txBox="1"/>
          <p:nvPr/>
        </p:nvSpPr>
        <p:spPr>
          <a:xfrm>
            <a:off x="3707903" y="3068959"/>
            <a:ext cx="1440160" cy="36933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s-AR" sz="1800">
                <a:solidFill>
                  <a:schemeClr val="dk1"/>
                </a:solidFill>
                <a:latin typeface="Constantia"/>
                <a:ea typeface="Constantia"/>
                <a:cs typeface="Constantia"/>
                <a:sym typeface="Constantia"/>
              </a:rPr>
              <a:t>Entradas</a:t>
            </a:r>
          </a:p>
        </p:txBody>
      </p:sp>
      <p:sp>
        <p:nvSpPr>
          <p:cNvPr id="127" name="Shape 127"/>
          <p:cNvSpPr txBox="1"/>
          <p:nvPr/>
        </p:nvSpPr>
        <p:spPr>
          <a:xfrm>
            <a:off x="899591" y="4509119"/>
            <a:ext cx="2952328"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800">
                <a:solidFill>
                  <a:schemeClr val="dk1"/>
                </a:solidFill>
                <a:latin typeface="Constantia"/>
                <a:ea typeface="Constantia"/>
                <a:cs typeface="Constantia"/>
                <a:sym typeface="Constantia"/>
              </a:rPr>
              <a:t>Productividad depende de: </a:t>
            </a:r>
          </a:p>
        </p:txBody>
      </p:sp>
      <p:sp>
        <p:nvSpPr>
          <p:cNvPr id="128" name="Shape 128"/>
          <p:cNvSpPr txBox="1"/>
          <p:nvPr/>
        </p:nvSpPr>
        <p:spPr>
          <a:xfrm>
            <a:off x="4788023" y="4077071"/>
            <a:ext cx="3384375" cy="12003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800">
                <a:solidFill>
                  <a:schemeClr val="dk1"/>
                </a:solidFill>
                <a:latin typeface="Constantia"/>
                <a:ea typeface="Constantia"/>
                <a:cs typeface="Constantia"/>
                <a:sym typeface="Constantia"/>
              </a:rPr>
              <a:t>Planificación</a:t>
            </a:r>
          </a:p>
          <a:p>
            <a:pPr indent="0" lvl="0" marL="0" marR="0" rtl="0" algn="l">
              <a:spcBef>
                <a:spcPts val="0"/>
              </a:spcBef>
              <a:buSzPct val="25000"/>
              <a:buNone/>
            </a:pPr>
            <a:r>
              <a:rPr lang="es-AR" sz="1800">
                <a:solidFill>
                  <a:schemeClr val="dk1"/>
                </a:solidFill>
                <a:latin typeface="Constantia"/>
                <a:ea typeface="Constantia"/>
                <a:cs typeface="Constantia"/>
                <a:sym typeface="Constantia"/>
              </a:rPr>
              <a:t>Organización</a:t>
            </a:r>
          </a:p>
          <a:p>
            <a:pPr indent="0" lvl="0" marL="0" marR="0" rtl="0" algn="l">
              <a:spcBef>
                <a:spcPts val="0"/>
              </a:spcBef>
              <a:buSzPct val="25000"/>
              <a:buNone/>
            </a:pPr>
            <a:r>
              <a:rPr lang="es-AR" sz="1800">
                <a:solidFill>
                  <a:schemeClr val="dk1"/>
                </a:solidFill>
                <a:latin typeface="Constantia"/>
                <a:ea typeface="Constantia"/>
                <a:cs typeface="Constantia"/>
                <a:sym typeface="Constantia"/>
              </a:rPr>
              <a:t>Dirección </a:t>
            </a:r>
          </a:p>
          <a:p>
            <a:pPr indent="0" lvl="0" marL="0" marR="0" rtl="0" algn="l">
              <a:spcBef>
                <a:spcPts val="0"/>
              </a:spcBef>
              <a:buSzPct val="25000"/>
              <a:buNone/>
            </a:pPr>
            <a:r>
              <a:rPr lang="es-AR" sz="1800">
                <a:solidFill>
                  <a:schemeClr val="dk1"/>
                </a:solidFill>
                <a:latin typeface="Constantia"/>
                <a:ea typeface="Constantia"/>
                <a:cs typeface="Constantia"/>
                <a:sym typeface="Constantia"/>
              </a:rPr>
              <a:t>Control</a:t>
            </a:r>
          </a:p>
        </p:txBody>
      </p:sp>
      <p:sp>
        <p:nvSpPr>
          <p:cNvPr id="129" name="Shape 129"/>
          <p:cNvSpPr/>
          <p:nvPr/>
        </p:nvSpPr>
        <p:spPr>
          <a:xfrm>
            <a:off x="4067944" y="4077071"/>
            <a:ext cx="360040" cy="1224135"/>
          </a:xfrm>
          <a:prstGeom prst="leftBrace">
            <a:avLst>
              <a:gd fmla="val 8333" name="adj1"/>
              <a:gd fmla="val 50000" name="adj2"/>
            </a:avLst>
          </a:prstGeom>
          <a:noFill/>
          <a:ln cap="flat" cmpd="sng" w="9525">
            <a:solidFill>
              <a:srgbClr val="075192"/>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Constantia"/>
              <a:ea typeface="Constantia"/>
              <a:cs typeface="Constantia"/>
              <a:sym typeface="Constantia"/>
            </a:endParaRPr>
          </a:p>
        </p:txBody>
      </p:sp>
      <p:sp>
        <p:nvSpPr>
          <p:cNvPr id="130" name="Shape 130"/>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131" name="Shape 131"/>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7" name="Shape 347"/>
        <p:cNvGrpSpPr/>
        <p:nvPr/>
      </p:nvGrpSpPr>
      <p:grpSpPr>
        <a:xfrm>
          <a:off x="0" y="0"/>
          <a:ext cx="0" cy="0"/>
          <a:chOff x="0" y="0"/>
          <a:chExt cx="0" cy="0"/>
        </a:xfrm>
      </p:grpSpPr>
      <p:sp>
        <p:nvSpPr>
          <p:cNvPr id="348" name="Shape 348"/>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ctr">
              <a:spcBef>
                <a:spcPts val="0"/>
              </a:spcBef>
              <a:buClr>
                <a:schemeClr val="dk2"/>
              </a:buClr>
              <a:buSzPct val="25000"/>
              <a:buFont typeface="Calibri"/>
              <a:buNone/>
            </a:pPr>
            <a:r>
              <a:rPr b="0" i="0" lang="es-AR" sz="5000" u="none" cap="none" strike="noStrike">
                <a:solidFill>
                  <a:schemeClr val="dk2"/>
                </a:solidFill>
                <a:latin typeface="Calibri"/>
                <a:ea typeface="Calibri"/>
                <a:cs typeface="Calibri"/>
                <a:sym typeface="Calibri"/>
              </a:rPr>
              <a:t>Sub. Administrador de dialogo </a:t>
            </a:r>
          </a:p>
        </p:txBody>
      </p:sp>
      <p:sp>
        <p:nvSpPr>
          <p:cNvPr id="349" name="Shape 349"/>
          <p:cNvSpPr txBox="1"/>
          <p:nvPr>
            <p:ph idx="1" type="body"/>
          </p:nvPr>
        </p:nvSpPr>
        <p:spPr>
          <a:xfrm>
            <a:off x="457200" y="1935480"/>
            <a:ext cx="8229600" cy="4389119"/>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3"/>
              </a:buClr>
              <a:buSzPct val="25000"/>
              <a:buFont typeface="Noto Sans Symbols"/>
              <a:buNone/>
            </a:pPr>
            <a:r>
              <a:rPr b="0" i="0" lang="es-AR" sz="2600" u="none" cap="none" strike="noStrike">
                <a:solidFill>
                  <a:schemeClr val="dk1"/>
                </a:solidFill>
                <a:latin typeface="Constantia"/>
                <a:ea typeface="Constantia"/>
                <a:cs typeface="Constantia"/>
                <a:sym typeface="Constantia"/>
              </a:rPr>
              <a:t>Tiene las siguientes capacidades</a:t>
            </a:r>
          </a:p>
          <a:p>
            <a:pPr indent="-274320" lvl="0" marL="274320" marR="0" rtl="0" algn="l">
              <a:spcBef>
                <a:spcPts val="520"/>
              </a:spcBef>
              <a:spcAft>
                <a:spcPts val="0"/>
              </a:spcAft>
              <a:buClr>
                <a:schemeClr val="accent3"/>
              </a:buClr>
              <a:buSzPct val="95000"/>
              <a:buFont typeface="Noto Sans Symbols"/>
              <a:buChar char="●"/>
            </a:pPr>
            <a:r>
              <a:rPr b="0" i="0" lang="es-AR" sz="2600" u="none" cap="none" strike="noStrike">
                <a:solidFill>
                  <a:schemeClr val="dk1"/>
                </a:solidFill>
                <a:latin typeface="Constantia"/>
                <a:ea typeface="Constantia"/>
                <a:cs typeface="Constantia"/>
                <a:sym typeface="Constantia"/>
              </a:rPr>
              <a:t>Posee diferentes estilos de dialogo</a:t>
            </a:r>
          </a:p>
          <a:p>
            <a:pPr indent="-274320" lvl="0" marL="274320" marR="0" rtl="0" algn="l">
              <a:spcBef>
                <a:spcPts val="520"/>
              </a:spcBef>
              <a:spcAft>
                <a:spcPts val="0"/>
              </a:spcAft>
              <a:buClr>
                <a:schemeClr val="accent3"/>
              </a:buClr>
              <a:buSzPct val="95000"/>
              <a:buFont typeface="Noto Sans Symbols"/>
              <a:buChar char="●"/>
            </a:pPr>
            <a:r>
              <a:rPr b="0" i="0" lang="es-AR" sz="2600" u="none" cap="none" strike="noStrike">
                <a:solidFill>
                  <a:schemeClr val="dk1"/>
                </a:solidFill>
                <a:latin typeface="Constantia"/>
                <a:ea typeface="Constantia"/>
                <a:cs typeface="Constantia"/>
                <a:sym typeface="Constantia"/>
              </a:rPr>
              <a:t>Posibilita un amplio rango de dispositivos de entrada/salida</a:t>
            </a:r>
          </a:p>
          <a:p>
            <a:pPr indent="-274320" lvl="0" marL="274320" marR="0" rtl="0" algn="l">
              <a:spcBef>
                <a:spcPts val="520"/>
              </a:spcBef>
              <a:spcAft>
                <a:spcPts val="0"/>
              </a:spcAft>
              <a:buClr>
                <a:schemeClr val="accent3"/>
              </a:buClr>
              <a:buSzPct val="95000"/>
              <a:buFont typeface="Noto Sans Symbols"/>
              <a:buChar char="●"/>
            </a:pPr>
            <a:r>
              <a:rPr b="0" i="0" lang="es-AR" sz="2600" u="none" cap="none" strike="noStrike">
                <a:solidFill>
                  <a:schemeClr val="dk1"/>
                </a:solidFill>
                <a:latin typeface="Constantia"/>
                <a:ea typeface="Constantia"/>
                <a:cs typeface="Constantia"/>
                <a:sym typeface="Constantia"/>
              </a:rPr>
              <a:t>Provee al usuario capacidades de ayuda en linea</a:t>
            </a:r>
          </a:p>
          <a:p>
            <a:pPr indent="-274320" lvl="0" marL="274320" marR="0" rtl="0" algn="l">
              <a:spcBef>
                <a:spcPts val="520"/>
              </a:spcBef>
              <a:spcAft>
                <a:spcPts val="0"/>
              </a:spcAft>
              <a:buClr>
                <a:schemeClr val="accent3"/>
              </a:buClr>
              <a:buSzPct val="95000"/>
              <a:buFont typeface="Noto Sans Symbols"/>
              <a:buChar char="●"/>
            </a:pPr>
            <a:r>
              <a:rPr b="0" i="0" lang="es-AR" sz="2600" u="none" cap="none" strike="noStrike">
                <a:solidFill>
                  <a:schemeClr val="dk1"/>
                </a:solidFill>
                <a:latin typeface="Constantia"/>
                <a:ea typeface="Constantia"/>
                <a:cs typeface="Constantia"/>
                <a:sym typeface="Constantia"/>
              </a:rPr>
              <a:t>Interactua con el admintrador de datos  y de modelos</a:t>
            </a:r>
          </a:p>
          <a:p>
            <a:pPr indent="-274320" lvl="0" marL="274320" marR="0" rtl="0" algn="l">
              <a:spcBef>
                <a:spcPts val="520"/>
              </a:spcBef>
              <a:spcAft>
                <a:spcPts val="0"/>
              </a:spcAft>
              <a:buClr>
                <a:schemeClr val="accent3"/>
              </a:buClr>
              <a:buSzPct val="95000"/>
              <a:buFont typeface="Noto Sans Symbols"/>
              <a:buChar char="●"/>
            </a:pPr>
            <a:r>
              <a:rPr b="0" i="0" lang="es-AR" sz="2600" u="none" cap="none" strike="noStrike">
                <a:solidFill>
                  <a:schemeClr val="dk1"/>
                </a:solidFill>
                <a:latin typeface="Constantia"/>
                <a:ea typeface="Constantia"/>
                <a:cs typeface="Constantia"/>
                <a:sym typeface="Constantia"/>
              </a:rPr>
              <a:t>Posee capacidades graficas</a:t>
            </a:r>
          </a:p>
          <a:p>
            <a:pPr indent="-274320" lvl="0" marL="274320" marR="0" rtl="0" algn="l">
              <a:spcBef>
                <a:spcPts val="520"/>
              </a:spcBef>
              <a:spcAft>
                <a:spcPts val="0"/>
              </a:spcAft>
              <a:buClr>
                <a:schemeClr val="accent3"/>
              </a:buClr>
              <a:buSzPct val="95000"/>
              <a:buFont typeface="Noto Sans Symbols"/>
              <a:buChar char="●"/>
            </a:pPr>
            <a:r>
              <a:rPr b="0" i="0" lang="es-AR" sz="2600" u="none" cap="none" strike="noStrike">
                <a:solidFill>
                  <a:schemeClr val="dk1"/>
                </a:solidFill>
                <a:latin typeface="Constantia"/>
                <a:ea typeface="Constantia"/>
                <a:cs typeface="Constantia"/>
                <a:sym typeface="Constantia"/>
              </a:rPr>
              <a:t>Provee flexibilidad </a:t>
            </a:r>
          </a:p>
          <a:p>
            <a:pPr indent="-274320" lvl="0" marL="274320" marR="0" rtl="0" algn="l">
              <a:spcBef>
                <a:spcPts val="520"/>
              </a:spcBef>
              <a:spcAft>
                <a:spcPts val="0"/>
              </a:spcAft>
              <a:buClr>
                <a:schemeClr val="accent3"/>
              </a:buClr>
              <a:buSzPct val="95000"/>
              <a:buFont typeface="Noto Sans Symbols"/>
              <a:buChar char="●"/>
            </a:pPr>
            <a:r>
              <a:rPr b="0" i="0" lang="es-AR" sz="2600" u="none" cap="none" strike="noStrike">
                <a:solidFill>
                  <a:schemeClr val="dk1"/>
                </a:solidFill>
                <a:latin typeface="Constantia"/>
                <a:ea typeface="Constantia"/>
                <a:cs typeface="Constantia"/>
                <a:sym typeface="Constantia"/>
              </a:rPr>
              <a:t>Provee casos de ejemplo</a:t>
            </a:r>
          </a:p>
          <a:p>
            <a:pPr indent="-274320" lvl="0" marL="274320" marR="0" rtl="0" algn="l">
              <a:spcBef>
                <a:spcPts val="520"/>
              </a:spcBef>
              <a:spcAft>
                <a:spcPts val="0"/>
              </a:spcAft>
              <a:buClr>
                <a:schemeClr val="accent3"/>
              </a:buClr>
              <a:buSzPct val="95000"/>
              <a:buFont typeface="Noto Sans Symbols"/>
              <a:buNone/>
            </a:pPr>
            <a:r>
              <a:t/>
            </a:r>
            <a:endParaRPr b="0" i="0" sz="2600" u="none" cap="none" strike="noStrike">
              <a:solidFill>
                <a:schemeClr val="dk1"/>
              </a:solidFill>
              <a:latin typeface="Constantia"/>
              <a:ea typeface="Constantia"/>
              <a:cs typeface="Constantia"/>
              <a:sym typeface="Constantia"/>
            </a:endParaRPr>
          </a:p>
          <a:p>
            <a:pPr indent="-274320" lvl="0" marL="274320" marR="0" rtl="0" algn="l">
              <a:spcBef>
                <a:spcPts val="520"/>
              </a:spcBef>
              <a:buClr>
                <a:schemeClr val="accent3"/>
              </a:buClr>
              <a:buSzPct val="95000"/>
              <a:buFont typeface="Noto Sans Symbols"/>
              <a:buNone/>
            </a:pPr>
            <a:r>
              <a:t/>
            </a:r>
            <a:endParaRPr b="0" i="0" sz="2600" u="none" cap="none" strike="noStrike">
              <a:solidFill>
                <a:schemeClr val="dk1"/>
              </a:solidFill>
              <a:latin typeface="Constantia"/>
              <a:ea typeface="Constantia"/>
              <a:cs typeface="Constantia"/>
              <a:sym typeface="Constantia"/>
            </a:endParaRPr>
          </a:p>
        </p:txBody>
      </p:sp>
      <p:sp>
        <p:nvSpPr>
          <p:cNvPr id="350" name="Shape 350"/>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351" name="Shape 351"/>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5" name="Shape 355"/>
        <p:cNvGrpSpPr/>
        <p:nvPr/>
      </p:nvGrpSpPr>
      <p:grpSpPr>
        <a:xfrm>
          <a:off x="0" y="0"/>
          <a:ext cx="0" cy="0"/>
          <a:chOff x="0" y="0"/>
          <a:chExt cx="0" cy="0"/>
        </a:xfrm>
      </p:grpSpPr>
      <p:sp>
        <p:nvSpPr>
          <p:cNvPr id="356" name="Shape 356"/>
          <p:cNvSpPr/>
          <p:nvPr/>
        </p:nvSpPr>
        <p:spPr>
          <a:xfrm>
            <a:off x="1187624" y="1340767"/>
            <a:ext cx="1800199" cy="720080"/>
          </a:xfrm>
          <a:prstGeom prst="rect">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s-AR" sz="1800">
                <a:solidFill>
                  <a:schemeClr val="lt1"/>
                </a:solidFill>
                <a:latin typeface="Constantia"/>
                <a:ea typeface="Constantia"/>
                <a:cs typeface="Constantia"/>
                <a:sym typeface="Constantia"/>
              </a:rPr>
              <a:t>Administrador de datos</a:t>
            </a:r>
          </a:p>
        </p:txBody>
      </p:sp>
      <p:sp>
        <p:nvSpPr>
          <p:cNvPr id="357" name="Shape 357"/>
          <p:cNvSpPr/>
          <p:nvPr/>
        </p:nvSpPr>
        <p:spPr>
          <a:xfrm>
            <a:off x="5652119" y="1412775"/>
            <a:ext cx="1800199" cy="720080"/>
          </a:xfrm>
          <a:prstGeom prst="rect">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s-AR" sz="1800">
                <a:solidFill>
                  <a:schemeClr val="lt1"/>
                </a:solidFill>
                <a:latin typeface="Constantia"/>
                <a:ea typeface="Constantia"/>
                <a:cs typeface="Constantia"/>
                <a:sym typeface="Constantia"/>
              </a:rPr>
              <a:t>Administrador</a:t>
            </a:r>
          </a:p>
          <a:p>
            <a:pPr indent="0" lvl="0" marL="0" marR="0" rtl="0" algn="ctr">
              <a:spcBef>
                <a:spcPts val="0"/>
              </a:spcBef>
              <a:buSzPct val="25000"/>
              <a:buNone/>
            </a:pPr>
            <a:r>
              <a:rPr lang="es-AR" sz="1800">
                <a:solidFill>
                  <a:schemeClr val="lt1"/>
                </a:solidFill>
                <a:latin typeface="Constantia"/>
                <a:ea typeface="Constantia"/>
                <a:cs typeface="Constantia"/>
                <a:sym typeface="Constantia"/>
              </a:rPr>
              <a:t>modelos</a:t>
            </a:r>
          </a:p>
        </p:txBody>
      </p:sp>
      <p:sp>
        <p:nvSpPr>
          <p:cNvPr id="358" name="Shape 358"/>
          <p:cNvSpPr/>
          <p:nvPr/>
        </p:nvSpPr>
        <p:spPr>
          <a:xfrm>
            <a:off x="1115616" y="2348880"/>
            <a:ext cx="6768751" cy="3240359"/>
          </a:xfrm>
          <a:prstGeom prst="rect">
            <a:avLst/>
          </a:prstGeom>
          <a:solidFill>
            <a:schemeClr val="lt1"/>
          </a:solidFill>
          <a:ln cap="flat" cmpd="sng" w="25400">
            <a:solidFill>
              <a:schemeClr val="accent2"/>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Constantia"/>
              <a:ea typeface="Constantia"/>
              <a:cs typeface="Constantia"/>
              <a:sym typeface="Constantia"/>
            </a:endParaRPr>
          </a:p>
        </p:txBody>
      </p:sp>
      <p:sp>
        <p:nvSpPr>
          <p:cNvPr id="359" name="Shape 359"/>
          <p:cNvSpPr/>
          <p:nvPr/>
        </p:nvSpPr>
        <p:spPr>
          <a:xfrm>
            <a:off x="3419871" y="2420888"/>
            <a:ext cx="1800199" cy="720080"/>
          </a:xfrm>
          <a:prstGeom prst="rect">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s-AR" sz="1800">
                <a:solidFill>
                  <a:schemeClr val="lt1"/>
                </a:solidFill>
                <a:latin typeface="Constantia"/>
                <a:ea typeface="Constantia"/>
                <a:cs typeface="Constantia"/>
                <a:sym typeface="Constantia"/>
              </a:rPr>
              <a:t>DGMS</a:t>
            </a:r>
          </a:p>
        </p:txBody>
      </p:sp>
      <p:sp>
        <p:nvSpPr>
          <p:cNvPr id="360" name="Shape 360"/>
          <p:cNvSpPr/>
          <p:nvPr/>
        </p:nvSpPr>
        <p:spPr>
          <a:xfrm>
            <a:off x="3419871" y="3501007"/>
            <a:ext cx="1800199" cy="720080"/>
          </a:xfrm>
          <a:prstGeom prst="rect">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s-AR" sz="1800">
                <a:solidFill>
                  <a:schemeClr val="lt1"/>
                </a:solidFill>
                <a:latin typeface="Constantia"/>
                <a:ea typeface="Constantia"/>
                <a:cs typeface="Constantia"/>
                <a:sym typeface="Constantia"/>
              </a:rPr>
              <a:t>Procesador de Lenguaje</a:t>
            </a:r>
          </a:p>
        </p:txBody>
      </p:sp>
      <p:sp>
        <p:nvSpPr>
          <p:cNvPr id="361" name="Shape 361"/>
          <p:cNvSpPr/>
          <p:nvPr/>
        </p:nvSpPr>
        <p:spPr>
          <a:xfrm>
            <a:off x="5220071" y="4437112"/>
            <a:ext cx="1800199" cy="720080"/>
          </a:xfrm>
          <a:prstGeom prst="rect">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s-AR" sz="1800">
                <a:solidFill>
                  <a:schemeClr val="lt1"/>
                </a:solidFill>
                <a:latin typeface="Constantia"/>
                <a:ea typeface="Constantia"/>
                <a:cs typeface="Constantia"/>
                <a:sym typeface="Constantia"/>
              </a:rPr>
              <a:t>Salida: lenguaje de visualización</a:t>
            </a:r>
          </a:p>
        </p:txBody>
      </p:sp>
      <p:sp>
        <p:nvSpPr>
          <p:cNvPr id="362" name="Shape 362"/>
          <p:cNvSpPr/>
          <p:nvPr/>
        </p:nvSpPr>
        <p:spPr>
          <a:xfrm>
            <a:off x="1619671" y="4437112"/>
            <a:ext cx="1800199" cy="720080"/>
          </a:xfrm>
          <a:prstGeom prst="rect">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s-AR" sz="1800">
                <a:solidFill>
                  <a:schemeClr val="lt1"/>
                </a:solidFill>
                <a:latin typeface="Constantia"/>
                <a:ea typeface="Constantia"/>
                <a:cs typeface="Constantia"/>
                <a:sym typeface="Constantia"/>
              </a:rPr>
              <a:t>Entrada: lenguaje común</a:t>
            </a:r>
          </a:p>
        </p:txBody>
      </p:sp>
      <p:sp>
        <p:nvSpPr>
          <p:cNvPr id="363" name="Shape 363"/>
          <p:cNvSpPr/>
          <p:nvPr/>
        </p:nvSpPr>
        <p:spPr>
          <a:xfrm>
            <a:off x="3419871" y="5733255"/>
            <a:ext cx="1800199" cy="720080"/>
          </a:xfrm>
          <a:prstGeom prst="rect">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s-AR" sz="1800">
                <a:solidFill>
                  <a:schemeClr val="lt1"/>
                </a:solidFill>
                <a:latin typeface="Constantia"/>
                <a:ea typeface="Constantia"/>
                <a:cs typeface="Constantia"/>
                <a:sym typeface="Constantia"/>
              </a:rPr>
              <a:t>USUARIOS</a:t>
            </a:r>
          </a:p>
        </p:txBody>
      </p:sp>
      <p:cxnSp>
        <p:nvCxnSpPr>
          <p:cNvPr id="364" name="Shape 364"/>
          <p:cNvCxnSpPr/>
          <p:nvPr/>
        </p:nvCxnSpPr>
        <p:spPr>
          <a:xfrm>
            <a:off x="3059832" y="1988840"/>
            <a:ext cx="432047" cy="288032"/>
          </a:xfrm>
          <a:prstGeom prst="straightConnector1">
            <a:avLst/>
          </a:prstGeom>
          <a:noFill/>
          <a:ln cap="flat" cmpd="sng" w="9525">
            <a:solidFill>
              <a:srgbClr val="075192"/>
            </a:solidFill>
            <a:prstDash val="solid"/>
            <a:round/>
            <a:headEnd len="lg" w="lg" type="stealth"/>
            <a:tailEnd len="lg" w="lg" type="stealth"/>
          </a:ln>
        </p:spPr>
      </p:cxnSp>
      <p:cxnSp>
        <p:nvCxnSpPr>
          <p:cNvPr id="365" name="Shape 365"/>
          <p:cNvCxnSpPr/>
          <p:nvPr/>
        </p:nvCxnSpPr>
        <p:spPr>
          <a:xfrm flipH="1">
            <a:off x="5292079" y="2060848"/>
            <a:ext cx="216023" cy="288032"/>
          </a:xfrm>
          <a:prstGeom prst="straightConnector1">
            <a:avLst/>
          </a:prstGeom>
          <a:noFill/>
          <a:ln cap="flat" cmpd="sng" w="9525">
            <a:solidFill>
              <a:srgbClr val="075192"/>
            </a:solidFill>
            <a:prstDash val="solid"/>
            <a:round/>
            <a:headEnd len="lg" w="lg" type="stealth"/>
            <a:tailEnd len="lg" w="lg" type="stealth"/>
          </a:ln>
        </p:spPr>
      </p:cxnSp>
      <p:cxnSp>
        <p:nvCxnSpPr>
          <p:cNvPr id="366" name="Shape 366"/>
          <p:cNvCxnSpPr/>
          <p:nvPr/>
        </p:nvCxnSpPr>
        <p:spPr>
          <a:xfrm>
            <a:off x="4283967" y="3212975"/>
            <a:ext cx="0" cy="216023"/>
          </a:xfrm>
          <a:prstGeom prst="straightConnector1">
            <a:avLst/>
          </a:prstGeom>
          <a:noFill/>
          <a:ln cap="flat" cmpd="sng" w="9525">
            <a:solidFill>
              <a:srgbClr val="075192"/>
            </a:solidFill>
            <a:prstDash val="solid"/>
            <a:round/>
            <a:headEnd len="lg" w="lg" type="stealth"/>
            <a:tailEnd len="lg" w="lg" type="stealth"/>
          </a:ln>
        </p:spPr>
      </p:cxnSp>
      <p:cxnSp>
        <p:nvCxnSpPr>
          <p:cNvPr id="367" name="Shape 367"/>
          <p:cNvCxnSpPr/>
          <p:nvPr/>
        </p:nvCxnSpPr>
        <p:spPr>
          <a:xfrm flipH="1">
            <a:off x="3059832" y="4077071"/>
            <a:ext cx="216023" cy="288032"/>
          </a:xfrm>
          <a:prstGeom prst="straightConnector1">
            <a:avLst/>
          </a:prstGeom>
          <a:noFill/>
          <a:ln cap="flat" cmpd="sng" w="9525">
            <a:solidFill>
              <a:srgbClr val="075192"/>
            </a:solidFill>
            <a:prstDash val="solid"/>
            <a:round/>
            <a:headEnd len="lg" w="lg" type="stealth"/>
            <a:tailEnd len="lg" w="lg" type="stealth"/>
          </a:ln>
        </p:spPr>
      </p:cxnSp>
      <p:cxnSp>
        <p:nvCxnSpPr>
          <p:cNvPr id="368" name="Shape 368"/>
          <p:cNvCxnSpPr/>
          <p:nvPr/>
        </p:nvCxnSpPr>
        <p:spPr>
          <a:xfrm>
            <a:off x="5292080" y="4005064"/>
            <a:ext cx="216023" cy="288032"/>
          </a:xfrm>
          <a:prstGeom prst="straightConnector1">
            <a:avLst/>
          </a:prstGeom>
          <a:noFill/>
          <a:ln cap="flat" cmpd="sng" w="9525">
            <a:solidFill>
              <a:srgbClr val="075192"/>
            </a:solidFill>
            <a:prstDash val="solid"/>
            <a:round/>
            <a:headEnd len="lg" w="lg" type="stealth"/>
            <a:tailEnd len="lg" w="lg" type="stealth"/>
          </a:ln>
        </p:spPr>
      </p:cxnSp>
      <p:cxnSp>
        <p:nvCxnSpPr>
          <p:cNvPr id="369" name="Shape 369"/>
          <p:cNvCxnSpPr/>
          <p:nvPr/>
        </p:nvCxnSpPr>
        <p:spPr>
          <a:xfrm>
            <a:off x="2843808" y="5301207"/>
            <a:ext cx="432047" cy="504056"/>
          </a:xfrm>
          <a:prstGeom prst="straightConnector1">
            <a:avLst/>
          </a:prstGeom>
          <a:noFill/>
          <a:ln cap="flat" cmpd="sng" w="9525">
            <a:solidFill>
              <a:srgbClr val="075192"/>
            </a:solidFill>
            <a:prstDash val="solid"/>
            <a:round/>
            <a:headEnd len="lg" w="lg" type="stealth"/>
            <a:tailEnd len="lg" w="lg" type="stealth"/>
          </a:ln>
        </p:spPr>
      </p:cxnSp>
      <p:cxnSp>
        <p:nvCxnSpPr>
          <p:cNvPr id="370" name="Shape 370"/>
          <p:cNvCxnSpPr/>
          <p:nvPr/>
        </p:nvCxnSpPr>
        <p:spPr>
          <a:xfrm flipH="1">
            <a:off x="5364088" y="5301207"/>
            <a:ext cx="360040" cy="504056"/>
          </a:xfrm>
          <a:prstGeom prst="straightConnector1">
            <a:avLst/>
          </a:prstGeom>
          <a:noFill/>
          <a:ln cap="flat" cmpd="sng" w="9525">
            <a:solidFill>
              <a:srgbClr val="075192"/>
            </a:solidFill>
            <a:prstDash val="solid"/>
            <a:round/>
            <a:headEnd len="lg" w="lg" type="stealth"/>
            <a:tailEnd len="lg" w="lg" type="stealth"/>
          </a:ln>
        </p:spPr>
      </p:cxnSp>
      <p:sp>
        <p:nvSpPr>
          <p:cNvPr id="371" name="Shape 371"/>
          <p:cNvSpPr txBox="1"/>
          <p:nvPr>
            <p:ph type="title"/>
          </p:nvPr>
        </p:nvSpPr>
        <p:spPr>
          <a:xfrm>
            <a:off x="467543" y="704087"/>
            <a:ext cx="8219256" cy="636680"/>
          </a:xfrm>
          <a:prstGeom prst="rect">
            <a:avLst/>
          </a:prstGeom>
          <a:noFill/>
          <a:ln>
            <a:noFill/>
          </a:ln>
        </p:spPr>
        <p:txBody>
          <a:bodyPr anchorCtr="0" anchor="b" bIns="0" lIns="0" rIns="0" tIns="45700">
            <a:noAutofit/>
          </a:bodyPr>
          <a:lstStyle/>
          <a:p>
            <a:pPr indent="0" lvl="0" marL="0" marR="0" rtl="0" algn="ctr">
              <a:spcBef>
                <a:spcPts val="0"/>
              </a:spcBef>
              <a:buClr>
                <a:schemeClr val="dk2"/>
              </a:buClr>
              <a:buSzPct val="25000"/>
              <a:buFont typeface="Calibri"/>
              <a:buNone/>
            </a:pPr>
            <a:r>
              <a:rPr b="0" i="0" lang="es-AR" sz="4500" u="none" cap="none" strike="noStrike">
                <a:solidFill>
                  <a:schemeClr val="dk2"/>
                </a:solidFill>
                <a:latin typeface="Calibri"/>
                <a:ea typeface="Calibri"/>
                <a:cs typeface="Calibri"/>
                <a:sym typeface="Calibri"/>
              </a:rPr>
              <a:t>Administrador de dialogo </a:t>
            </a:r>
          </a:p>
        </p:txBody>
      </p:sp>
      <p:sp>
        <p:nvSpPr>
          <p:cNvPr id="372" name="Shape 372"/>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373" name="Shape 373"/>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7" name="Shape 377"/>
        <p:cNvGrpSpPr/>
        <p:nvPr/>
      </p:nvGrpSpPr>
      <p:grpSpPr>
        <a:xfrm>
          <a:off x="0" y="0"/>
          <a:ext cx="0" cy="0"/>
          <a:chOff x="0" y="0"/>
          <a:chExt cx="0" cy="0"/>
        </a:xfrm>
      </p:grpSpPr>
      <p:sp>
        <p:nvSpPr>
          <p:cNvPr id="378" name="Shape 378"/>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ctr">
              <a:spcBef>
                <a:spcPts val="0"/>
              </a:spcBef>
              <a:buClr>
                <a:schemeClr val="dk2"/>
              </a:buClr>
              <a:buSzPct val="25000"/>
              <a:buFont typeface="Calibri"/>
              <a:buNone/>
            </a:pPr>
            <a:r>
              <a:rPr b="0" i="0" lang="es-AR" sz="4500" u="none" cap="none" strike="noStrike">
                <a:solidFill>
                  <a:schemeClr val="dk2"/>
                </a:solidFill>
                <a:latin typeface="Calibri"/>
                <a:ea typeface="Calibri"/>
                <a:cs typeface="Calibri"/>
                <a:sym typeface="Calibri"/>
              </a:rPr>
              <a:t>¿Por que construir un data warehouse?</a:t>
            </a:r>
          </a:p>
        </p:txBody>
      </p:sp>
      <p:sp>
        <p:nvSpPr>
          <p:cNvPr id="379" name="Shape 379"/>
          <p:cNvSpPr txBox="1"/>
          <p:nvPr/>
        </p:nvSpPr>
        <p:spPr>
          <a:xfrm>
            <a:off x="467543" y="2204864"/>
            <a:ext cx="2304256" cy="30777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400">
                <a:solidFill>
                  <a:schemeClr val="dk1"/>
                </a:solidFill>
                <a:latin typeface="Calibri"/>
                <a:ea typeface="Calibri"/>
                <a:cs typeface="Calibri"/>
                <a:sym typeface="Calibri"/>
              </a:rPr>
              <a:t>Necesidades empresariales</a:t>
            </a:r>
          </a:p>
        </p:txBody>
      </p:sp>
      <p:sp>
        <p:nvSpPr>
          <p:cNvPr id="380" name="Shape 380"/>
          <p:cNvSpPr txBox="1"/>
          <p:nvPr/>
        </p:nvSpPr>
        <p:spPr>
          <a:xfrm>
            <a:off x="6156176" y="5805264"/>
            <a:ext cx="1512167" cy="30777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400">
                <a:solidFill>
                  <a:schemeClr val="dk1"/>
                </a:solidFill>
                <a:latin typeface="Calibri"/>
                <a:ea typeface="Calibri"/>
                <a:cs typeface="Calibri"/>
                <a:sym typeface="Calibri"/>
              </a:rPr>
              <a:t>Complejidad</a:t>
            </a:r>
          </a:p>
        </p:txBody>
      </p:sp>
      <p:sp>
        <p:nvSpPr>
          <p:cNvPr id="381" name="Shape 381"/>
          <p:cNvSpPr txBox="1"/>
          <p:nvPr/>
        </p:nvSpPr>
        <p:spPr>
          <a:xfrm>
            <a:off x="5796135" y="3933055"/>
            <a:ext cx="1440160" cy="52321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400">
                <a:solidFill>
                  <a:schemeClr val="dk1"/>
                </a:solidFill>
                <a:latin typeface="Calibri"/>
                <a:ea typeface="Calibri"/>
                <a:cs typeface="Calibri"/>
                <a:sym typeface="Calibri"/>
              </a:rPr>
              <a:t>Pronóstico y Predicción</a:t>
            </a:r>
          </a:p>
        </p:txBody>
      </p:sp>
      <p:grpSp>
        <p:nvGrpSpPr>
          <p:cNvPr id="382" name="Shape 382"/>
          <p:cNvGrpSpPr/>
          <p:nvPr/>
        </p:nvGrpSpPr>
        <p:grpSpPr>
          <a:xfrm>
            <a:off x="2627784" y="2204863"/>
            <a:ext cx="3888432" cy="3384376"/>
            <a:chOff x="3275856" y="2204863"/>
            <a:chExt cx="3888432" cy="3384376"/>
          </a:xfrm>
        </p:grpSpPr>
        <p:sp>
          <p:nvSpPr>
            <p:cNvPr id="383" name="Shape 383"/>
            <p:cNvSpPr/>
            <p:nvPr/>
          </p:nvSpPr>
          <p:spPr>
            <a:xfrm>
              <a:off x="3275856" y="3140967"/>
              <a:ext cx="2592287" cy="2448271"/>
            </a:xfrm>
            <a:prstGeom prst="rect">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nstantia"/>
                <a:ea typeface="Constantia"/>
                <a:cs typeface="Constantia"/>
                <a:sym typeface="Constantia"/>
              </a:endParaRPr>
            </a:p>
          </p:txBody>
        </p:sp>
        <p:sp>
          <p:nvSpPr>
            <p:cNvPr id="384" name="Shape 384"/>
            <p:cNvSpPr/>
            <p:nvPr/>
          </p:nvSpPr>
          <p:spPr>
            <a:xfrm>
              <a:off x="3275856" y="3861048"/>
              <a:ext cx="1944216" cy="1728191"/>
            </a:xfrm>
            <a:prstGeom prst="rect">
              <a:avLst/>
            </a:prstGeom>
            <a:solidFill>
              <a:schemeClr val="accent3"/>
            </a:solidFill>
            <a:ln cap="flat" cmpd="sng" w="25400">
              <a:solidFill>
                <a:srgbClr val="08979E"/>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nstantia"/>
                <a:ea typeface="Constantia"/>
                <a:cs typeface="Constantia"/>
                <a:sym typeface="Constantia"/>
              </a:endParaRPr>
            </a:p>
          </p:txBody>
        </p:sp>
        <p:sp>
          <p:nvSpPr>
            <p:cNvPr id="385" name="Shape 385"/>
            <p:cNvSpPr/>
            <p:nvPr/>
          </p:nvSpPr>
          <p:spPr>
            <a:xfrm>
              <a:off x="3275856" y="4581128"/>
              <a:ext cx="1152128" cy="1008112"/>
            </a:xfrm>
            <a:prstGeom prst="rect">
              <a:avLst/>
            </a:prstGeom>
            <a:gradFill>
              <a:gsLst>
                <a:gs pos="0">
                  <a:srgbClr val="87E9F1"/>
                </a:gs>
                <a:gs pos="43000">
                  <a:srgbClr val="B6F8FC"/>
                </a:gs>
                <a:gs pos="93000">
                  <a:srgbClr val="E8FCFE"/>
                </a:gs>
                <a:gs pos="100000">
                  <a:srgbClr val="F6FFFF"/>
                </a:gs>
              </a:gsLst>
              <a:path path="circle">
                <a:fillToRect b="50%" l="50%" r="50%" t="50%"/>
              </a:path>
              <a:tileRect/>
            </a:gradFill>
            <a:ln cap="flat" cmpd="sng" w="9525">
              <a:solidFill>
                <a:srgbClr val="0599A0"/>
              </a:solidFill>
              <a:prstDash val="solid"/>
              <a:round/>
              <a:headEnd len="med" w="med" type="none"/>
              <a:tailEnd len="med" w="med" type="none"/>
            </a:ln>
            <a:effectLst>
              <a:outerShdw blurRad="57150" rotWithShape="0" algn="ctr" dir="5400000" dist="38100">
                <a:srgbClr val="000000"/>
              </a:outerShdw>
            </a:effectLst>
          </p:spPr>
          <p:txBody>
            <a:bodyPr anchorCtr="0" anchor="ctr" bIns="45700" lIns="91425" rIns="91425" tIns="45700">
              <a:noAutofit/>
            </a:bodyPr>
            <a:lstStyle/>
            <a:p>
              <a:pPr indent="0" lvl="0" marL="0" marR="0" rtl="0" algn="ctr">
                <a:spcBef>
                  <a:spcPts val="0"/>
                </a:spcBef>
                <a:buSzPct val="25000"/>
                <a:buNone/>
              </a:pPr>
              <a:r>
                <a:rPr lang="es-AR" sz="1800">
                  <a:solidFill>
                    <a:schemeClr val="dk1"/>
                  </a:solidFill>
                  <a:latin typeface="Constantia"/>
                  <a:ea typeface="Constantia"/>
                  <a:cs typeface="Constantia"/>
                  <a:sym typeface="Constantia"/>
                </a:rPr>
                <a:t>Que</a:t>
              </a:r>
            </a:p>
          </p:txBody>
        </p:sp>
        <p:sp>
          <p:nvSpPr>
            <p:cNvPr id="386" name="Shape 386"/>
            <p:cNvSpPr txBox="1"/>
            <p:nvPr/>
          </p:nvSpPr>
          <p:spPr>
            <a:xfrm>
              <a:off x="3419871" y="3284983"/>
              <a:ext cx="2232248"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800">
                  <a:solidFill>
                    <a:schemeClr val="dk1"/>
                  </a:solidFill>
                  <a:latin typeface="Constantia"/>
                  <a:ea typeface="Constantia"/>
                  <a:cs typeface="Constantia"/>
                  <a:sym typeface="Constantia"/>
                </a:rPr>
                <a:t>Acción</a:t>
              </a:r>
            </a:p>
          </p:txBody>
        </p:sp>
        <p:sp>
          <p:nvSpPr>
            <p:cNvPr id="387" name="Shape 387"/>
            <p:cNvSpPr txBox="1"/>
            <p:nvPr/>
          </p:nvSpPr>
          <p:spPr>
            <a:xfrm>
              <a:off x="3419871" y="4077071"/>
              <a:ext cx="1512167"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800">
                  <a:solidFill>
                    <a:schemeClr val="dk1"/>
                  </a:solidFill>
                  <a:latin typeface="Constantia"/>
                  <a:ea typeface="Constantia"/>
                  <a:cs typeface="Constantia"/>
                  <a:sym typeface="Constantia"/>
                </a:rPr>
                <a:t>Por que ?</a:t>
              </a:r>
            </a:p>
          </p:txBody>
        </p:sp>
        <p:cxnSp>
          <p:nvCxnSpPr>
            <p:cNvPr id="388" name="Shape 388"/>
            <p:cNvCxnSpPr/>
            <p:nvPr/>
          </p:nvCxnSpPr>
          <p:spPr>
            <a:xfrm rot="10800000">
              <a:off x="3275856" y="2204863"/>
              <a:ext cx="0" cy="3384375"/>
            </a:xfrm>
            <a:prstGeom prst="straightConnector1">
              <a:avLst/>
            </a:prstGeom>
            <a:noFill/>
            <a:ln cap="flat" cmpd="sng" w="9525">
              <a:solidFill>
                <a:srgbClr val="075192"/>
              </a:solidFill>
              <a:prstDash val="solid"/>
              <a:round/>
              <a:headEnd len="med" w="med" type="none"/>
              <a:tailEnd len="lg" w="lg" type="stealth"/>
            </a:ln>
          </p:spPr>
        </p:cxnSp>
        <p:cxnSp>
          <p:nvCxnSpPr>
            <p:cNvPr id="389" name="Shape 389"/>
            <p:cNvCxnSpPr/>
            <p:nvPr/>
          </p:nvCxnSpPr>
          <p:spPr>
            <a:xfrm>
              <a:off x="3275856" y="5589239"/>
              <a:ext cx="3888432" cy="0"/>
            </a:xfrm>
            <a:prstGeom prst="straightConnector1">
              <a:avLst/>
            </a:prstGeom>
            <a:noFill/>
            <a:ln cap="flat" cmpd="sng" w="9525">
              <a:solidFill>
                <a:srgbClr val="075192"/>
              </a:solidFill>
              <a:prstDash val="solid"/>
              <a:round/>
              <a:headEnd len="med" w="med" type="none"/>
              <a:tailEnd len="lg" w="lg" type="stealth"/>
            </a:ln>
          </p:spPr>
        </p:cxnSp>
        <p:cxnSp>
          <p:nvCxnSpPr>
            <p:cNvPr id="390" name="Shape 390"/>
            <p:cNvCxnSpPr>
              <a:endCxn id="386" idx="3"/>
            </p:cNvCxnSpPr>
            <p:nvPr/>
          </p:nvCxnSpPr>
          <p:spPr>
            <a:xfrm rot="10800000">
              <a:off x="5652119" y="3469649"/>
              <a:ext cx="1080000" cy="319500"/>
            </a:xfrm>
            <a:prstGeom prst="curvedConnector3">
              <a:avLst>
                <a:gd fmla="val -59492" name="adj1"/>
              </a:avLst>
            </a:prstGeom>
            <a:noFill/>
            <a:ln cap="flat" cmpd="sng" w="9525">
              <a:solidFill>
                <a:srgbClr val="075192"/>
              </a:solidFill>
              <a:prstDash val="solid"/>
              <a:round/>
              <a:headEnd len="med" w="med" type="none"/>
              <a:tailEnd len="lg" w="lg" type="stealth"/>
            </a:ln>
          </p:spPr>
        </p:cxnSp>
      </p:grpSp>
      <p:sp>
        <p:nvSpPr>
          <p:cNvPr id="391" name="Shape 391"/>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392" name="Shape 392"/>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6" name="Shape 396"/>
        <p:cNvGrpSpPr/>
        <p:nvPr/>
      </p:nvGrpSpPr>
      <p:grpSpPr>
        <a:xfrm>
          <a:off x="0" y="0"/>
          <a:ext cx="0" cy="0"/>
          <a:chOff x="0" y="0"/>
          <a:chExt cx="0" cy="0"/>
        </a:xfrm>
      </p:grpSpPr>
      <p:sp>
        <p:nvSpPr>
          <p:cNvPr id="397" name="Shape 397"/>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ctr">
              <a:spcBef>
                <a:spcPts val="0"/>
              </a:spcBef>
              <a:buClr>
                <a:schemeClr val="dk2"/>
              </a:buClr>
              <a:buSzPct val="25000"/>
              <a:buFont typeface="Calibri"/>
              <a:buNone/>
            </a:pPr>
            <a:r>
              <a:rPr b="0" i="0" lang="es-AR" sz="4500" u="none" cap="none" strike="noStrike">
                <a:solidFill>
                  <a:schemeClr val="dk2"/>
                </a:solidFill>
                <a:latin typeface="Calibri"/>
                <a:ea typeface="Calibri"/>
                <a:cs typeface="Calibri"/>
                <a:sym typeface="Calibri"/>
              </a:rPr>
              <a:t>¿Por que construir un data warehouse?</a:t>
            </a:r>
          </a:p>
        </p:txBody>
      </p:sp>
      <p:sp>
        <p:nvSpPr>
          <p:cNvPr id="398" name="Shape 398"/>
          <p:cNvSpPr txBox="1"/>
          <p:nvPr/>
        </p:nvSpPr>
        <p:spPr>
          <a:xfrm>
            <a:off x="1043608" y="2132856"/>
            <a:ext cx="6984776" cy="646331"/>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s-AR" sz="1800">
                <a:solidFill>
                  <a:schemeClr val="dk1"/>
                </a:solidFill>
                <a:latin typeface="Calibri"/>
                <a:ea typeface="Calibri"/>
                <a:cs typeface="Calibri"/>
                <a:sym typeface="Calibri"/>
              </a:rPr>
              <a:t>La complejidad de los negocios ha modificado la forma de administrar  las empresas</a:t>
            </a:r>
          </a:p>
        </p:txBody>
      </p:sp>
      <p:sp>
        <p:nvSpPr>
          <p:cNvPr id="399" name="Shape 399"/>
          <p:cNvSpPr txBox="1"/>
          <p:nvPr/>
        </p:nvSpPr>
        <p:spPr>
          <a:xfrm>
            <a:off x="467543" y="3212975"/>
            <a:ext cx="3456383"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800">
                <a:solidFill>
                  <a:schemeClr val="dk1"/>
                </a:solidFill>
                <a:latin typeface="Calibri"/>
                <a:ea typeface="Calibri"/>
                <a:cs typeface="Calibri"/>
                <a:sym typeface="Calibri"/>
              </a:rPr>
              <a:t>Gerentes no solo necesitan saber  </a:t>
            </a:r>
          </a:p>
        </p:txBody>
      </p:sp>
      <p:sp>
        <p:nvSpPr>
          <p:cNvPr id="400" name="Shape 400"/>
          <p:cNvSpPr txBox="1"/>
          <p:nvPr/>
        </p:nvSpPr>
        <p:spPr>
          <a:xfrm>
            <a:off x="3923928" y="3212975"/>
            <a:ext cx="2520279"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s-AR" sz="1800">
                <a:solidFill>
                  <a:srgbClr val="5E7A05"/>
                </a:solidFill>
                <a:latin typeface="Constantia"/>
                <a:ea typeface="Constantia"/>
                <a:cs typeface="Constantia"/>
                <a:sym typeface="Constantia"/>
              </a:rPr>
              <a:t>Que esta sucediendo?</a:t>
            </a:r>
          </a:p>
        </p:txBody>
      </p:sp>
      <p:sp>
        <p:nvSpPr>
          <p:cNvPr id="401" name="Shape 401"/>
          <p:cNvSpPr txBox="1"/>
          <p:nvPr/>
        </p:nvSpPr>
        <p:spPr>
          <a:xfrm>
            <a:off x="1763688" y="3717032"/>
            <a:ext cx="1728191"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800">
                <a:solidFill>
                  <a:schemeClr val="dk1"/>
                </a:solidFill>
                <a:latin typeface="Calibri"/>
                <a:ea typeface="Calibri"/>
                <a:cs typeface="Calibri"/>
                <a:sym typeface="Calibri"/>
              </a:rPr>
              <a:t>Sino además</a:t>
            </a:r>
          </a:p>
        </p:txBody>
      </p:sp>
      <p:sp>
        <p:nvSpPr>
          <p:cNvPr id="402" name="Shape 402"/>
          <p:cNvSpPr txBox="1"/>
          <p:nvPr/>
        </p:nvSpPr>
        <p:spPr>
          <a:xfrm>
            <a:off x="3851919" y="3789039"/>
            <a:ext cx="3456383"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s-AR" sz="1800">
                <a:solidFill>
                  <a:srgbClr val="5E7A05"/>
                </a:solidFill>
                <a:latin typeface="Constantia"/>
                <a:ea typeface="Constantia"/>
                <a:cs typeface="Constantia"/>
                <a:sym typeface="Constantia"/>
              </a:rPr>
              <a:t>Por que esta sucediendo ? </a:t>
            </a:r>
          </a:p>
        </p:txBody>
      </p:sp>
      <p:sp>
        <p:nvSpPr>
          <p:cNvPr id="403" name="Shape 403"/>
          <p:cNvSpPr txBox="1"/>
          <p:nvPr/>
        </p:nvSpPr>
        <p:spPr>
          <a:xfrm>
            <a:off x="467543" y="4149080"/>
            <a:ext cx="3312367" cy="646331"/>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s-AR" sz="1800">
                <a:solidFill>
                  <a:schemeClr val="dk1"/>
                </a:solidFill>
                <a:latin typeface="Calibri"/>
                <a:ea typeface="Calibri"/>
                <a:cs typeface="Calibri"/>
                <a:sym typeface="Calibri"/>
              </a:rPr>
              <a:t>Desean pasar con rapidez a la siguiente fase </a:t>
            </a:r>
          </a:p>
        </p:txBody>
      </p:sp>
      <p:sp>
        <p:nvSpPr>
          <p:cNvPr id="404" name="Shape 404"/>
          <p:cNvSpPr txBox="1"/>
          <p:nvPr/>
        </p:nvSpPr>
        <p:spPr>
          <a:xfrm>
            <a:off x="3779912" y="4365103"/>
            <a:ext cx="5220071"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s-AR" sz="1800">
                <a:solidFill>
                  <a:srgbClr val="5E7A05"/>
                </a:solidFill>
                <a:latin typeface="Constantia"/>
                <a:ea typeface="Constantia"/>
                <a:cs typeface="Constantia"/>
                <a:sym typeface="Constantia"/>
              </a:rPr>
              <a:t>¿Qué debemos hacer y cuales son los riesgos? </a:t>
            </a:r>
          </a:p>
        </p:txBody>
      </p:sp>
      <p:sp>
        <p:nvSpPr>
          <p:cNvPr id="405" name="Shape 405"/>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406" name="Shape 406"/>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tile algn="tl" flip="none" tx="0" sx="65000" ty="0" sy="65000"/>
        </a:blipFill>
      </p:bgPr>
    </p:bg>
    <p:spTree>
      <p:nvGrpSpPr>
        <p:cNvPr id="410" name="Shape 410"/>
        <p:cNvGrpSpPr/>
        <p:nvPr/>
      </p:nvGrpSpPr>
      <p:grpSpPr>
        <a:xfrm>
          <a:off x="0" y="0"/>
          <a:ext cx="0" cy="0"/>
          <a:chOff x="0" y="0"/>
          <a:chExt cx="0" cy="0"/>
        </a:xfrm>
      </p:grpSpPr>
      <p:sp>
        <p:nvSpPr>
          <p:cNvPr id="411" name="Shape 411"/>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b="0" i="0" lang="es-AR" sz="5000" u="none" cap="none" strike="noStrike">
                <a:solidFill>
                  <a:schemeClr val="dk2"/>
                </a:solidFill>
                <a:latin typeface="Calibri"/>
                <a:ea typeface="Calibri"/>
                <a:cs typeface="Calibri"/>
                <a:sym typeface="Calibri"/>
              </a:rPr>
              <a:t>Que nos ha llevado a B.I</a:t>
            </a:r>
          </a:p>
        </p:txBody>
      </p:sp>
      <p:sp>
        <p:nvSpPr>
          <p:cNvPr id="412" name="Shape 412"/>
          <p:cNvSpPr txBox="1"/>
          <p:nvPr>
            <p:ph idx="1" type="body"/>
          </p:nvPr>
        </p:nvSpPr>
        <p:spPr>
          <a:xfrm>
            <a:off x="457200" y="1935480"/>
            <a:ext cx="8229600" cy="4389119"/>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3"/>
              </a:buClr>
              <a:buSzPct val="95000"/>
              <a:buFont typeface="Noto Sans Symbols"/>
              <a:buChar char="●"/>
            </a:pPr>
            <a:r>
              <a:rPr b="0" i="0" lang="es-AR" sz="2400" u="none" cap="none" strike="noStrike">
                <a:solidFill>
                  <a:schemeClr val="dk1"/>
                </a:solidFill>
                <a:latin typeface="Calibri"/>
                <a:ea typeface="Calibri"/>
                <a:cs typeface="Calibri"/>
                <a:sym typeface="Calibri"/>
              </a:rPr>
              <a:t>La falta de información confiable en tiempo y forma </a:t>
            </a:r>
          </a:p>
          <a:p>
            <a:pPr indent="-274320" lvl="0" marL="274320" marR="0" rtl="0" algn="l">
              <a:spcBef>
                <a:spcPts val="480"/>
              </a:spcBef>
              <a:spcAft>
                <a:spcPts val="0"/>
              </a:spcAft>
              <a:buClr>
                <a:schemeClr val="accent3"/>
              </a:buClr>
              <a:buSzPct val="95000"/>
              <a:buFont typeface="Noto Sans Symbols"/>
              <a:buChar char="●"/>
            </a:pPr>
            <a:r>
              <a:rPr b="0" i="0" lang="es-AR" sz="2400" u="none" cap="none" strike="noStrike">
                <a:solidFill>
                  <a:schemeClr val="dk1"/>
                </a:solidFill>
                <a:latin typeface="Calibri"/>
                <a:ea typeface="Calibri"/>
                <a:cs typeface="Calibri"/>
                <a:sym typeface="Calibri"/>
              </a:rPr>
              <a:t>La necesidad de predecir acontecimientos </a:t>
            </a:r>
          </a:p>
          <a:p>
            <a:pPr indent="-274320" lvl="0" marL="274320" marR="0" rtl="0" algn="l">
              <a:spcBef>
                <a:spcPts val="480"/>
              </a:spcBef>
              <a:spcAft>
                <a:spcPts val="0"/>
              </a:spcAft>
              <a:buClr>
                <a:schemeClr val="accent3"/>
              </a:buClr>
              <a:buSzPct val="95000"/>
              <a:buFont typeface="Noto Sans Symbols"/>
              <a:buChar char="●"/>
            </a:pPr>
            <a:r>
              <a:rPr b="0" i="0" lang="es-AR" sz="2400" u="none" cap="none" strike="noStrike">
                <a:solidFill>
                  <a:schemeClr val="dk1"/>
                </a:solidFill>
                <a:latin typeface="Calibri"/>
                <a:ea typeface="Calibri"/>
                <a:cs typeface="Calibri"/>
                <a:sym typeface="Calibri"/>
              </a:rPr>
              <a:t>La necesidad de mejorar los tiempos de reacción a los cambios</a:t>
            </a:r>
          </a:p>
          <a:p>
            <a:pPr indent="-274320" lvl="0" marL="274320" marR="0" rtl="0" algn="l">
              <a:spcBef>
                <a:spcPts val="480"/>
              </a:spcBef>
              <a:spcAft>
                <a:spcPts val="0"/>
              </a:spcAft>
              <a:buClr>
                <a:schemeClr val="accent3"/>
              </a:buClr>
              <a:buSzPct val="95000"/>
              <a:buFont typeface="Noto Sans Symbols"/>
              <a:buChar char="●"/>
            </a:pPr>
            <a:r>
              <a:rPr b="0" i="0" lang="es-AR" sz="2400" u="none" cap="none" strike="noStrike">
                <a:solidFill>
                  <a:schemeClr val="dk1"/>
                </a:solidFill>
                <a:latin typeface="Calibri"/>
                <a:ea typeface="Calibri"/>
                <a:cs typeface="Calibri"/>
                <a:sym typeface="Calibri"/>
              </a:rPr>
              <a:t>La necesidad de comprender mejor los gustos y comportamiento de los clientes </a:t>
            </a:r>
          </a:p>
          <a:p>
            <a:pPr indent="-274320" lvl="0" marL="274320" marR="0" rtl="0" algn="l">
              <a:spcBef>
                <a:spcPts val="480"/>
              </a:spcBef>
              <a:spcAft>
                <a:spcPts val="0"/>
              </a:spcAft>
              <a:buClr>
                <a:schemeClr val="accent3"/>
              </a:buClr>
              <a:buSzPct val="95000"/>
              <a:buFont typeface="Noto Sans Symbols"/>
              <a:buChar char="●"/>
            </a:pPr>
            <a:r>
              <a:rPr b="0" i="0" lang="es-AR" sz="2400" u="none" cap="none" strike="noStrike">
                <a:solidFill>
                  <a:schemeClr val="dk1"/>
                </a:solidFill>
                <a:latin typeface="Calibri"/>
                <a:ea typeface="Calibri"/>
                <a:cs typeface="Calibri"/>
                <a:sym typeface="Calibri"/>
              </a:rPr>
              <a:t>La necesidad de mejorar la atención al cliente </a:t>
            </a:r>
          </a:p>
          <a:p>
            <a:pPr indent="-274320" lvl="0" marL="274320" marR="0" rtl="0" algn="l">
              <a:spcBef>
                <a:spcPts val="480"/>
              </a:spcBef>
              <a:spcAft>
                <a:spcPts val="0"/>
              </a:spcAft>
              <a:buClr>
                <a:schemeClr val="accent3"/>
              </a:buClr>
              <a:buSzPct val="95000"/>
              <a:buFont typeface="Noto Sans Symbols"/>
              <a:buChar char="●"/>
            </a:pPr>
            <a:r>
              <a:rPr b="0" i="0" lang="es-AR" sz="2400" u="none" cap="none" strike="noStrike">
                <a:solidFill>
                  <a:schemeClr val="dk1"/>
                </a:solidFill>
                <a:latin typeface="Calibri"/>
                <a:ea typeface="Calibri"/>
                <a:cs typeface="Calibri"/>
                <a:sym typeface="Calibri"/>
              </a:rPr>
              <a:t>La necesidad de evaluar a los proveedores </a:t>
            </a:r>
          </a:p>
          <a:p>
            <a:pPr indent="-274320" lvl="0" marL="274320" marR="0" rtl="0" algn="l">
              <a:spcBef>
                <a:spcPts val="480"/>
              </a:spcBef>
              <a:spcAft>
                <a:spcPts val="0"/>
              </a:spcAft>
              <a:buClr>
                <a:schemeClr val="accent3"/>
              </a:buClr>
              <a:buSzPct val="95000"/>
              <a:buFont typeface="Noto Sans Symbols"/>
              <a:buChar char="●"/>
            </a:pPr>
            <a:r>
              <a:rPr b="0" i="0" lang="es-AR" sz="2400" u="none" cap="none" strike="noStrike">
                <a:solidFill>
                  <a:schemeClr val="dk1"/>
                </a:solidFill>
                <a:latin typeface="Calibri"/>
                <a:ea typeface="Calibri"/>
                <a:cs typeface="Calibri"/>
                <a:sym typeface="Calibri"/>
              </a:rPr>
              <a:t>La necesidad de controlar las variables críticas de la empresa. </a:t>
            </a:r>
          </a:p>
          <a:p>
            <a:pPr indent="-274320" lvl="0" marL="274320" marR="0" rtl="0" algn="l">
              <a:spcBef>
                <a:spcPts val="480"/>
              </a:spcBef>
              <a:buClr>
                <a:schemeClr val="accent3"/>
              </a:buClr>
              <a:buSzPct val="95000"/>
              <a:buFont typeface="Noto Sans Symbols"/>
              <a:buNone/>
            </a:pPr>
            <a:r>
              <a:t/>
            </a:r>
            <a:endParaRPr b="0" i="0" sz="2400" u="none" cap="none" strike="noStrike">
              <a:solidFill>
                <a:schemeClr val="dk1"/>
              </a:solidFill>
              <a:latin typeface="Calibri"/>
              <a:ea typeface="Calibri"/>
              <a:cs typeface="Calibri"/>
              <a:sym typeface="Calibri"/>
            </a:endParaRPr>
          </a:p>
        </p:txBody>
      </p:sp>
      <p:sp>
        <p:nvSpPr>
          <p:cNvPr id="413" name="Shape 413"/>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
        <p:nvSpPr>
          <p:cNvPr id="414" name="Shape 414"/>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xEl>
                                              <p:pRg end="0" st="0"/>
                                            </p:txEl>
                                          </p:spTgt>
                                        </p:tgtEl>
                                        <p:attrNameLst>
                                          <p:attrName>style.visibility</p:attrName>
                                        </p:attrNameLst>
                                      </p:cBhvr>
                                      <p:to>
                                        <p:strVal val="visible"/>
                                      </p:to>
                                    </p:set>
                                    <p:animEffect filter="fade" transition="in">
                                      <p:cBhvr>
                                        <p:cTn dur="500"/>
                                        <p:tgtEl>
                                          <p:spTgt spid="4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xEl>
                                              <p:pRg end="1" st="1"/>
                                            </p:txEl>
                                          </p:spTgt>
                                        </p:tgtEl>
                                        <p:attrNameLst>
                                          <p:attrName>style.visibility</p:attrName>
                                        </p:attrNameLst>
                                      </p:cBhvr>
                                      <p:to>
                                        <p:strVal val="visible"/>
                                      </p:to>
                                    </p:set>
                                    <p:animEffect filter="fade" transition="in">
                                      <p:cBhvr>
                                        <p:cTn dur="500"/>
                                        <p:tgtEl>
                                          <p:spTgt spid="4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xEl>
                                              <p:pRg end="2" st="2"/>
                                            </p:txEl>
                                          </p:spTgt>
                                        </p:tgtEl>
                                        <p:attrNameLst>
                                          <p:attrName>style.visibility</p:attrName>
                                        </p:attrNameLst>
                                      </p:cBhvr>
                                      <p:to>
                                        <p:strVal val="visible"/>
                                      </p:to>
                                    </p:set>
                                    <p:animEffect filter="fade" transition="in">
                                      <p:cBhvr>
                                        <p:cTn dur="500"/>
                                        <p:tgtEl>
                                          <p:spTgt spid="4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xEl>
                                              <p:pRg end="3" st="3"/>
                                            </p:txEl>
                                          </p:spTgt>
                                        </p:tgtEl>
                                        <p:attrNameLst>
                                          <p:attrName>style.visibility</p:attrName>
                                        </p:attrNameLst>
                                      </p:cBhvr>
                                      <p:to>
                                        <p:strVal val="visible"/>
                                      </p:to>
                                    </p:set>
                                    <p:animEffect filter="fade" transition="in">
                                      <p:cBhvr>
                                        <p:cTn dur="500"/>
                                        <p:tgtEl>
                                          <p:spTgt spid="4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xEl>
                                              <p:pRg end="4" st="4"/>
                                            </p:txEl>
                                          </p:spTgt>
                                        </p:tgtEl>
                                        <p:attrNameLst>
                                          <p:attrName>style.visibility</p:attrName>
                                        </p:attrNameLst>
                                      </p:cBhvr>
                                      <p:to>
                                        <p:strVal val="visible"/>
                                      </p:to>
                                    </p:set>
                                    <p:animEffect filter="fade" transition="in">
                                      <p:cBhvr>
                                        <p:cTn dur="500"/>
                                        <p:tgtEl>
                                          <p:spTgt spid="41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xEl>
                                              <p:pRg end="5" st="5"/>
                                            </p:txEl>
                                          </p:spTgt>
                                        </p:tgtEl>
                                        <p:attrNameLst>
                                          <p:attrName>style.visibility</p:attrName>
                                        </p:attrNameLst>
                                      </p:cBhvr>
                                      <p:to>
                                        <p:strVal val="visible"/>
                                      </p:to>
                                    </p:set>
                                    <p:animEffect filter="fade" transition="in">
                                      <p:cBhvr>
                                        <p:cTn dur="500"/>
                                        <p:tgtEl>
                                          <p:spTgt spid="41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xEl>
                                              <p:pRg end="6" st="6"/>
                                            </p:txEl>
                                          </p:spTgt>
                                        </p:tgtEl>
                                        <p:attrNameLst>
                                          <p:attrName>style.visibility</p:attrName>
                                        </p:attrNameLst>
                                      </p:cBhvr>
                                      <p:to>
                                        <p:strVal val="visible"/>
                                      </p:to>
                                    </p:set>
                                    <p:animEffect filter="fade" transition="in">
                                      <p:cBhvr>
                                        <p:cTn dur="500"/>
                                        <p:tgtEl>
                                          <p:spTgt spid="41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xEl>
                                              <p:pRg end="7" st="7"/>
                                            </p:txEl>
                                          </p:spTgt>
                                        </p:tgtEl>
                                        <p:attrNameLst>
                                          <p:attrName>style.visibility</p:attrName>
                                        </p:attrNameLst>
                                      </p:cBhvr>
                                      <p:to>
                                        <p:strVal val="visible"/>
                                      </p:to>
                                    </p:set>
                                    <p:animEffect filter="fade" transition="in">
                                      <p:cBhvr>
                                        <p:cTn dur="500"/>
                                        <p:tgtEl>
                                          <p:spTgt spid="412">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8" name="Shape 418"/>
        <p:cNvGrpSpPr/>
        <p:nvPr/>
      </p:nvGrpSpPr>
      <p:grpSpPr>
        <a:xfrm>
          <a:off x="0" y="0"/>
          <a:ext cx="0" cy="0"/>
          <a:chOff x="0" y="0"/>
          <a:chExt cx="0" cy="0"/>
        </a:xfrm>
      </p:grpSpPr>
      <p:sp>
        <p:nvSpPr>
          <p:cNvPr id="419" name="Shape 419"/>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b="0" i="0" lang="es-AR" sz="5000" u="none" cap="none" strike="noStrike">
                <a:solidFill>
                  <a:schemeClr val="dk2"/>
                </a:solidFill>
                <a:latin typeface="Calibri"/>
                <a:ea typeface="Calibri"/>
                <a:cs typeface="Calibri"/>
                <a:sym typeface="Calibri"/>
              </a:rPr>
              <a:t>Características</a:t>
            </a:r>
          </a:p>
        </p:txBody>
      </p:sp>
      <p:sp>
        <p:nvSpPr>
          <p:cNvPr id="420" name="Shape 420"/>
          <p:cNvSpPr txBox="1"/>
          <p:nvPr>
            <p:ph idx="1" type="body"/>
          </p:nvPr>
        </p:nvSpPr>
        <p:spPr>
          <a:xfrm>
            <a:off x="457200" y="1935480"/>
            <a:ext cx="8229600" cy="4389119"/>
          </a:xfrm>
          <a:prstGeom prst="rect">
            <a:avLst/>
          </a:prstGeom>
          <a:noFill/>
          <a:ln>
            <a:noFill/>
          </a:ln>
        </p:spPr>
        <p:txBody>
          <a:bodyPr anchorCtr="0" anchor="t" bIns="45700" lIns="91425" rIns="91425" tIns="45700">
            <a:noAutofit/>
          </a:bodyPr>
          <a:lstStyle/>
          <a:p>
            <a:pPr indent="-274320" lvl="0" marL="274320" marR="0" rtl="0" algn="l">
              <a:lnSpc>
                <a:spcPct val="80000"/>
              </a:lnSpc>
              <a:spcBef>
                <a:spcPts val="0"/>
              </a:spcBef>
              <a:spcAft>
                <a:spcPts val="0"/>
              </a:spcAft>
              <a:buClr>
                <a:schemeClr val="accent3"/>
              </a:buClr>
              <a:buSzPct val="95712"/>
              <a:buFont typeface="Noto Sans Symbols"/>
              <a:buChar char="●"/>
            </a:pPr>
            <a:r>
              <a:rPr b="0" i="0" lang="es-AR" sz="2015" u="none" cap="none" strike="noStrike">
                <a:solidFill>
                  <a:schemeClr val="dk1"/>
                </a:solidFill>
                <a:latin typeface="Calibri"/>
                <a:ea typeface="Calibri"/>
                <a:cs typeface="Calibri"/>
                <a:sym typeface="Calibri"/>
              </a:rPr>
              <a:t>Es un concepto, una arquitectura,  no un producto </a:t>
            </a:r>
          </a:p>
          <a:p>
            <a:pPr indent="-274320" lvl="0" marL="274320" marR="0" rtl="0" algn="l">
              <a:lnSpc>
                <a:spcPct val="80000"/>
              </a:lnSpc>
              <a:spcBef>
                <a:spcPts val="403"/>
              </a:spcBef>
              <a:spcAft>
                <a:spcPts val="0"/>
              </a:spcAft>
              <a:buClr>
                <a:schemeClr val="accent3"/>
              </a:buClr>
              <a:buSzPct val="95712"/>
              <a:buFont typeface="Noto Sans Symbols"/>
              <a:buChar char="●"/>
            </a:pPr>
            <a:r>
              <a:rPr b="0" i="0" lang="es-AR" sz="2015" u="none" cap="none" strike="noStrike">
                <a:solidFill>
                  <a:schemeClr val="dk1"/>
                </a:solidFill>
                <a:latin typeface="Calibri"/>
                <a:ea typeface="Calibri"/>
                <a:cs typeface="Calibri"/>
                <a:sym typeface="Calibri"/>
              </a:rPr>
              <a:t>Es independiente de la tecnología </a:t>
            </a:r>
          </a:p>
          <a:p>
            <a:pPr indent="-274320" lvl="0" marL="274320" marR="0" rtl="0" algn="l">
              <a:lnSpc>
                <a:spcPct val="80000"/>
              </a:lnSpc>
              <a:spcBef>
                <a:spcPts val="403"/>
              </a:spcBef>
              <a:spcAft>
                <a:spcPts val="0"/>
              </a:spcAft>
              <a:buClr>
                <a:schemeClr val="accent3"/>
              </a:buClr>
              <a:buSzPct val="95712"/>
              <a:buFont typeface="Noto Sans Symbols"/>
              <a:buChar char="●"/>
            </a:pPr>
            <a:r>
              <a:rPr b="0" i="0" lang="es-AR" sz="2015" u="none" cap="none" strike="noStrike">
                <a:solidFill>
                  <a:schemeClr val="dk1"/>
                </a:solidFill>
                <a:latin typeface="Calibri"/>
                <a:ea typeface="Calibri"/>
                <a:cs typeface="Calibri"/>
                <a:sym typeface="Calibri"/>
              </a:rPr>
              <a:t>Provee los recurso necesarios para que cada persona de la organización tenga la información que necesita </a:t>
            </a:r>
          </a:p>
          <a:p>
            <a:pPr indent="-274320" lvl="0" marL="274320" marR="0" rtl="0" algn="l">
              <a:lnSpc>
                <a:spcPct val="80000"/>
              </a:lnSpc>
              <a:spcBef>
                <a:spcPts val="403"/>
              </a:spcBef>
              <a:spcAft>
                <a:spcPts val="0"/>
              </a:spcAft>
              <a:buClr>
                <a:schemeClr val="accent3"/>
              </a:buClr>
              <a:buSzPct val="95712"/>
              <a:buFont typeface="Noto Sans Symbols"/>
              <a:buChar char="●"/>
            </a:pPr>
            <a:r>
              <a:rPr b="0" i="0" lang="es-AR" sz="2015" u="none" cap="none" strike="noStrike">
                <a:solidFill>
                  <a:schemeClr val="dk1"/>
                </a:solidFill>
                <a:latin typeface="Calibri"/>
                <a:ea typeface="Calibri"/>
                <a:cs typeface="Calibri"/>
                <a:sym typeface="Calibri"/>
              </a:rPr>
              <a:t>Ayuda a generar conocimiento a partir de la información con la que cuentan.</a:t>
            </a:r>
          </a:p>
          <a:p>
            <a:pPr indent="-274320" lvl="0" marL="274320" marR="0" rtl="0" algn="l">
              <a:lnSpc>
                <a:spcPct val="80000"/>
              </a:lnSpc>
              <a:spcBef>
                <a:spcPts val="403"/>
              </a:spcBef>
              <a:spcAft>
                <a:spcPts val="0"/>
              </a:spcAft>
              <a:buClr>
                <a:schemeClr val="accent3"/>
              </a:buClr>
              <a:buSzPct val="95712"/>
              <a:buFont typeface="Noto Sans Symbols"/>
              <a:buChar char="●"/>
            </a:pPr>
            <a:r>
              <a:rPr b="0" i="0" lang="es-AR" sz="2015" u="none" cap="none" strike="noStrike">
                <a:solidFill>
                  <a:schemeClr val="dk1"/>
                </a:solidFill>
                <a:latin typeface="Calibri"/>
                <a:ea typeface="Calibri"/>
                <a:cs typeface="Calibri"/>
                <a:sym typeface="Calibri"/>
              </a:rPr>
              <a:t>Permite monitorear el estado de las operaciones y el estado del medio.</a:t>
            </a:r>
          </a:p>
          <a:p>
            <a:pPr indent="-274320" lvl="0" marL="274320" marR="0" rtl="0" algn="l">
              <a:lnSpc>
                <a:spcPct val="80000"/>
              </a:lnSpc>
              <a:spcBef>
                <a:spcPts val="403"/>
              </a:spcBef>
              <a:spcAft>
                <a:spcPts val="0"/>
              </a:spcAft>
              <a:buClr>
                <a:schemeClr val="accent3"/>
              </a:buClr>
              <a:buSzPct val="95712"/>
              <a:buFont typeface="Noto Sans Symbols"/>
              <a:buChar char="●"/>
            </a:pPr>
            <a:r>
              <a:rPr b="0" i="0" lang="es-AR" sz="2015" u="none" cap="none" strike="noStrike">
                <a:solidFill>
                  <a:schemeClr val="dk1"/>
                </a:solidFill>
                <a:latin typeface="Calibri"/>
                <a:ea typeface="Calibri"/>
                <a:cs typeface="Calibri"/>
                <a:sym typeface="Calibri"/>
              </a:rPr>
              <a:t>Integra información de los distintos departamentos, organizándolos por área de interés o temas. </a:t>
            </a:r>
          </a:p>
          <a:p>
            <a:pPr indent="-274320" lvl="0" marL="274320" marR="0" rtl="0" algn="l">
              <a:lnSpc>
                <a:spcPct val="80000"/>
              </a:lnSpc>
              <a:spcBef>
                <a:spcPts val="403"/>
              </a:spcBef>
              <a:spcAft>
                <a:spcPts val="0"/>
              </a:spcAft>
              <a:buClr>
                <a:schemeClr val="accent3"/>
              </a:buClr>
              <a:buSzPct val="95712"/>
              <a:buFont typeface="Noto Sans Symbols"/>
              <a:buChar char="●"/>
            </a:pPr>
            <a:r>
              <a:rPr b="0" i="0" lang="es-AR" sz="2015" u="none" cap="none" strike="noStrike">
                <a:solidFill>
                  <a:schemeClr val="dk1"/>
                </a:solidFill>
                <a:latin typeface="Calibri"/>
                <a:ea typeface="Calibri"/>
                <a:cs typeface="Calibri"/>
                <a:sym typeface="Calibri"/>
              </a:rPr>
              <a:t>Unifica criterios, reglas de negocio</a:t>
            </a:r>
          </a:p>
          <a:p>
            <a:pPr indent="-274320" lvl="0" marL="274320" marR="0" rtl="0" algn="l">
              <a:lnSpc>
                <a:spcPct val="80000"/>
              </a:lnSpc>
              <a:spcBef>
                <a:spcPts val="403"/>
              </a:spcBef>
              <a:spcAft>
                <a:spcPts val="0"/>
              </a:spcAft>
              <a:buClr>
                <a:schemeClr val="accent3"/>
              </a:buClr>
              <a:buSzPct val="95712"/>
              <a:buFont typeface="Noto Sans Symbols"/>
              <a:buChar char="●"/>
            </a:pPr>
            <a:r>
              <a:rPr b="0" i="0" lang="es-AR" sz="2015" u="none" cap="none" strike="noStrike">
                <a:solidFill>
                  <a:schemeClr val="dk1"/>
                </a:solidFill>
                <a:latin typeface="Calibri"/>
                <a:ea typeface="Calibri"/>
                <a:cs typeface="Calibri"/>
                <a:sym typeface="Calibri"/>
              </a:rPr>
              <a:t>Brinda un sitio central donde buscar información </a:t>
            </a:r>
          </a:p>
          <a:p>
            <a:pPr indent="-274320" lvl="0" marL="274320" marR="0" rtl="0" algn="l">
              <a:lnSpc>
                <a:spcPct val="80000"/>
              </a:lnSpc>
              <a:spcBef>
                <a:spcPts val="403"/>
              </a:spcBef>
              <a:spcAft>
                <a:spcPts val="0"/>
              </a:spcAft>
              <a:buClr>
                <a:schemeClr val="accent3"/>
              </a:buClr>
              <a:buSzPct val="95712"/>
              <a:buFont typeface="Noto Sans Symbols"/>
              <a:buChar char="●"/>
            </a:pPr>
            <a:r>
              <a:rPr b="0" i="0" lang="es-AR" sz="2015" u="none" cap="none" strike="noStrike">
                <a:solidFill>
                  <a:schemeClr val="dk1"/>
                </a:solidFill>
                <a:latin typeface="Calibri"/>
                <a:ea typeface="Calibri"/>
                <a:cs typeface="Calibri"/>
                <a:sym typeface="Calibri"/>
              </a:rPr>
              <a:t>Brinda flexibilidad para la confección de reportes. </a:t>
            </a:r>
          </a:p>
          <a:p>
            <a:pPr indent="-274320" lvl="0" marL="274320" marR="0" rtl="0" algn="l">
              <a:lnSpc>
                <a:spcPct val="80000"/>
              </a:lnSpc>
              <a:spcBef>
                <a:spcPts val="403"/>
              </a:spcBef>
              <a:spcAft>
                <a:spcPts val="0"/>
              </a:spcAft>
              <a:buClr>
                <a:schemeClr val="accent3"/>
              </a:buClr>
              <a:buSzPct val="95712"/>
              <a:buFont typeface="Noto Sans Symbols"/>
              <a:buChar char="●"/>
            </a:pPr>
            <a:r>
              <a:rPr b="0" i="0" lang="es-AR" sz="2015" u="none" cap="none" strike="noStrike">
                <a:solidFill>
                  <a:schemeClr val="dk1"/>
                </a:solidFill>
                <a:latin typeface="Calibri"/>
                <a:ea typeface="Calibri"/>
                <a:cs typeface="Calibri"/>
                <a:sym typeface="Calibri"/>
              </a:rPr>
              <a:t>Brinda flexibilidad de presentación de datos. </a:t>
            </a:r>
          </a:p>
          <a:p>
            <a:pPr indent="-274320" lvl="0" marL="274320" marR="0" rtl="0" algn="l">
              <a:lnSpc>
                <a:spcPct val="80000"/>
              </a:lnSpc>
              <a:spcBef>
                <a:spcPts val="403"/>
              </a:spcBef>
              <a:buClr>
                <a:schemeClr val="accent3"/>
              </a:buClr>
              <a:buSzPct val="95712"/>
              <a:buFont typeface="Noto Sans Symbols"/>
              <a:buChar char="●"/>
            </a:pPr>
            <a:r>
              <a:rPr b="0" i="0" lang="es-AR" sz="2015" u="none" cap="none" strike="noStrike">
                <a:solidFill>
                  <a:schemeClr val="dk1"/>
                </a:solidFill>
                <a:latin typeface="Calibri"/>
                <a:ea typeface="Calibri"/>
                <a:cs typeface="Calibri"/>
                <a:sym typeface="Calibri"/>
              </a:rPr>
              <a:t>Brinda documentación sobre conceptos de negocio. </a:t>
            </a:r>
          </a:p>
        </p:txBody>
      </p:sp>
      <p:sp>
        <p:nvSpPr>
          <p:cNvPr id="421" name="Shape 421"/>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
        <p:nvSpPr>
          <p:cNvPr id="422" name="Shape 422"/>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xEl>
                                              <p:pRg end="0" st="0"/>
                                            </p:txEl>
                                          </p:spTgt>
                                        </p:tgtEl>
                                        <p:attrNameLst>
                                          <p:attrName>style.visibility</p:attrName>
                                        </p:attrNameLst>
                                      </p:cBhvr>
                                      <p:to>
                                        <p:strVal val="visible"/>
                                      </p:to>
                                    </p:set>
                                    <p:animEffect filter="fade" transition="in">
                                      <p:cBhvr>
                                        <p:cTn dur="10"/>
                                        <p:tgtEl>
                                          <p:spTgt spid="4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xEl>
                                              <p:pRg end="1" st="1"/>
                                            </p:txEl>
                                          </p:spTgt>
                                        </p:tgtEl>
                                        <p:attrNameLst>
                                          <p:attrName>style.visibility</p:attrName>
                                        </p:attrNameLst>
                                      </p:cBhvr>
                                      <p:to>
                                        <p:strVal val="visible"/>
                                      </p:to>
                                    </p:set>
                                    <p:animEffect filter="fade" transition="in">
                                      <p:cBhvr>
                                        <p:cTn dur="10"/>
                                        <p:tgtEl>
                                          <p:spTgt spid="4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xEl>
                                              <p:pRg end="2" st="2"/>
                                            </p:txEl>
                                          </p:spTgt>
                                        </p:tgtEl>
                                        <p:attrNameLst>
                                          <p:attrName>style.visibility</p:attrName>
                                        </p:attrNameLst>
                                      </p:cBhvr>
                                      <p:to>
                                        <p:strVal val="visible"/>
                                      </p:to>
                                    </p:set>
                                    <p:animEffect filter="fade" transition="in">
                                      <p:cBhvr>
                                        <p:cTn dur="10"/>
                                        <p:tgtEl>
                                          <p:spTgt spid="4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xEl>
                                              <p:pRg end="3" st="3"/>
                                            </p:txEl>
                                          </p:spTgt>
                                        </p:tgtEl>
                                        <p:attrNameLst>
                                          <p:attrName>style.visibility</p:attrName>
                                        </p:attrNameLst>
                                      </p:cBhvr>
                                      <p:to>
                                        <p:strVal val="visible"/>
                                      </p:to>
                                    </p:set>
                                    <p:animEffect filter="fade" transition="in">
                                      <p:cBhvr>
                                        <p:cTn dur="10"/>
                                        <p:tgtEl>
                                          <p:spTgt spid="4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xEl>
                                              <p:pRg end="4" st="4"/>
                                            </p:txEl>
                                          </p:spTgt>
                                        </p:tgtEl>
                                        <p:attrNameLst>
                                          <p:attrName>style.visibility</p:attrName>
                                        </p:attrNameLst>
                                      </p:cBhvr>
                                      <p:to>
                                        <p:strVal val="visible"/>
                                      </p:to>
                                    </p:set>
                                    <p:animEffect filter="fade" transition="in">
                                      <p:cBhvr>
                                        <p:cTn dur="10"/>
                                        <p:tgtEl>
                                          <p:spTgt spid="4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xEl>
                                              <p:pRg end="5" st="5"/>
                                            </p:txEl>
                                          </p:spTgt>
                                        </p:tgtEl>
                                        <p:attrNameLst>
                                          <p:attrName>style.visibility</p:attrName>
                                        </p:attrNameLst>
                                      </p:cBhvr>
                                      <p:to>
                                        <p:strVal val="visible"/>
                                      </p:to>
                                    </p:set>
                                    <p:animEffect filter="fade" transition="in">
                                      <p:cBhvr>
                                        <p:cTn dur="10"/>
                                        <p:tgtEl>
                                          <p:spTgt spid="42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xEl>
                                              <p:pRg end="6" st="6"/>
                                            </p:txEl>
                                          </p:spTgt>
                                        </p:tgtEl>
                                        <p:attrNameLst>
                                          <p:attrName>style.visibility</p:attrName>
                                        </p:attrNameLst>
                                      </p:cBhvr>
                                      <p:to>
                                        <p:strVal val="visible"/>
                                      </p:to>
                                    </p:set>
                                    <p:animEffect filter="fade" transition="in">
                                      <p:cBhvr>
                                        <p:cTn dur="10"/>
                                        <p:tgtEl>
                                          <p:spTgt spid="42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xEl>
                                              <p:pRg end="7" st="7"/>
                                            </p:txEl>
                                          </p:spTgt>
                                        </p:tgtEl>
                                        <p:attrNameLst>
                                          <p:attrName>style.visibility</p:attrName>
                                        </p:attrNameLst>
                                      </p:cBhvr>
                                      <p:to>
                                        <p:strVal val="visible"/>
                                      </p:to>
                                    </p:set>
                                    <p:animEffect filter="fade" transition="in">
                                      <p:cBhvr>
                                        <p:cTn dur="10"/>
                                        <p:tgtEl>
                                          <p:spTgt spid="42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xEl>
                                              <p:pRg end="8" st="8"/>
                                            </p:txEl>
                                          </p:spTgt>
                                        </p:tgtEl>
                                        <p:attrNameLst>
                                          <p:attrName>style.visibility</p:attrName>
                                        </p:attrNameLst>
                                      </p:cBhvr>
                                      <p:to>
                                        <p:strVal val="visible"/>
                                      </p:to>
                                    </p:set>
                                    <p:animEffect filter="fade" transition="in">
                                      <p:cBhvr>
                                        <p:cTn dur="10"/>
                                        <p:tgtEl>
                                          <p:spTgt spid="42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xEl>
                                              <p:pRg end="9" st="9"/>
                                            </p:txEl>
                                          </p:spTgt>
                                        </p:tgtEl>
                                        <p:attrNameLst>
                                          <p:attrName>style.visibility</p:attrName>
                                        </p:attrNameLst>
                                      </p:cBhvr>
                                      <p:to>
                                        <p:strVal val="visible"/>
                                      </p:to>
                                    </p:set>
                                    <p:animEffect filter="fade" transition="in">
                                      <p:cBhvr>
                                        <p:cTn dur="10"/>
                                        <p:tgtEl>
                                          <p:spTgt spid="42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xEl>
                                              <p:pRg end="10" st="10"/>
                                            </p:txEl>
                                          </p:spTgt>
                                        </p:tgtEl>
                                        <p:attrNameLst>
                                          <p:attrName>style.visibility</p:attrName>
                                        </p:attrNameLst>
                                      </p:cBhvr>
                                      <p:to>
                                        <p:strVal val="visible"/>
                                      </p:to>
                                    </p:set>
                                    <p:animEffect filter="fade" transition="in">
                                      <p:cBhvr>
                                        <p:cTn dur="10"/>
                                        <p:tgtEl>
                                          <p:spTgt spid="420">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6" name="Shape 426"/>
        <p:cNvGrpSpPr/>
        <p:nvPr/>
      </p:nvGrpSpPr>
      <p:grpSpPr>
        <a:xfrm>
          <a:off x="0" y="0"/>
          <a:ext cx="0" cy="0"/>
          <a:chOff x="0" y="0"/>
          <a:chExt cx="0" cy="0"/>
        </a:xfrm>
      </p:grpSpPr>
      <p:sp>
        <p:nvSpPr>
          <p:cNvPr id="427" name="Shape 427"/>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t/>
            </a:r>
            <a:endParaRPr b="0" i="0" sz="5000" u="none" cap="none" strike="noStrike">
              <a:solidFill>
                <a:schemeClr val="dk2"/>
              </a:solidFill>
              <a:latin typeface="Calibri"/>
              <a:ea typeface="Calibri"/>
              <a:cs typeface="Calibri"/>
              <a:sym typeface="Calibri"/>
            </a:endParaRPr>
          </a:p>
        </p:txBody>
      </p:sp>
      <p:sp>
        <p:nvSpPr>
          <p:cNvPr id="428" name="Shape 428"/>
          <p:cNvSpPr txBox="1"/>
          <p:nvPr>
            <p:ph idx="1" type="body"/>
          </p:nvPr>
        </p:nvSpPr>
        <p:spPr>
          <a:xfrm>
            <a:off x="457200" y="1935480"/>
            <a:ext cx="8229600" cy="4389119"/>
          </a:xfrm>
          <a:prstGeom prst="rect">
            <a:avLst/>
          </a:prstGeom>
          <a:noFill/>
          <a:ln>
            <a:noFill/>
          </a:ln>
        </p:spPr>
        <p:txBody>
          <a:bodyPr anchorCtr="0" anchor="t" bIns="45700" lIns="91425" rIns="91425" tIns="45700">
            <a:noAutofit/>
          </a:bodyPr>
          <a:lstStyle/>
          <a:p>
            <a:pPr indent="-274320" lvl="0" marL="274320" marR="0" rtl="0" algn="l">
              <a:spcBef>
                <a:spcPts val="0"/>
              </a:spcBef>
              <a:buClr>
                <a:schemeClr val="accent3"/>
              </a:buClr>
              <a:buSzPct val="95000"/>
              <a:buFont typeface="Noto Sans Symbols"/>
              <a:buNone/>
            </a:pPr>
            <a:r>
              <a:t/>
            </a:r>
            <a:endParaRPr b="0" i="0" sz="2600" u="none" cap="none" strike="noStrike">
              <a:solidFill>
                <a:schemeClr val="dk1"/>
              </a:solidFill>
              <a:latin typeface="Constantia"/>
              <a:ea typeface="Constantia"/>
              <a:cs typeface="Constantia"/>
              <a:sym typeface="Constantia"/>
            </a:endParaRPr>
          </a:p>
        </p:txBody>
      </p:sp>
      <p:pic>
        <p:nvPicPr>
          <p:cNvPr descr="The Corporate Information Factory and the Web Environment" id="429" name="Shape 429"/>
          <p:cNvPicPr preferRelativeResize="0"/>
          <p:nvPr/>
        </p:nvPicPr>
        <p:blipFill rotWithShape="1">
          <a:blip r:embed="rId3">
            <a:alphaModFix/>
          </a:blip>
          <a:srcRect b="0" l="0" r="0" t="0"/>
          <a:stretch/>
        </p:blipFill>
        <p:spPr>
          <a:xfrm>
            <a:off x="539552" y="980729"/>
            <a:ext cx="7992887" cy="5343871"/>
          </a:xfrm>
          <a:prstGeom prst="rect">
            <a:avLst/>
          </a:prstGeom>
          <a:noFill/>
          <a:ln>
            <a:noFill/>
          </a:ln>
        </p:spPr>
      </p:pic>
      <p:sp>
        <p:nvSpPr>
          <p:cNvPr id="430" name="Shape 430"/>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431" name="Shape 431"/>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5" name="Shape 435"/>
        <p:cNvGrpSpPr/>
        <p:nvPr/>
      </p:nvGrpSpPr>
      <p:grpSpPr>
        <a:xfrm>
          <a:off x="0" y="0"/>
          <a:ext cx="0" cy="0"/>
          <a:chOff x="0" y="0"/>
          <a:chExt cx="0" cy="0"/>
        </a:xfrm>
      </p:grpSpPr>
      <p:sp>
        <p:nvSpPr>
          <p:cNvPr id="436" name="Shape 436"/>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ctr">
              <a:spcBef>
                <a:spcPts val="0"/>
              </a:spcBef>
              <a:buClr>
                <a:schemeClr val="dk2"/>
              </a:buClr>
              <a:buSzPct val="25000"/>
              <a:buFont typeface="Calibri"/>
              <a:buNone/>
            </a:pPr>
            <a:r>
              <a:rPr b="0" i="0" lang="es-AR" sz="5000" u="none" cap="none" strike="noStrike">
                <a:solidFill>
                  <a:schemeClr val="dk2"/>
                </a:solidFill>
                <a:latin typeface="Calibri"/>
                <a:ea typeface="Calibri"/>
                <a:cs typeface="Calibri"/>
                <a:sym typeface="Calibri"/>
              </a:rPr>
              <a:t>¿Que es un data warehouse?</a:t>
            </a:r>
          </a:p>
        </p:txBody>
      </p:sp>
      <p:sp>
        <p:nvSpPr>
          <p:cNvPr id="437" name="Shape 437"/>
          <p:cNvSpPr txBox="1"/>
          <p:nvPr>
            <p:ph idx="1" type="body"/>
          </p:nvPr>
        </p:nvSpPr>
        <p:spPr>
          <a:xfrm>
            <a:off x="467543" y="2924943"/>
            <a:ext cx="8229600" cy="2573639"/>
          </a:xfrm>
          <a:prstGeom prst="rect">
            <a:avLst/>
          </a:prstGeom>
          <a:noFill/>
          <a:ln>
            <a:noFill/>
          </a:ln>
        </p:spPr>
        <p:txBody>
          <a:bodyPr anchorCtr="0" anchor="t" bIns="45700" lIns="91425" rIns="91425" tIns="45700">
            <a:noAutofit/>
          </a:bodyPr>
          <a:lstStyle/>
          <a:p>
            <a:pPr indent="-7620" lvl="0" marL="274320" marR="0" rtl="0" algn="l">
              <a:spcBef>
                <a:spcPts val="0"/>
              </a:spcBef>
              <a:buClr>
                <a:schemeClr val="accent3"/>
              </a:buClr>
              <a:buSzPct val="25000"/>
              <a:buFont typeface="Noto Sans Symbols"/>
              <a:buNone/>
            </a:pPr>
            <a:r>
              <a:rPr b="0" i="0" lang="es-AR" sz="2600" u="none" cap="none" strike="noStrike">
                <a:solidFill>
                  <a:schemeClr val="dk1"/>
                </a:solidFill>
                <a:latin typeface="Calibri"/>
                <a:ea typeface="Calibri"/>
                <a:cs typeface="Calibri"/>
                <a:sym typeface="Calibri"/>
              </a:rPr>
              <a:t>Un data warehouse es un conjunto de datos integrados orientados a la materia, que varían con el tiempo, y son no son transitorios, los cuales soportan el proceso de toma de decisiones de una administración (W.H.Inmon)</a:t>
            </a:r>
          </a:p>
        </p:txBody>
      </p:sp>
      <p:sp>
        <p:nvSpPr>
          <p:cNvPr id="438" name="Shape 438"/>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439" name="Shape 439"/>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3" name="Shape 443"/>
        <p:cNvGrpSpPr/>
        <p:nvPr/>
      </p:nvGrpSpPr>
      <p:grpSpPr>
        <a:xfrm>
          <a:off x="0" y="0"/>
          <a:ext cx="0" cy="0"/>
          <a:chOff x="0" y="0"/>
          <a:chExt cx="0" cy="0"/>
        </a:xfrm>
      </p:grpSpPr>
      <p:sp>
        <p:nvSpPr>
          <p:cNvPr id="444" name="Shape 444"/>
          <p:cNvSpPr txBox="1"/>
          <p:nvPr>
            <p:ph idx="1" type="body"/>
          </p:nvPr>
        </p:nvSpPr>
        <p:spPr>
          <a:xfrm>
            <a:off x="457200" y="1935480"/>
            <a:ext cx="8229600" cy="4389119"/>
          </a:xfrm>
          <a:prstGeom prst="rect">
            <a:avLst/>
          </a:prstGeom>
          <a:noFill/>
          <a:ln>
            <a:noFill/>
          </a:ln>
        </p:spPr>
        <p:txBody>
          <a:bodyPr anchorCtr="0" anchor="t" bIns="45700" lIns="91425" rIns="91425" tIns="45700">
            <a:noAutofit/>
          </a:bodyPr>
          <a:lstStyle/>
          <a:p>
            <a:pPr indent="-274320" lvl="0" marL="274320" marR="0" rtl="0" algn="l">
              <a:lnSpc>
                <a:spcPct val="90000"/>
              </a:lnSpc>
              <a:spcBef>
                <a:spcPts val="0"/>
              </a:spcBef>
              <a:spcAft>
                <a:spcPts val="0"/>
              </a:spcAft>
              <a:buClr>
                <a:schemeClr val="accent3"/>
              </a:buClr>
              <a:buSzPct val="95197"/>
              <a:buFont typeface="Noto Sans Symbols"/>
              <a:buChar char="●"/>
            </a:pPr>
            <a:r>
              <a:rPr b="0" i="0" lang="es-AR" sz="2405" u="none" cap="none" strike="noStrike">
                <a:solidFill>
                  <a:schemeClr val="dk1"/>
                </a:solidFill>
                <a:latin typeface="Calibri"/>
                <a:ea typeface="Calibri"/>
                <a:cs typeface="Calibri"/>
                <a:sym typeface="Calibri"/>
              </a:rPr>
              <a:t>Para otros :</a:t>
            </a:r>
          </a:p>
          <a:p>
            <a:pPr indent="-259080" lvl="1" marL="640080" marR="0" rtl="0" algn="l">
              <a:lnSpc>
                <a:spcPct val="90000"/>
              </a:lnSpc>
              <a:spcBef>
                <a:spcPts val="481"/>
              </a:spcBef>
              <a:spcAft>
                <a:spcPts val="0"/>
              </a:spcAft>
              <a:buClr>
                <a:schemeClr val="accent1"/>
              </a:buClr>
              <a:buSzPct val="85177"/>
              <a:buFont typeface="Noto Sans Symbols"/>
              <a:buChar char="●"/>
            </a:pPr>
            <a:r>
              <a:rPr b="0" i="0" lang="es-AR" sz="2405" u="none" cap="none" strike="noStrike">
                <a:solidFill>
                  <a:schemeClr val="dk1"/>
                </a:solidFill>
                <a:latin typeface="Calibri"/>
                <a:ea typeface="Calibri"/>
                <a:cs typeface="Calibri"/>
                <a:sym typeface="Calibri"/>
              </a:rPr>
              <a:t>Es una arquitectura </a:t>
            </a:r>
          </a:p>
          <a:p>
            <a:pPr indent="-259080" lvl="1" marL="640080" marR="0" rtl="0" algn="l">
              <a:lnSpc>
                <a:spcPct val="90000"/>
              </a:lnSpc>
              <a:spcBef>
                <a:spcPts val="481"/>
              </a:spcBef>
              <a:spcAft>
                <a:spcPts val="0"/>
              </a:spcAft>
              <a:buClr>
                <a:schemeClr val="accent1"/>
              </a:buClr>
              <a:buSzPct val="85177"/>
              <a:buFont typeface="Noto Sans Symbols"/>
              <a:buChar char="●"/>
            </a:pPr>
            <a:r>
              <a:rPr b="0" i="0" lang="es-AR" sz="2405" u="none" cap="none" strike="noStrike">
                <a:solidFill>
                  <a:schemeClr val="dk1"/>
                </a:solidFill>
                <a:latin typeface="Calibri"/>
                <a:ea typeface="Calibri"/>
                <a:cs typeface="Calibri"/>
                <a:sym typeface="Calibri"/>
              </a:rPr>
              <a:t>Es un depósito semánticamente consistente de datos (separados y que no interfieren con los sistemas  operativos, y de producción existentes) que llenan por completo los diferentes requerimientos de acceso y reporte de datos . </a:t>
            </a:r>
          </a:p>
          <a:p>
            <a:pPr indent="-259080" lvl="1" marL="640080" marR="0" rtl="0" algn="l">
              <a:lnSpc>
                <a:spcPct val="90000"/>
              </a:lnSpc>
              <a:spcBef>
                <a:spcPts val="481"/>
              </a:spcBef>
              <a:spcAft>
                <a:spcPts val="0"/>
              </a:spcAft>
              <a:buClr>
                <a:schemeClr val="accent1"/>
              </a:buClr>
              <a:buSzPct val="85177"/>
              <a:buFont typeface="Noto Sans Symbols"/>
              <a:buChar char="●"/>
            </a:pPr>
            <a:r>
              <a:rPr b="0" i="0" lang="es-AR" sz="2405" u="none" cap="none" strike="noStrike">
                <a:solidFill>
                  <a:schemeClr val="dk1"/>
                </a:solidFill>
                <a:latin typeface="Calibri"/>
                <a:ea typeface="Calibri"/>
                <a:cs typeface="Calibri"/>
                <a:sym typeface="Calibri"/>
              </a:rPr>
              <a:t>Es un proceso continuo que mezcla los datos de varias fuentes heterogeneas, incluyendo datos históricos  y adquiridos para soportar la constante necesidad de consultas estructuradas, ad hoc, reportes analíticos, y soporte de decisiones</a:t>
            </a:r>
          </a:p>
          <a:p>
            <a:pPr indent="-274320" lvl="0" marL="274320" marR="0" rtl="0" algn="l">
              <a:lnSpc>
                <a:spcPct val="90000"/>
              </a:lnSpc>
              <a:spcBef>
                <a:spcPts val="481"/>
              </a:spcBef>
              <a:buClr>
                <a:schemeClr val="accent3"/>
              </a:buClr>
              <a:buSzPct val="95197"/>
              <a:buFont typeface="Noto Sans Symbols"/>
              <a:buNone/>
            </a:pPr>
            <a:r>
              <a:t/>
            </a:r>
            <a:endParaRPr b="0" i="0" sz="2405" u="none" cap="none" strike="noStrike">
              <a:solidFill>
                <a:schemeClr val="dk1"/>
              </a:solidFill>
              <a:latin typeface="Constantia"/>
              <a:ea typeface="Constantia"/>
              <a:cs typeface="Constantia"/>
              <a:sym typeface="Constantia"/>
            </a:endParaRPr>
          </a:p>
        </p:txBody>
      </p:sp>
      <p:sp>
        <p:nvSpPr>
          <p:cNvPr id="445" name="Shape 445"/>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ctr">
              <a:spcBef>
                <a:spcPts val="0"/>
              </a:spcBef>
              <a:buClr>
                <a:schemeClr val="dk2"/>
              </a:buClr>
              <a:buSzPct val="25000"/>
              <a:buFont typeface="Calibri"/>
              <a:buNone/>
            </a:pPr>
            <a:r>
              <a:rPr b="0" i="0" lang="es-AR" sz="5000" u="none" cap="none" strike="noStrike">
                <a:solidFill>
                  <a:schemeClr val="dk2"/>
                </a:solidFill>
                <a:latin typeface="Calibri"/>
                <a:ea typeface="Calibri"/>
                <a:cs typeface="Calibri"/>
                <a:sym typeface="Calibri"/>
              </a:rPr>
              <a:t>¿Que es un data warehouse?</a:t>
            </a:r>
          </a:p>
        </p:txBody>
      </p:sp>
      <p:sp>
        <p:nvSpPr>
          <p:cNvPr id="446" name="Shape 446"/>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447" name="Shape 447"/>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1" name="Shape 451"/>
        <p:cNvGrpSpPr/>
        <p:nvPr/>
      </p:nvGrpSpPr>
      <p:grpSpPr>
        <a:xfrm>
          <a:off x="0" y="0"/>
          <a:ext cx="0" cy="0"/>
          <a:chOff x="0" y="0"/>
          <a:chExt cx="0" cy="0"/>
        </a:xfrm>
      </p:grpSpPr>
      <p:sp>
        <p:nvSpPr>
          <p:cNvPr id="452" name="Shape 452"/>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ctr">
              <a:spcBef>
                <a:spcPts val="0"/>
              </a:spcBef>
              <a:buClr>
                <a:schemeClr val="dk2"/>
              </a:buClr>
              <a:buSzPct val="25000"/>
              <a:buFont typeface="Calibri"/>
              <a:buNone/>
            </a:pPr>
            <a:r>
              <a:rPr b="0" i="0" lang="es-AR" sz="4500" u="none" cap="none" strike="noStrike">
                <a:solidFill>
                  <a:schemeClr val="dk2"/>
                </a:solidFill>
                <a:latin typeface="Calibri"/>
                <a:ea typeface="Calibri"/>
                <a:cs typeface="Calibri"/>
                <a:sym typeface="Calibri"/>
              </a:rPr>
              <a:t>Diferencias entre Data Warehouse y las Bases de datos Operacionales</a:t>
            </a:r>
          </a:p>
        </p:txBody>
      </p:sp>
      <p:sp>
        <p:nvSpPr>
          <p:cNvPr id="453" name="Shape 453"/>
          <p:cNvSpPr txBox="1"/>
          <p:nvPr>
            <p:ph idx="1" type="body"/>
          </p:nvPr>
        </p:nvSpPr>
        <p:spPr>
          <a:xfrm>
            <a:off x="457200" y="1935480"/>
            <a:ext cx="8229600" cy="1061471"/>
          </a:xfrm>
          <a:prstGeom prst="rect">
            <a:avLst/>
          </a:prstGeom>
          <a:noFill/>
          <a:ln>
            <a:noFill/>
          </a:ln>
        </p:spPr>
        <p:txBody>
          <a:bodyPr anchorCtr="0" anchor="t" bIns="45700" lIns="91425" rIns="91425" tIns="45700">
            <a:noAutofit/>
          </a:bodyPr>
          <a:lstStyle/>
          <a:p>
            <a:pPr indent="-7620" lvl="0" marL="274320" marR="0" rtl="0" algn="ctr">
              <a:spcBef>
                <a:spcPts val="0"/>
              </a:spcBef>
              <a:buClr>
                <a:schemeClr val="accent3"/>
              </a:buClr>
              <a:buSzPct val="25000"/>
              <a:buFont typeface="Noto Sans Symbols"/>
              <a:buNone/>
            </a:pPr>
            <a:r>
              <a:rPr b="0" i="0" lang="es-AR" sz="2000" u="none" cap="none" strike="noStrike">
                <a:solidFill>
                  <a:schemeClr val="dk1"/>
                </a:solidFill>
                <a:latin typeface="Calibri"/>
                <a:ea typeface="Calibri"/>
                <a:cs typeface="Calibri"/>
                <a:sym typeface="Calibri"/>
              </a:rPr>
              <a:t>Un data warehouse es diferente a las bases de datos operacionales que soportan las aplicaciones de un Procesamiento de Transacciones en línea (OLTP on line transaction procesing) </a:t>
            </a:r>
          </a:p>
        </p:txBody>
      </p:sp>
      <p:sp>
        <p:nvSpPr>
          <p:cNvPr id="454" name="Shape 454"/>
          <p:cNvSpPr txBox="1"/>
          <p:nvPr/>
        </p:nvSpPr>
        <p:spPr>
          <a:xfrm>
            <a:off x="467543" y="2996951"/>
            <a:ext cx="3888432" cy="400109"/>
          </a:xfrm>
          <a:prstGeom prst="rect">
            <a:avLst/>
          </a:prstGeom>
          <a:solidFill>
            <a:schemeClr val="accent5"/>
          </a:solidFill>
          <a:ln cap="flat" cmpd="sng" w="25400">
            <a:solidFill>
              <a:srgbClr val="5A9347"/>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s-AR" sz="2000">
                <a:solidFill>
                  <a:schemeClr val="lt1"/>
                </a:solidFill>
                <a:latin typeface="Calibri"/>
                <a:ea typeface="Calibri"/>
                <a:cs typeface="Calibri"/>
                <a:sym typeface="Calibri"/>
              </a:rPr>
              <a:t>Un Data warehouse es lo siguiente: </a:t>
            </a:r>
          </a:p>
        </p:txBody>
      </p:sp>
      <p:grpSp>
        <p:nvGrpSpPr>
          <p:cNvPr id="455" name="Shape 455"/>
          <p:cNvGrpSpPr/>
          <p:nvPr/>
        </p:nvGrpSpPr>
        <p:grpSpPr>
          <a:xfrm>
            <a:off x="1043608" y="3739548"/>
            <a:ext cx="7200799" cy="2691270"/>
            <a:chOff x="0" y="22516"/>
            <a:chExt cx="7200799" cy="2691270"/>
          </a:xfrm>
        </p:grpSpPr>
        <p:sp>
          <p:nvSpPr>
            <p:cNvPr id="456" name="Shape 456"/>
            <p:cNvSpPr/>
            <p:nvPr/>
          </p:nvSpPr>
          <p:spPr>
            <a:xfrm>
              <a:off x="0" y="22516"/>
              <a:ext cx="7200799" cy="407744"/>
            </a:xfrm>
            <a:prstGeom prst="roundRect">
              <a:avLst>
                <a:gd fmla="val 16667" name="adj"/>
              </a:avLst>
            </a:prstGeom>
            <a:solidFill>
              <a:srgbClr val="0D6DC5"/>
            </a:solidFill>
            <a:ln cap="flat" cmpd="sng" w="25400">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7" name="Shape 457"/>
            <p:cNvSpPr txBox="1"/>
            <p:nvPr/>
          </p:nvSpPr>
          <p:spPr>
            <a:xfrm>
              <a:off x="19903" y="42420"/>
              <a:ext cx="7160991" cy="367937"/>
            </a:xfrm>
            <a:prstGeom prst="rect">
              <a:avLst/>
            </a:prstGeom>
            <a:noFill/>
            <a:ln>
              <a:noFill/>
            </a:ln>
          </p:spPr>
          <p:txBody>
            <a:bodyPr anchorCtr="0" anchor="ctr" bIns="64750" lIns="64750" rIns="64750" tIns="64750">
              <a:noAutofit/>
            </a:bodyPr>
            <a:lstStyle/>
            <a:p>
              <a:pPr indent="0" lvl="0" marL="0" marR="0" rtl="0" algn="ctr">
                <a:lnSpc>
                  <a:spcPct val="90000"/>
                </a:lnSpc>
                <a:spcBef>
                  <a:spcPts val="0"/>
                </a:spcBef>
                <a:spcAft>
                  <a:spcPts val="0"/>
                </a:spcAft>
                <a:buClr>
                  <a:schemeClr val="lt1"/>
                </a:buClr>
                <a:buSzPct val="25000"/>
                <a:buFont typeface="Constantia"/>
                <a:buNone/>
              </a:pPr>
              <a:r>
                <a:rPr lang="es-AR" sz="1700">
                  <a:solidFill>
                    <a:schemeClr val="lt1"/>
                  </a:solidFill>
                  <a:latin typeface="Constantia"/>
                  <a:ea typeface="Constantia"/>
                  <a:cs typeface="Constantia"/>
                  <a:sym typeface="Constantia"/>
                </a:rPr>
                <a:t>Esta orientado a la materia</a:t>
              </a:r>
            </a:p>
          </p:txBody>
        </p:sp>
        <p:sp>
          <p:nvSpPr>
            <p:cNvPr id="458" name="Shape 458"/>
            <p:cNvSpPr/>
            <p:nvPr/>
          </p:nvSpPr>
          <p:spPr>
            <a:xfrm>
              <a:off x="0" y="479222"/>
              <a:ext cx="7200799" cy="407744"/>
            </a:xfrm>
            <a:prstGeom prst="roundRect">
              <a:avLst>
                <a:gd fmla="val 16667" name="adj"/>
              </a:avLst>
            </a:prstGeom>
            <a:solidFill>
              <a:srgbClr val="0D6DC5"/>
            </a:solidFill>
            <a:ln cap="flat" cmpd="sng" w="25400">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9" name="Shape 459"/>
            <p:cNvSpPr txBox="1"/>
            <p:nvPr/>
          </p:nvSpPr>
          <p:spPr>
            <a:xfrm>
              <a:off x="19903" y="499125"/>
              <a:ext cx="7160991" cy="367937"/>
            </a:xfrm>
            <a:prstGeom prst="rect">
              <a:avLst/>
            </a:prstGeom>
            <a:noFill/>
            <a:ln>
              <a:noFill/>
            </a:ln>
          </p:spPr>
          <p:txBody>
            <a:bodyPr anchorCtr="0" anchor="ctr" bIns="64750" lIns="64750" rIns="64750" tIns="64750">
              <a:noAutofit/>
            </a:bodyPr>
            <a:lstStyle/>
            <a:p>
              <a:pPr indent="0" lvl="0" marL="0" marR="0" rtl="0" algn="ctr">
                <a:lnSpc>
                  <a:spcPct val="90000"/>
                </a:lnSpc>
                <a:spcBef>
                  <a:spcPts val="0"/>
                </a:spcBef>
                <a:spcAft>
                  <a:spcPts val="0"/>
                </a:spcAft>
                <a:buClr>
                  <a:schemeClr val="lt1"/>
                </a:buClr>
                <a:buSzPct val="25000"/>
                <a:buFont typeface="Constantia"/>
                <a:buNone/>
              </a:pPr>
              <a:r>
                <a:rPr lang="es-AR" sz="1700">
                  <a:solidFill>
                    <a:schemeClr val="lt1"/>
                  </a:solidFill>
                  <a:latin typeface="Constantia"/>
                  <a:ea typeface="Constantia"/>
                  <a:cs typeface="Constantia"/>
                  <a:sym typeface="Constantia"/>
                </a:rPr>
                <a:t>Administra grandes cantidades de información </a:t>
              </a:r>
            </a:p>
          </p:txBody>
        </p:sp>
        <p:sp>
          <p:nvSpPr>
            <p:cNvPr id="460" name="Shape 460"/>
            <p:cNvSpPr/>
            <p:nvPr/>
          </p:nvSpPr>
          <p:spPr>
            <a:xfrm>
              <a:off x="0" y="935926"/>
              <a:ext cx="7200799" cy="407744"/>
            </a:xfrm>
            <a:prstGeom prst="roundRect">
              <a:avLst>
                <a:gd fmla="val 16667" name="adj"/>
              </a:avLst>
            </a:prstGeom>
            <a:solidFill>
              <a:srgbClr val="0D6DC5"/>
            </a:solidFill>
            <a:ln cap="flat" cmpd="sng" w="25400">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1" name="Shape 461"/>
            <p:cNvSpPr txBox="1"/>
            <p:nvPr/>
          </p:nvSpPr>
          <p:spPr>
            <a:xfrm>
              <a:off x="19903" y="955830"/>
              <a:ext cx="7160991" cy="367937"/>
            </a:xfrm>
            <a:prstGeom prst="rect">
              <a:avLst/>
            </a:prstGeom>
            <a:noFill/>
            <a:ln>
              <a:noFill/>
            </a:ln>
          </p:spPr>
          <p:txBody>
            <a:bodyPr anchorCtr="0" anchor="ctr" bIns="64750" lIns="64750" rIns="64750" tIns="64750">
              <a:noAutofit/>
            </a:bodyPr>
            <a:lstStyle/>
            <a:p>
              <a:pPr indent="0" lvl="0" marL="0" marR="0" rtl="0" algn="ctr">
                <a:lnSpc>
                  <a:spcPct val="90000"/>
                </a:lnSpc>
                <a:spcBef>
                  <a:spcPts val="0"/>
                </a:spcBef>
                <a:spcAft>
                  <a:spcPts val="0"/>
                </a:spcAft>
                <a:buClr>
                  <a:schemeClr val="lt1"/>
                </a:buClr>
                <a:buSzPct val="25000"/>
                <a:buFont typeface="Constantia"/>
                <a:buNone/>
              </a:pPr>
              <a:r>
                <a:rPr lang="es-AR" sz="1700">
                  <a:solidFill>
                    <a:schemeClr val="lt1"/>
                  </a:solidFill>
                  <a:latin typeface="Constantia"/>
                  <a:ea typeface="Constantia"/>
                  <a:cs typeface="Constantia"/>
                  <a:sym typeface="Constantia"/>
                </a:rPr>
                <a:t>Guarda Información en diversos medios de almacenamiento </a:t>
              </a:r>
            </a:p>
          </p:txBody>
        </p:sp>
        <p:sp>
          <p:nvSpPr>
            <p:cNvPr id="462" name="Shape 462"/>
            <p:cNvSpPr/>
            <p:nvPr/>
          </p:nvSpPr>
          <p:spPr>
            <a:xfrm>
              <a:off x="0" y="1392632"/>
              <a:ext cx="7200799" cy="407744"/>
            </a:xfrm>
            <a:prstGeom prst="roundRect">
              <a:avLst>
                <a:gd fmla="val 16667" name="adj"/>
              </a:avLst>
            </a:prstGeom>
            <a:solidFill>
              <a:srgbClr val="0D6DC5"/>
            </a:solidFill>
            <a:ln cap="flat" cmpd="sng" w="25400">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3" name="Shape 463"/>
            <p:cNvSpPr txBox="1"/>
            <p:nvPr/>
          </p:nvSpPr>
          <p:spPr>
            <a:xfrm>
              <a:off x="19903" y="1412536"/>
              <a:ext cx="7160991" cy="367937"/>
            </a:xfrm>
            <a:prstGeom prst="rect">
              <a:avLst/>
            </a:prstGeom>
            <a:noFill/>
            <a:ln>
              <a:noFill/>
            </a:ln>
          </p:spPr>
          <p:txBody>
            <a:bodyPr anchorCtr="0" anchor="ctr" bIns="64750" lIns="64750" rIns="64750" tIns="64750">
              <a:noAutofit/>
            </a:bodyPr>
            <a:lstStyle/>
            <a:p>
              <a:pPr indent="0" lvl="0" marL="0" marR="0" rtl="0" algn="ctr">
                <a:lnSpc>
                  <a:spcPct val="90000"/>
                </a:lnSpc>
                <a:spcBef>
                  <a:spcPts val="0"/>
                </a:spcBef>
                <a:spcAft>
                  <a:spcPts val="0"/>
                </a:spcAft>
                <a:buClr>
                  <a:schemeClr val="lt1"/>
                </a:buClr>
                <a:buSzPct val="25000"/>
                <a:buFont typeface="Constantia"/>
                <a:buNone/>
              </a:pPr>
              <a:r>
                <a:rPr lang="es-AR" sz="1700">
                  <a:solidFill>
                    <a:schemeClr val="lt1"/>
                  </a:solidFill>
                  <a:latin typeface="Constantia"/>
                  <a:ea typeface="Constantia"/>
                  <a:cs typeface="Constantia"/>
                  <a:sym typeface="Constantia"/>
                </a:rPr>
                <a:t>Comprende múltiples versiones de un esquema de base de datos </a:t>
              </a:r>
            </a:p>
          </p:txBody>
        </p:sp>
        <p:sp>
          <p:nvSpPr>
            <p:cNvPr id="464" name="Shape 464"/>
            <p:cNvSpPr/>
            <p:nvPr/>
          </p:nvSpPr>
          <p:spPr>
            <a:xfrm>
              <a:off x="0" y="1849336"/>
              <a:ext cx="7200799" cy="407744"/>
            </a:xfrm>
            <a:prstGeom prst="roundRect">
              <a:avLst>
                <a:gd fmla="val 16667" name="adj"/>
              </a:avLst>
            </a:prstGeom>
            <a:solidFill>
              <a:srgbClr val="0D6DC5"/>
            </a:solidFill>
            <a:ln cap="flat" cmpd="sng" w="25400">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5" name="Shape 465"/>
            <p:cNvSpPr txBox="1"/>
            <p:nvPr/>
          </p:nvSpPr>
          <p:spPr>
            <a:xfrm>
              <a:off x="19903" y="1869241"/>
              <a:ext cx="7160991" cy="367937"/>
            </a:xfrm>
            <a:prstGeom prst="rect">
              <a:avLst/>
            </a:prstGeom>
            <a:noFill/>
            <a:ln>
              <a:noFill/>
            </a:ln>
          </p:spPr>
          <p:txBody>
            <a:bodyPr anchorCtr="0" anchor="ctr" bIns="64750" lIns="64750" rIns="64750" tIns="64750">
              <a:noAutofit/>
            </a:bodyPr>
            <a:lstStyle/>
            <a:p>
              <a:pPr indent="0" lvl="0" marL="0" marR="0" rtl="0" algn="ctr">
                <a:lnSpc>
                  <a:spcPct val="90000"/>
                </a:lnSpc>
                <a:spcBef>
                  <a:spcPts val="0"/>
                </a:spcBef>
                <a:spcAft>
                  <a:spcPts val="0"/>
                </a:spcAft>
                <a:buClr>
                  <a:schemeClr val="lt1"/>
                </a:buClr>
                <a:buSzPct val="25000"/>
                <a:buFont typeface="Constantia"/>
                <a:buNone/>
              </a:pPr>
              <a:r>
                <a:rPr lang="es-AR" sz="1700">
                  <a:solidFill>
                    <a:schemeClr val="lt1"/>
                  </a:solidFill>
                  <a:latin typeface="Constantia"/>
                  <a:ea typeface="Constantia"/>
                  <a:cs typeface="Constantia"/>
                  <a:sym typeface="Constantia"/>
                </a:rPr>
                <a:t>Condensa y agrega información</a:t>
              </a:r>
            </a:p>
          </p:txBody>
        </p:sp>
        <p:sp>
          <p:nvSpPr>
            <p:cNvPr id="466" name="Shape 466"/>
            <p:cNvSpPr/>
            <p:nvPr/>
          </p:nvSpPr>
          <p:spPr>
            <a:xfrm>
              <a:off x="0" y="2306041"/>
              <a:ext cx="7200799" cy="407744"/>
            </a:xfrm>
            <a:prstGeom prst="roundRect">
              <a:avLst>
                <a:gd fmla="val 16667" name="adj"/>
              </a:avLst>
            </a:prstGeom>
            <a:solidFill>
              <a:srgbClr val="0D6DC5"/>
            </a:solidFill>
            <a:ln cap="flat" cmpd="sng" w="25400">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7" name="Shape 467"/>
            <p:cNvSpPr txBox="1"/>
            <p:nvPr/>
          </p:nvSpPr>
          <p:spPr>
            <a:xfrm>
              <a:off x="19903" y="2325946"/>
              <a:ext cx="7160991" cy="367937"/>
            </a:xfrm>
            <a:prstGeom prst="rect">
              <a:avLst/>
            </a:prstGeom>
            <a:noFill/>
            <a:ln>
              <a:noFill/>
            </a:ln>
          </p:spPr>
          <p:txBody>
            <a:bodyPr anchorCtr="0" anchor="ctr" bIns="64750" lIns="64750" rIns="64750" tIns="64750">
              <a:noAutofit/>
            </a:bodyPr>
            <a:lstStyle/>
            <a:p>
              <a:pPr indent="0" lvl="0" marL="0" marR="0" rtl="0" algn="ctr">
                <a:lnSpc>
                  <a:spcPct val="90000"/>
                </a:lnSpc>
                <a:spcBef>
                  <a:spcPts val="0"/>
                </a:spcBef>
                <a:spcAft>
                  <a:spcPts val="0"/>
                </a:spcAft>
                <a:buClr>
                  <a:schemeClr val="lt1"/>
                </a:buClr>
                <a:buSzPct val="25000"/>
                <a:buFont typeface="Constantia"/>
                <a:buNone/>
              </a:pPr>
              <a:r>
                <a:rPr lang="es-AR" sz="1700">
                  <a:solidFill>
                    <a:schemeClr val="lt1"/>
                  </a:solidFill>
                  <a:latin typeface="Constantia"/>
                  <a:ea typeface="Constantia"/>
                  <a:cs typeface="Constantia"/>
                  <a:sym typeface="Constantia"/>
                </a:rPr>
                <a:t>Integra y asocia información de muchas fuentes de información </a:t>
              </a:r>
            </a:p>
          </p:txBody>
        </p:sp>
      </p:grpSp>
      <p:sp>
        <p:nvSpPr>
          <p:cNvPr id="468" name="Shape 468"/>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469" name="Shape 469"/>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
        <p:nvSpPr>
          <p:cNvPr id="137" name="Shape 137"/>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138" name="Shape 138"/>
          <p:cNvSpPr txBox="1"/>
          <p:nvPr/>
        </p:nvSpPr>
        <p:spPr>
          <a:xfrm>
            <a:off x="611560" y="980728"/>
            <a:ext cx="7992887" cy="156966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2400">
                <a:solidFill>
                  <a:schemeClr val="dk1"/>
                </a:solidFill>
                <a:latin typeface="Constantia"/>
                <a:ea typeface="Constantia"/>
                <a:cs typeface="Constantia"/>
                <a:sym typeface="Constantia"/>
              </a:rPr>
              <a:t>¿Que es decidir?</a:t>
            </a:r>
          </a:p>
          <a:p>
            <a:pPr indent="0" lvl="0" marL="0" marR="0" rtl="0" algn="l">
              <a:spcBef>
                <a:spcPts val="0"/>
              </a:spcBef>
              <a:buNone/>
            </a:pPr>
            <a:r>
              <a:t/>
            </a:r>
            <a:endParaRPr sz="1800">
              <a:solidFill>
                <a:schemeClr val="dk1"/>
              </a:solidFill>
              <a:latin typeface="Constantia"/>
              <a:ea typeface="Constantia"/>
              <a:cs typeface="Constantia"/>
              <a:sym typeface="Constantia"/>
            </a:endParaRPr>
          </a:p>
          <a:p>
            <a:pPr indent="0" lvl="0" marL="0" marR="0" rtl="0" algn="l">
              <a:spcBef>
                <a:spcPts val="0"/>
              </a:spcBef>
              <a:buSzPct val="25000"/>
              <a:buNone/>
            </a:pPr>
            <a:r>
              <a:rPr i="1" lang="es-AR" sz="1800">
                <a:solidFill>
                  <a:schemeClr val="dk1"/>
                </a:solidFill>
                <a:latin typeface="Constantia"/>
                <a:ea typeface="Constantia"/>
                <a:cs typeface="Constantia"/>
                <a:sym typeface="Constantia"/>
              </a:rPr>
              <a:t>Decidir es… realizar un proceso mental, deliberado, voluntario, sistemático, a través  del ejercicio del raciocinio, con la finalidad de elegir un curso de acción  (y solo uno) entre un conjunto de cursos de acción alternativos</a:t>
            </a:r>
          </a:p>
        </p:txBody>
      </p:sp>
      <p:sp>
        <p:nvSpPr>
          <p:cNvPr id="139" name="Shape 139"/>
          <p:cNvSpPr txBox="1"/>
          <p:nvPr/>
        </p:nvSpPr>
        <p:spPr>
          <a:xfrm>
            <a:off x="755575" y="3212975"/>
            <a:ext cx="7416824"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800">
                <a:solidFill>
                  <a:schemeClr val="dk1"/>
                </a:solidFill>
                <a:latin typeface="Constantia"/>
                <a:ea typeface="Constantia"/>
                <a:cs typeface="Constantia"/>
                <a:sym typeface="Constantia"/>
              </a:rPr>
              <a:t>Proceso                         Secuencia de etapas que se ejecutan para tomar una                 		      decisión  </a:t>
            </a:r>
          </a:p>
        </p:txBody>
      </p:sp>
      <p:cxnSp>
        <p:nvCxnSpPr>
          <p:cNvPr id="140" name="Shape 140"/>
          <p:cNvCxnSpPr/>
          <p:nvPr/>
        </p:nvCxnSpPr>
        <p:spPr>
          <a:xfrm>
            <a:off x="1835696" y="3429000"/>
            <a:ext cx="504056" cy="0"/>
          </a:xfrm>
          <a:prstGeom prst="straightConnector1">
            <a:avLst/>
          </a:prstGeom>
          <a:noFill/>
          <a:ln cap="flat" cmpd="sng" w="9525">
            <a:solidFill>
              <a:srgbClr val="075192"/>
            </a:solidFill>
            <a:prstDash val="solid"/>
            <a:round/>
            <a:headEnd len="med" w="med" type="none"/>
            <a:tailEnd len="lg" w="lg" type="stealth"/>
          </a:ln>
        </p:spPr>
      </p:cxnSp>
      <p:cxnSp>
        <p:nvCxnSpPr>
          <p:cNvPr id="141" name="Shape 141"/>
          <p:cNvCxnSpPr/>
          <p:nvPr/>
        </p:nvCxnSpPr>
        <p:spPr>
          <a:xfrm>
            <a:off x="1835696" y="3501007"/>
            <a:ext cx="864095" cy="792087"/>
          </a:xfrm>
          <a:prstGeom prst="straightConnector1">
            <a:avLst/>
          </a:prstGeom>
          <a:noFill/>
          <a:ln cap="flat" cmpd="sng" w="9525">
            <a:solidFill>
              <a:srgbClr val="075192"/>
            </a:solidFill>
            <a:prstDash val="solid"/>
            <a:round/>
            <a:headEnd len="med" w="med" type="none"/>
            <a:tailEnd len="lg" w="lg" type="stealth"/>
          </a:ln>
        </p:spPr>
      </p:cxnSp>
      <p:sp>
        <p:nvSpPr>
          <p:cNvPr id="142" name="Shape 142"/>
          <p:cNvSpPr txBox="1"/>
          <p:nvPr/>
        </p:nvSpPr>
        <p:spPr>
          <a:xfrm>
            <a:off x="2915816" y="4149080"/>
            <a:ext cx="4896543"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800">
                <a:solidFill>
                  <a:schemeClr val="dk1"/>
                </a:solidFill>
                <a:latin typeface="Constantia"/>
                <a:ea typeface="Constantia"/>
                <a:cs typeface="Constantia"/>
                <a:sym typeface="Constantia"/>
              </a:rPr>
              <a:t> Elegir entre varias alternativas </a:t>
            </a:r>
          </a:p>
        </p:txBody>
      </p:sp>
      <p:cxnSp>
        <p:nvCxnSpPr>
          <p:cNvPr id="143" name="Shape 143"/>
          <p:cNvCxnSpPr/>
          <p:nvPr/>
        </p:nvCxnSpPr>
        <p:spPr>
          <a:xfrm>
            <a:off x="1187624" y="3573016"/>
            <a:ext cx="432047" cy="1584175"/>
          </a:xfrm>
          <a:prstGeom prst="straightConnector1">
            <a:avLst/>
          </a:prstGeom>
          <a:noFill/>
          <a:ln cap="flat" cmpd="sng" w="9525">
            <a:solidFill>
              <a:srgbClr val="075192"/>
            </a:solidFill>
            <a:prstDash val="solid"/>
            <a:round/>
            <a:headEnd len="med" w="med" type="none"/>
            <a:tailEnd len="lg" w="lg" type="stealth"/>
          </a:ln>
        </p:spPr>
      </p:cxnSp>
      <p:sp>
        <p:nvSpPr>
          <p:cNvPr id="144" name="Shape 144"/>
          <p:cNvSpPr txBox="1"/>
          <p:nvPr/>
        </p:nvSpPr>
        <p:spPr>
          <a:xfrm>
            <a:off x="1331640" y="5445223"/>
            <a:ext cx="896656"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800">
                <a:solidFill>
                  <a:schemeClr val="dk1"/>
                </a:solidFill>
                <a:latin typeface="Constantia"/>
                <a:ea typeface="Constantia"/>
                <a:cs typeface="Constantia"/>
                <a:sym typeface="Constantia"/>
              </a:rPr>
              <a:t>Etapas </a:t>
            </a:r>
          </a:p>
        </p:txBody>
      </p:sp>
      <p:sp>
        <p:nvSpPr>
          <p:cNvPr id="145" name="Shape 145"/>
          <p:cNvSpPr txBox="1"/>
          <p:nvPr/>
        </p:nvSpPr>
        <p:spPr>
          <a:xfrm>
            <a:off x="2843808" y="5013176"/>
            <a:ext cx="3528391" cy="120032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100000"/>
              <a:buFont typeface="Arial"/>
              <a:buChar char="•"/>
            </a:pPr>
            <a:r>
              <a:rPr lang="es-AR" sz="1800">
                <a:solidFill>
                  <a:schemeClr val="dk1"/>
                </a:solidFill>
                <a:latin typeface="Constantia"/>
                <a:ea typeface="Constantia"/>
                <a:cs typeface="Constantia"/>
                <a:sym typeface="Constantia"/>
              </a:rPr>
              <a:t>Inteligencia </a:t>
            </a:r>
          </a:p>
          <a:p>
            <a:pPr indent="0" lvl="0" marL="0" marR="0" rtl="0" algn="l">
              <a:spcBef>
                <a:spcPts val="0"/>
              </a:spcBef>
              <a:buClr>
                <a:schemeClr val="dk1"/>
              </a:buClr>
              <a:buSzPct val="100000"/>
              <a:buFont typeface="Arial"/>
              <a:buChar char="•"/>
            </a:pPr>
            <a:r>
              <a:rPr lang="es-AR" sz="1800">
                <a:solidFill>
                  <a:schemeClr val="dk1"/>
                </a:solidFill>
                <a:latin typeface="Constantia"/>
                <a:ea typeface="Constantia"/>
                <a:cs typeface="Constantia"/>
                <a:sym typeface="Constantia"/>
              </a:rPr>
              <a:t>Diseño (análisis)</a:t>
            </a:r>
          </a:p>
          <a:p>
            <a:pPr indent="0" lvl="0" marL="0" marR="0" rtl="0" algn="l">
              <a:spcBef>
                <a:spcPts val="0"/>
              </a:spcBef>
              <a:buClr>
                <a:schemeClr val="dk1"/>
              </a:buClr>
              <a:buSzPct val="100000"/>
              <a:buFont typeface="Arial"/>
              <a:buChar char="•"/>
            </a:pPr>
            <a:r>
              <a:rPr lang="es-AR" sz="1800">
                <a:solidFill>
                  <a:schemeClr val="dk1"/>
                </a:solidFill>
                <a:latin typeface="Constantia"/>
                <a:ea typeface="Constantia"/>
                <a:cs typeface="Constantia"/>
                <a:sym typeface="Constantia"/>
              </a:rPr>
              <a:t>Elección</a:t>
            </a:r>
          </a:p>
          <a:p>
            <a:pPr indent="0" lvl="0" marL="0" marR="0" rtl="0" algn="l">
              <a:spcBef>
                <a:spcPts val="0"/>
              </a:spcBef>
              <a:buClr>
                <a:schemeClr val="dk1"/>
              </a:buClr>
              <a:buSzPct val="100000"/>
              <a:buFont typeface="Arial"/>
              <a:buChar char="•"/>
            </a:pPr>
            <a:r>
              <a:rPr lang="es-AR" sz="1800">
                <a:solidFill>
                  <a:schemeClr val="dk1"/>
                </a:solidFill>
                <a:latin typeface="Constantia"/>
                <a:ea typeface="Constantia"/>
                <a:cs typeface="Constantia"/>
                <a:sym typeface="Constantia"/>
              </a:rPr>
              <a:t>Implementación</a:t>
            </a:r>
          </a:p>
        </p:txBody>
      </p:sp>
      <p:sp>
        <p:nvSpPr>
          <p:cNvPr id="146" name="Shape 146"/>
          <p:cNvSpPr/>
          <p:nvPr/>
        </p:nvSpPr>
        <p:spPr>
          <a:xfrm>
            <a:off x="2483767" y="5085183"/>
            <a:ext cx="216023" cy="1152128"/>
          </a:xfrm>
          <a:prstGeom prst="leftBrace">
            <a:avLst>
              <a:gd fmla="val 8333" name="adj1"/>
              <a:gd fmla="val 50000" name="adj2"/>
            </a:avLst>
          </a:prstGeom>
          <a:noFill/>
          <a:ln cap="flat" cmpd="sng" w="9525">
            <a:solidFill>
              <a:srgbClr val="075192"/>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Constantia"/>
              <a:ea typeface="Constantia"/>
              <a:cs typeface="Constantia"/>
              <a:sym typeface="Constantia"/>
            </a:endParaRPr>
          </a:p>
        </p:txBody>
      </p:sp>
      <p:sp>
        <p:nvSpPr>
          <p:cNvPr id="147" name="Shape 147"/>
          <p:cNvSpPr txBox="1"/>
          <p:nvPr/>
        </p:nvSpPr>
        <p:spPr>
          <a:xfrm>
            <a:off x="5727796" y="5085183"/>
            <a:ext cx="2578003" cy="9233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800">
                <a:solidFill>
                  <a:schemeClr val="dk1"/>
                </a:solidFill>
                <a:latin typeface="Constantia"/>
                <a:ea typeface="Constantia"/>
                <a:cs typeface="Constantia"/>
                <a:sym typeface="Constantia"/>
              </a:rPr>
              <a:t>Tipos de decisiones: </a:t>
            </a:r>
          </a:p>
          <a:p>
            <a:pPr indent="-285750" lvl="1" marL="742950" marR="0" rtl="0" algn="l">
              <a:spcBef>
                <a:spcPts val="0"/>
              </a:spcBef>
              <a:buClr>
                <a:schemeClr val="dk1"/>
              </a:buClr>
              <a:buSzPct val="100000"/>
              <a:buFont typeface="Arial"/>
              <a:buChar char="•"/>
            </a:pPr>
            <a:r>
              <a:rPr b="0" i="0" lang="es-AR" sz="1800" u="none" cap="none" strike="noStrike">
                <a:solidFill>
                  <a:schemeClr val="dk1"/>
                </a:solidFill>
                <a:latin typeface="Constantia"/>
                <a:ea typeface="Constantia"/>
                <a:cs typeface="Constantia"/>
                <a:sym typeface="Constantia"/>
              </a:rPr>
              <a:t>Programadas</a:t>
            </a:r>
          </a:p>
          <a:p>
            <a:pPr indent="-285750" lvl="1" marL="742950" marR="0" rtl="0" algn="l">
              <a:spcBef>
                <a:spcPts val="0"/>
              </a:spcBef>
              <a:buClr>
                <a:schemeClr val="dk1"/>
              </a:buClr>
              <a:buSzPct val="100000"/>
              <a:buFont typeface="Arial"/>
              <a:buChar char="•"/>
            </a:pPr>
            <a:r>
              <a:rPr b="0" i="0" lang="es-AR" sz="1800" u="none" cap="none" strike="noStrike">
                <a:solidFill>
                  <a:schemeClr val="dk1"/>
                </a:solidFill>
                <a:latin typeface="Constantia"/>
                <a:ea typeface="Constantia"/>
                <a:cs typeface="Constantia"/>
                <a:sym typeface="Constantia"/>
              </a:rPr>
              <a:t>No Programadas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3" name="Shape 473"/>
        <p:cNvGrpSpPr/>
        <p:nvPr/>
      </p:nvGrpSpPr>
      <p:grpSpPr>
        <a:xfrm>
          <a:off x="0" y="0"/>
          <a:ext cx="0" cy="0"/>
          <a:chOff x="0" y="0"/>
          <a:chExt cx="0" cy="0"/>
        </a:xfrm>
      </p:grpSpPr>
      <p:sp>
        <p:nvSpPr>
          <p:cNvPr id="474" name="Shape 474"/>
          <p:cNvSpPr txBox="1"/>
          <p:nvPr>
            <p:ph idx="1" type="body"/>
          </p:nvPr>
        </p:nvSpPr>
        <p:spPr>
          <a:xfrm>
            <a:off x="467543" y="2780927"/>
            <a:ext cx="8219256" cy="3543671"/>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3"/>
              </a:buClr>
              <a:buSzPct val="95000"/>
              <a:buFont typeface="Noto Sans Symbols"/>
              <a:buChar char="●"/>
            </a:pPr>
            <a:r>
              <a:rPr b="0" i="0" lang="es-AR" sz="2400" u="none" cap="none" strike="noStrike">
                <a:solidFill>
                  <a:schemeClr val="dk1"/>
                </a:solidFill>
                <a:latin typeface="Calibri"/>
                <a:ea typeface="Calibri"/>
                <a:cs typeface="Calibri"/>
                <a:sym typeface="Calibri"/>
              </a:rPr>
              <a:t>Que están comprando nuestros clientes?. ¿Qué no están comprando?</a:t>
            </a:r>
          </a:p>
          <a:p>
            <a:pPr indent="-274320" lvl="0" marL="274320" marR="0" rtl="0" algn="l">
              <a:spcBef>
                <a:spcPts val="480"/>
              </a:spcBef>
              <a:spcAft>
                <a:spcPts val="0"/>
              </a:spcAft>
              <a:buClr>
                <a:schemeClr val="accent3"/>
              </a:buClr>
              <a:buSzPct val="95000"/>
              <a:buFont typeface="Noto Sans Symbols"/>
              <a:buChar char="●"/>
            </a:pPr>
            <a:r>
              <a:rPr b="0" i="0" lang="es-AR" sz="2400" u="none" cap="none" strike="noStrike">
                <a:solidFill>
                  <a:schemeClr val="dk1"/>
                </a:solidFill>
                <a:latin typeface="Calibri"/>
                <a:ea typeface="Calibri"/>
                <a:cs typeface="Calibri"/>
                <a:sym typeface="Calibri"/>
              </a:rPr>
              <a:t>¿ Que incentivos han funcionado con los mismos clientes en esta época del año?</a:t>
            </a:r>
          </a:p>
          <a:p>
            <a:pPr indent="-274320" lvl="0" marL="274320" marR="0" rtl="0" algn="l">
              <a:spcBef>
                <a:spcPts val="480"/>
              </a:spcBef>
              <a:spcAft>
                <a:spcPts val="0"/>
              </a:spcAft>
              <a:buClr>
                <a:schemeClr val="accent3"/>
              </a:buClr>
              <a:buSzPct val="95000"/>
              <a:buFont typeface="Noto Sans Symbols"/>
              <a:buChar char="●"/>
            </a:pPr>
            <a:r>
              <a:rPr b="0" i="0" lang="es-AR" sz="2400" u="none" cap="none" strike="noStrike">
                <a:solidFill>
                  <a:schemeClr val="dk1"/>
                </a:solidFill>
                <a:latin typeface="Calibri"/>
                <a:ea typeface="Calibri"/>
                <a:cs typeface="Calibri"/>
                <a:sym typeface="Calibri"/>
              </a:rPr>
              <a:t>¿Cuantos de nuestros vendedores visitan a nuestros clientes? </a:t>
            </a:r>
          </a:p>
          <a:p>
            <a:pPr indent="-274320" lvl="0" marL="274320" marR="0" rtl="0" algn="l">
              <a:spcBef>
                <a:spcPts val="480"/>
              </a:spcBef>
              <a:buClr>
                <a:schemeClr val="accent3"/>
              </a:buClr>
              <a:buSzPct val="95000"/>
              <a:buFont typeface="Noto Sans Symbols"/>
              <a:buChar char="●"/>
            </a:pPr>
            <a:r>
              <a:rPr b="0" i="0" lang="es-AR" sz="2400" u="none" cap="none" strike="noStrike">
                <a:solidFill>
                  <a:schemeClr val="dk1"/>
                </a:solidFill>
                <a:latin typeface="Calibri"/>
                <a:ea typeface="Calibri"/>
                <a:cs typeface="Calibri"/>
                <a:sym typeface="Calibri"/>
              </a:rPr>
              <a:t>¿Como se componen nuestros costos por cada línea de producto durante los últimos tres años?</a:t>
            </a:r>
          </a:p>
        </p:txBody>
      </p:sp>
      <p:sp>
        <p:nvSpPr>
          <p:cNvPr id="475" name="Shape 475"/>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
        <p:nvSpPr>
          <p:cNvPr id="476" name="Shape 476"/>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477" name="Shape 477"/>
          <p:cNvSpPr txBox="1"/>
          <p:nvPr/>
        </p:nvSpPr>
        <p:spPr>
          <a:xfrm>
            <a:off x="827583" y="908720"/>
            <a:ext cx="7344815" cy="107721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3200">
                <a:solidFill>
                  <a:schemeClr val="dk2"/>
                </a:solidFill>
                <a:latin typeface="Calibri"/>
                <a:ea typeface="Calibri"/>
                <a:cs typeface="Calibri"/>
                <a:sym typeface="Calibri"/>
              </a:rPr>
              <a:t>Finalidad: Auxiliar a la administración para comprender el pasado y planear el futuro</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1" name="Shape 481"/>
        <p:cNvGrpSpPr/>
        <p:nvPr/>
      </p:nvGrpSpPr>
      <p:grpSpPr>
        <a:xfrm>
          <a:off x="0" y="0"/>
          <a:ext cx="0" cy="0"/>
          <a:chOff x="0" y="0"/>
          <a:chExt cx="0" cy="0"/>
        </a:xfrm>
      </p:grpSpPr>
      <p:sp>
        <p:nvSpPr>
          <p:cNvPr id="482" name="Shape 482"/>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ctr">
              <a:spcBef>
                <a:spcPts val="0"/>
              </a:spcBef>
              <a:buClr>
                <a:schemeClr val="dk2"/>
              </a:buClr>
              <a:buSzPct val="25000"/>
              <a:buFont typeface="Calibri"/>
              <a:buNone/>
            </a:pPr>
            <a:r>
              <a:rPr b="0" i="0" lang="es-AR" sz="5000" u="none" cap="none" strike="noStrike">
                <a:solidFill>
                  <a:schemeClr val="dk2"/>
                </a:solidFill>
                <a:latin typeface="Calibri"/>
                <a:ea typeface="Calibri"/>
                <a:cs typeface="Calibri"/>
                <a:sym typeface="Calibri"/>
              </a:rPr>
              <a:t>Corporate Information factory</a:t>
            </a:r>
          </a:p>
        </p:txBody>
      </p:sp>
      <p:sp>
        <p:nvSpPr>
          <p:cNvPr id="483" name="Shape 483"/>
          <p:cNvSpPr txBox="1"/>
          <p:nvPr/>
        </p:nvSpPr>
        <p:spPr>
          <a:xfrm>
            <a:off x="467543" y="2636911"/>
            <a:ext cx="7992887" cy="1938991"/>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s-AR" sz="2400">
                <a:solidFill>
                  <a:schemeClr val="dk1"/>
                </a:solidFill>
                <a:latin typeface="Calibri"/>
                <a:ea typeface="Calibri"/>
                <a:cs typeface="Calibri"/>
                <a:sym typeface="Calibri"/>
              </a:rPr>
              <a:t>Es un concepto que abarca todas las estructuras de datos de una organización junto con todos los procesos y herramientas utilizadas en las distintas etapas para generar información y hacer que este disponible en tiempo y forma a todos los niveles de la organización </a:t>
            </a:r>
          </a:p>
        </p:txBody>
      </p:sp>
      <p:sp>
        <p:nvSpPr>
          <p:cNvPr id="484" name="Shape 484"/>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485" name="Shape 485"/>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9" name="Shape 489"/>
        <p:cNvGrpSpPr/>
        <p:nvPr/>
      </p:nvGrpSpPr>
      <p:grpSpPr>
        <a:xfrm>
          <a:off x="0" y="0"/>
          <a:ext cx="0" cy="0"/>
          <a:chOff x="0" y="0"/>
          <a:chExt cx="0" cy="0"/>
        </a:xfrm>
      </p:grpSpPr>
      <p:pic>
        <p:nvPicPr>
          <p:cNvPr descr="The Corporate Information Factory and the Web Environment" id="490" name="Shape 490"/>
          <p:cNvPicPr preferRelativeResize="0"/>
          <p:nvPr>
            <p:ph idx="1" type="body"/>
          </p:nvPr>
        </p:nvPicPr>
        <p:blipFill rotWithShape="1">
          <a:blip r:embed="rId3">
            <a:alphaModFix/>
          </a:blip>
          <a:srcRect b="0" l="0" r="0" t="0"/>
          <a:stretch/>
        </p:blipFill>
        <p:spPr>
          <a:xfrm>
            <a:off x="539552" y="980729"/>
            <a:ext cx="7992887" cy="5343871"/>
          </a:xfrm>
          <a:prstGeom prst="rect">
            <a:avLst/>
          </a:prstGeom>
          <a:noFill/>
          <a:ln>
            <a:noFill/>
          </a:ln>
        </p:spPr>
      </p:pic>
      <p:sp>
        <p:nvSpPr>
          <p:cNvPr id="491" name="Shape 491"/>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t/>
            </a:r>
            <a:endParaRPr b="0" i="0" sz="5000" u="none" cap="none" strike="noStrike">
              <a:solidFill>
                <a:schemeClr val="dk2"/>
              </a:solidFill>
              <a:latin typeface="Calibri"/>
              <a:ea typeface="Calibri"/>
              <a:cs typeface="Calibri"/>
              <a:sym typeface="Calibri"/>
            </a:endParaRPr>
          </a:p>
        </p:txBody>
      </p:sp>
      <p:sp>
        <p:nvSpPr>
          <p:cNvPr id="492" name="Shape 492"/>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493" name="Shape 493"/>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8" name="Shape 498"/>
        <p:cNvGrpSpPr/>
        <p:nvPr/>
      </p:nvGrpSpPr>
      <p:grpSpPr>
        <a:xfrm>
          <a:off x="0" y="0"/>
          <a:ext cx="0" cy="0"/>
          <a:chOff x="0" y="0"/>
          <a:chExt cx="0" cy="0"/>
        </a:xfrm>
      </p:grpSpPr>
      <p:sp>
        <p:nvSpPr>
          <p:cNvPr id="499" name="Shape 499"/>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ctr">
              <a:spcBef>
                <a:spcPts val="0"/>
              </a:spcBef>
              <a:buClr>
                <a:schemeClr val="dk2"/>
              </a:buClr>
              <a:buSzPct val="25000"/>
              <a:buFont typeface="Calibri"/>
              <a:buNone/>
            </a:pPr>
            <a:r>
              <a:rPr b="0" i="0" lang="es-AR" sz="4500" u="none" cap="none" strike="noStrike">
                <a:solidFill>
                  <a:schemeClr val="dk2"/>
                </a:solidFill>
                <a:latin typeface="Calibri"/>
                <a:ea typeface="Calibri"/>
                <a:cs typeface="Calibri"/>
                <a:sym typeface="Calibri"/>
              </a:rPr>
              <a:t>C.I.F.  Aplicaciones y fuentes de datos</a:t>
            </a:r>
          </a:p>
        </p:txBody>
      </p:sp>
      <p:sp>
        <p:nvSpPr>
          <p:cNvPr id="500" name="Shape 500"/>
          <p:cNvSpPr txBox="1"/>
          <p:nvPr/>
        </p:nvSpPr>
        <p:spPr>
          <a:xfrm>
            <a:off x="827583" y="2132856"/>
            <a:ext cx="7704855" cy="378565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2000">
                <a:solidFill>
                  <a:schemeClr val="dk1"/>
                </a:solidFill>
                <a:latin typeface="Calibri"/>
                <a:ea typeface="Calibri"/>
                <a:cs typeface="Calibri"/>
                <a:sym typeface="Calibri"/>
              </a:rPr>
              <a:t>Son los lugares de donde se extraerá la información para su análisis posterior. </a:t>
            </a:r>
          </a:p>
          <a:p>
            <a:pPr indent="0" lvl="0" marL="0" marR="0" rtl="0" algn="l">
              <a:spcBef>
                <a:spcPts val="0"/>
              </a:spcBef>
              <a:buNone/>
            </a:pPr>
            <a:r>
              <a:t/>
            </a:r>
            <a:endParaRPr sz="2000">
              <a:solidFill>
                <a:schemeClr val="dk1"/>
              </a:solidFill>
              <a:latin typeface="Calibri"/>
              <a:ea typeface="Calibri"/>
              <a:cs typeface="Calibri"/>
              <a:sym typeface="Calibri"/>
            </a:endParaRPr>
          </a:p>
          <a:p>
            <a:pPr indent="0" lvl="0" marL="0" marR="0" rtl="0" algn="l">
              <a:spcBef>
                <a:spcPts val="0"/>
              </a:spcBef>
              <a:buSzPct val="25000"/>
              <a:buNone/>
            </a:pPr>
            <a:r>
              <a:rPr lang="es-AR" sz="2000">
                <a:solidFill>
                  <a:schemeClr val="dk1"/>
                </a:solidFill>
                <a:latin typeface="Calibri"/>
                <a:ea typeface="Calibri"/>
                <a:cs typeface="Calibri"/>
                <a:sym typeface="Calibri"/>
              </a:rPr>
              <a:t>Incluye: </a:t>
            </a:r>
          </a:p>
          <a:p>
            <a:pPr indent="0" lvl="1" marL="457200" marR="0" rtl="0" algn="l">
              <a:spcBef>
                <a:spcPts val="0"/>
              </a:spcBef>
              <a:buClr>
                <a:schemeClr val="dk1"/>
              </a:buClr>
              <a:buSzPct val="100000"/>
              <a:buFont typeface="Arial"/>
              <a:buChar char="•"/>
            </a:pPr>
            <a:r>
              <a:rPr b="0" i="0" lang="es-AR" sz="2000" u="none" cap="none" strike="noStrike">
                <a:solidFill>
                  <a:schemeClr val="dk1"/>
                </a:solidFill>
                <a:latin typeface="Calibri"/>
                <a:ea typeface="Calibri"/>
                <a:cs typeface="Calibri"/>
                <a:sym typeface="Calibri"/>
              </a:rPr>
              <a:t>Bases de datos de los sistemas operacionales</a:t>
            </a:r>
          </a:p>
          <a:p>
            <a:pPr indent="0" lvl="1" marL="457200" marR="0" rtl="0" algn="l">
              <a:spcBef>
                <a:spcPts val="0"/>
              </a:spcBef>
              <a:buClr>
                <a:schemeClr val="dk1"/>
              </a:buClr>
              <a:buSzPct val="100000"/>
              <a:buFont typeface="Arial"/>
              <a:buChar char="•"/>
            </a:pPr>
            <a:r>
              <a:rPr b="0" i="0" lang="es-AR" sz="2000" u="none" cap="none" strike="noStrike">
                <a:solidFill>
                  <a:schemeClr val="dk1"/>
                </a:solidFill>
                <a:latin typeface="Calibri"/>
                <a:ea typeface="Calibri"/>
                <a:cs typeface="Calibri"/>
                <a:sym typeface="Calibri"/>
              </a:rPr>
              <a:t>Bases de datos de los sistemas externos a la empresa</a:t>
            </a:r>
          </a:p>
          <a:p>
            <a:pPr indent="0" lvl="1" marL="457200" marR="0" rtl="0" algn="l">
              <a:spcBef>
                <a:spcPts val="0"/>
              </a:spcBef>
              <a:buClr>
                <a:schemeClr val="dk1"/>
              </a:buClr>
              <a:buSzPct val="100000"/>
              <a:buFont typeface="Arial"/>
              <a:buChar char="•"/>
            </a:pPr>
            <a:r>
              <a:rPr b="0" i="0" lang="es-AR" sz="2000" u="none" cap="none" strike="noStrike">
                <a:solidFill>
                  <a:schemeClr val="dk1"/>
                </a:solidFill>
                <a:latin typeface="Calibri"/>
                <a:ea typeface="Calibri"/>
                <a:cs typeface="Calibri"/>
                <a:sym typeface="Calibri"/>
              </a:rPr>
              <a:t>Sistemas ERP</a:t>
            </a:r>
          </a:p>
          <a:p>
            <a:pPr indent="0" lvl="1" marL="457200" marR="0" rtl="0" algn="l">
              <a:spcBef>
                <a:spcPts val="0"/>
              </a:spcBef>
              <a:buClr>
                <a:schemeClr val="dk1"/>
              </a:buClr>
              <a:buSzPct val="100000"/>
              <a:buFont typeface="Arial"/>
              <a:buChar char="•"/>
            </a:pPr>
            <a:r>
              <a:rPr b="0" i="0" lang="es-AR" sz="2000" u="none" cap="none" strike="noStrike">
                <a:solidFill>
                  <a:schemeClr val="dk1"/>
                </a:solidFill>
                <a:latin typeface="Calibri"/>
                <a:ea typeface="Calibri"/>
                <a:cs typeface="Calibri"/>
                <a:sym typeface="Calibri"/>
              </a:rPr>
              <a:t>Internet</a:t>
            </a:r>
          </a:p>
          <a:p>
            <a:pPr indent="0" lvl="1" marL="457200" marR="0" rtl="0" algn="l">
              <a:spcBef>
                <a:spcPts val="0"/>
              </a:spcBef>
              <a:buClr>
                <a:schemeClr val="dk1"/>
              </a:buClr>
              <a:buSzPct val="100000"/>
              <a:buFont typeface="Arial"/>
              <a:buChar char="•"/>
            </a:pPr>
            <a:r>
              <a:rPr b="0" i="0" lang="es-AR" sz="2000" u="none" cap="none" strike="noStrike">
                <a:solidFill>
                  <a:schemeClr val="dk1"/>
                </a:solidFill>
                <a:latin typeface="Calibri"/>
                <a:ea typeface="Calibri"/>
                <a:cs typeface="Calibri"/>
                <a:sym typeface="Calibri"/>
              </a:rPr>
              <a:t>Datos aportados por especialistas</a:t>
            </a:r>
          </a:p>
          <a:p>
            <a:pPr indent="0" lvl="1" marL="457200" marR="0" rtl="0" algn="l">
              <a:spcBef>
                <a:spcPts val="0"/>
              </a:spcBef>
              <a:buClr>
                <a:schemeClr val="dk1"/>
              </a:buClr>
              <a:buSzPct val="100000"/>
              <a:buFont typeface="Arial"/>
              <a:buChar char="•"/>
            </a:pPr>
            <a:r>
              <a:rPr b="0" i="0" lang="es-AR" sz="2000" u="none" cap="none" strike="noStrike">
                <a:solidFill>
                  <a:schemeClr val="dk1"/>
                </a:solidFill>
                <a:latin typeface="Calibri"/>
                <a:ea typeface="Calibri"/>
                <a:cs typeface="Calibri"/>
                <a:sym typeface="Calibri"/>
              </a:rPr>
              <a:t>Cualquier medio interno o externo de registración de información (documentos, mails, planilla, memos, etc.)</a:t>
            </a:r>
          </a:p>
          <a:p>
            <a:pPr indent="0" lvl="1" marL="457200" marR="0" rtl="0" algn="l">
              <a:spcBef>
                <a:spcPts val="0"/>
              </a:spcBef>
              <a:buClr>
                <a:schemeClr val="dk1"/>
              </a:buClr>
              <a:buFont typeface="Arial"/>
              <a:buNone/>
            </a:pPr>
            <a:r>
              <a:t/>
            </a:r>
            <a:endParaRPr b="0" i="0" sz="2000" u="none" cap="none" strike="noStrike">
              <a:solidFill>
                <a:schemeClr val="dk1"/>
              </a:solidFill>
              <a:latin typeface="Calibri"/>
              <a:ea typeface="Calibri"/>
              <a:cs typeface="Calibri"/>
              <a:sym typeface="Calibri"/>
            </a:endParaRPr>
          </a:p>
        </p:txBody>
      </p:sp>
      <p:sp>
        <p:nvSpPr>
          <p:cNvPr id="501" name="Shape 501"/>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502" name="Shape 502"/>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ctr">
              <a:spcBef>
                <a:spcPts val="0"/>
              </a:spcBef>
              <a:buSzPct val="25000"/>
              <a:buNone/>
            </a:pPr>
            <a:r>
              <a:rPr lang="es-AR" sz="1200">
                <a:solidFill>
                  <a:srgbClr val="035C75"/>
                </a:solidFill>
                <a:latin typeface="Constantia"/>
                <a:ea typeface="Constantia"/>
                <a:cs typeface="Constantia"/>
                <a:sym typeface="Constantia"/>
              </a:rPr>
              <a:t>Catedra: B.I. </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6" name="Shape 506"/>
        <p:cNvGrpSpPr/>
        <p:nvPr/>
      </p:nvGrpSpPr>
      <p:grpSpPr>
        <a:xfrm>
          <a:off x="0" y="0"/>
          <a:ext cx="0" cy="0"/>
          <a:chOff x="0" y="0"/>
          <a:chExt cx="0" cy="0"/>
        </a:xfrm>
      </p:grpSpPr>
      <p:sp>
        <p:nvSpPr>
          <p:cNvPr id="507" name="Shape 507"/>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ctr">
              <a:spcBef>
                <a:spcPts val="0"/>
              </a:spcBef>
              <a:buClr>
                <a:schemeClr val="dk2"/>
              </a:buClr>
              <a:buSzPct val="25000"/>
              <a:buFont typeface="Calibri"/>
              <a:buNone/>
            </a:pPr>
            <a:r>
              <a:rPr b="0" i="0" lang="es-AR" sz="4500" u="none" cap="none" strike="noStrike">
                <a:solidFill>
                  <a:schemeClr val="dk2"/>
                </a:solidFill>
                <a:latin typeface="Calibri"/>
                <a:ea typeface="Calibri"/>
                <a:cs typeface="Calibri"/>
                <a:sym typeface="Calibri"/>
              </a:rPr>
              <a:t>C.I.F. Integración y Transformación</a:t>
            </a:r>
          </a:p>
        </p:txBody>
      </p:sp>
      <p:sp>
        <p:nvSpPr>
          <p:cNvPr id="508" name="Shape 508"/>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
        <p:nvSpPr>
          <p:cNvPr id="509" name="Shape 509"/>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510" name="Shape 510"/>
          <p:cNvSpPr txBox="1"/>
          <p:nvPr/>
        </p:nvSpPr>
        <p:spPr>
          <a:xfrm>
            <a:off x="539552" y="2420888"/>
            <a:ext cx="7992887" cy="147732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800">
                <a:solidFill>
                  <a:schemeClr val="dk1"/>
                </a:solidFill>
                <a:latin typeface="Calibri"/>
                <a:ea typeface="Calibri"/>
                <a:cs typeface="Calibri"/>
                <a:sym typeface="Calibri"/>
              </a:rPr>
              <a:t>Es el proceso de extraer  información de las fuentes de datos, transformarlas, recodificarlas, limpiarlas, explicitar reglas de negocio ocultas, formatearlas, y organizarla de manera de poder incorporarla en el entorno .</a:t>
            </a: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SzPct val="25000"/>
              <a:buNone/>
            </a:pPr>
            <a:r>
              <a:rPr lang="es-AR" sz="1800">
                <a:solidFill>
                  <a:schemeClr val="dk1"/>
                </a:solidFill>
                <a:latin typeface="Calibri"/>
                <a:ea typeface="Calibri"/>
                <a:cs typeface="Calibri"/>
                <a:sym typeface="Calibri"/>
              </a:rPr>
              <a:t>Estos procesos se los conocen con la sigla </a:t>
            </a:r>
            <a:r>
              <a:rPr b="1" lang="es-AR" sz="1800">
                <a:solidFill>
                  <a:srgbClr val="C00000"/>
                </a:solidFill>
                <a:latin typeface="Calibri"/>
                <a:ea typeface="Calibri"/>
                <a:cs typeface="Calibri"/>
                <a:sym typeface="Calibri"/>
              </a:rPr>
              <a:t>E.T.L.  ( Extract, Transform, Load)</a:t>
            </a:r>
          </a:p>
        </p:txBody>
      </p:sp>
      <p:cxnSp>
        <p:nvCxnSpPr>
          <p:cNvPr id="511" name="Shape 511"/>
          <p:cNvCxnSpPr/>
          <p:nvPr/>
        </p:nvCxnSpPr>
        <p:spPr>
          <a:xfrm>
            <a:off x="1835696" y="4581128"/>
            <a:ext cx="0" cy="504056"/>
          </a:xfrm>
          <a:prstGeom prst="straightConnector1">
            <a:avLst/>
          </a:prstGeom>
          <a:noFill/>
          <a:ln cap="flat" cmpd="sng" w="9525">
            <a:solidFill>
              <a:srgbClr val="075192"/>
            </a:solidFill>
            <a:prstDash val="solid"/>
            <a:round/>
            <a:headEnd len="med" w="med" type="none"/>
            <a:tailEnd len="lg" w="lg" type="stealth"/>
          </a:ln>
        </p:spPr>
      </p:cxnSp>
      <p:sp>
        <p:nvSpPr>
          <p:cNvPr id="512" name="Shape 512"/>
          <p:cNvSpPr txBox="1"/>
          <p:nvPr/>
        </p:nvSpPr>
        <p:spPr>
          <a:xfrm>
            <a:off x="755575" y="5157192"/>
            <a:ext cx="3240359" cy="9233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800">
                <a:solidFill>
                  <a:schemeClr val="dk1"/>
                </a:solidFill>
                <a:latin typeface="Calibri"/>
                <a:ea typeface="Calibri"/>
                <a:cs typeface="Calibri"/>
                <a:sym typeface="Calibri"/>
              </a:rPr>
              <a:t>Integrar y depurar los datos para la preparación e inserción al DWH, o ODS corporativos</a:t>
            </a:r>
          </a:p>
        </p:txBody>
      </p:sp>
      <p:cxnSp>
        <p:nvCxnSpPr>
          <p:cNvPr id="513" name="Shape 513"/>
          <p:cNvCxnSpPr/>
          <p:nvPr/>
        </p:nvCxnSpPr>
        <p:spPr>
          <a:xfrm>
            <a:off x="3995935" y="4869160"/>
            <a:ext cx="1152128" cy="648071"/>
          </a:xfrm>
          <a:prstGeom prst="straightConnector1">
            <a:avLst/>
          </a:prstGeom>
          <a:noFill/>
          <a:ln cap="flat" cmpd="sng" w="9525">
            <a:solidFill>
              <a:srgbClr val="075192"/>
            </a:solidFill>
            <a:prstDash val="solid"/>
            <a:round/>
            <a:headEnd len="med" w="med" type="none"/>
            <a:tailEnd len="lg" w="lg" type="stealth"/>
          </a:ln>
        </p:spPr>
      </p:cxnSp>
      <p:sp>
        <p:nvSpPr>
          <p:cNvPr id="514" name="Shape 514"/>
          <p:cNvSpPr txBox="1"/>
          <p:nvPr/>
        </p:nvSpPr>
        <p:spPr>
          <a:xfrm>
            <a:off x="5220071" y="4509119"/>
            <a:ext cx="3024335" cy="147732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800">
                <a:solidFill>
                  <a:schemeClr val="dk1"/>
                </a:solidFill>
                <a:latin typeface="Calibri"/>
                <a:ea typeface="Calibri"/>
                <a:cs typeface="Calibri"/>
                <a:sym typeface="Calibri"/>
              </a:rPr>
              <a:t>Maneja un gran volumen de datos de diferentes formas, paralelizando el flujo de datos, ejecutando código en forma eficiente etc.</a:t>
            </a:r>
          </a:p>
        </p:txBody>
      </p:sp>
      <p:sp>
        <p:nvSpPr>
          <p:cNvPr id="515" name="Shape 515"/>
          <p:cNvSpPr/>
          <p:nvPr/>
        </p:nvSpPr>
        <p:spPr>
          <a:xfrm>
            <a:off x="251519" y="4149080"/>
            <a:ext cx="4680520" cy="648071"/>
          </a:xfrm>
          <a:prstGeom prst="ellipse">
            <a:avLst/>
          </a:prstGeom>
          <a:gradFill>
            <a:gsLst>
              <a:gs pos="0">
                <a:srgbClr val="87E9F1"/>
              </a:gs>
              <a:gs pos="43000">
                <a:srgbClr val="B6F8FC"/>
              </a:gs>
              <a:gs pos="93000">
                <a:srgbClr val="E8FCFE"/>
              </a:gs>
              <a:gs pos="100000">
                <a:srgbClr val="F6FFFF"/>
              </a:gs>
            </a:gsLst>
            <a:path path="circle">
              <a:fillToRect b="50%" l="50%" r="50%" t="50%"/>
            </a:path>
            <a:tileRect/>
          </a:gradFill>
          <a:ln cap="flat" cmpd="sng" w="9525">
            <a:solidFill>
              <a:srgbClr val="0599A0"/>
            </a:solidFill>
            <a:prstDash val="solid"/>
            <a:round/>
            <a:headEnd len="med" w="med" type="none"/>
            <a:tailEnd len="med" w="med" type="none"/>
          </a:ln>
          <a:effectLst>
            <a:outerShdw blurRad="57150" rotWithShape="0" algn="ctr" dir="5400000" dist="38100">
              <a:srgbClr val="000000"/>
            </a:outerShdw>
          </a:effectLst>
        </p:spPr>
        <p:txBody>
          <a:bodyPr anchorCtr="0" anchor="ctr" bIns="45700" lIns="91425" rIns="91425" tIns="45700">
            <a:noAutofit/>
          </a:bodyPr>
          <a:lstStyle/>
          <a:p>
            <a:pPr indent="0" lvl="0" marL="0" marR="0" rtl="0" algn="l">
              <a:spcBef>
                <a:spcPts val="0"/>
              </a:spcBef>
              <a:buSzPct val="25000"/>
              <a:buNone/>
            </a:pPr>
            <a:r>
              <a:rPr lang="es-AR" sz="1800">
                <a:solidFill>
                  <a:schemeClr val="dk1"/>
                </a:solidFill>
                <a:latin typeface="Constantia"/>
                <a:ea typeface="Constantia"/>
                <a:cs typeface="Constantia"/>
                <a:sym typeface="Constantia"/>
              </a:rPr>
              <a:t>Capa E.T.L. de procesamiento </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9" name="Shape 519"/>
        <p:cNvGrpSpPr/>
        <p:nvPr/>
      </p:nvGrpSpPr>
      <p:grpSpPr>
        <a:xfrm>
          <a:off x="0" y="0"/>
          <a:ext cx="0" cy="0"/>
          <a:chOff x="0" y="0"/>
          <a:chExt cx="0" cy="0"/>
        </a:xfrm>
      </p:grpSpPr>
      <p:sp>
        <p:nvSpPr>
          <p:cNvPr id="520" name="Shape 520"/>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ctr">
              <a:spcBef>
                <a:spcPts val="0"/>
              </a:spcBef>
              <a:buClr>
                <a:schemeClr val="dk2"/>
              </a:buClr>
              <a:buSzPct val="25000"/>
              <a:buFont typeface="Calibri"/>
              <a:buNone/>
            </a:pPr>
            <a:r>
              <a:rPr b="0" i="0" lang="es-AR" sz="5000" u="none" cap="none" strike="noStrike">
                <a:solidFill>
                  <a:schemeClr val="dk2"/>
                </a:solidFill>
                <a:latin typeface="Calibri"/>
                <a:ea typeface="Calibri"/>
                <a:cs typeface="Calibri"/>
                <a:sym typeface="Calibri"/>
              </a:rPr>
              <a:t>C.I.F. Procesos de E.T.L.</a:t>
            </a:r>
          </a:p>
        </p:txBody>
      </p:sp>
      <p:sp>
        <p:nvSpPr>
          <p:cNvPr id="521" name="Shape 521"/>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
        <p:nvSpPr>
          <p:cNvPr id="522" name="Shape 522"/>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grpSp>
        <p:nvGrpSpPr>
          <p:cNvPr id="523" name="Shape 523"/>
          <p:cNvGrpSpPr/>
          <p:nvPr/>
        </p:nvGrpSpPr>
        <p:grpSpPr>
          <a:xfrm>
            <a:off x="467543" y="2206982"/>
            <a:ext cx="8208910" cy="4335412"/>
            <a:chOff x="0" y="2118"/>
            <a:chExt cx="8208910" cy="4335412"/>
          </a:xfrm>
        </p:grpSpPr>
        <p:sp>
          <p:nvSpPr>
            <p:cNvPr id="524" name="Shape 524"/>
            <p:cNvSpPr/>
            <p:nvPr/>
          </p:nvSpPr>
          <p:spPr>
            <a:xfrm rot="5400000">
              <a:off x="3433499" y="-457025"/>
              <a:ext cx="4297120" cy="5253702"/>
            </a:xfrm>
            <a:prstGeom prst="round2SameRect">
              <a:avLst>
                <a:gd fmla="val 16667" name="adj1"/>
                <a:gd fmla="val 0" name="adj2"/>
              </a:avLst>
            </a:prstGeom>
            <a:solidFill>
              <a:srgbClr val="CAD4E8">
                <a:alpha val="89803"/>
              </a:srgbClr>
            </a:solidFill>
            <a:ln cap="flat" cmpd="sng" w="25400">
              <a:solidFill>
                <a:srgbClr val="CAD4E8">
                  <a:alpha val="89803"/>
                </a:srgbClr>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25" name="Shape 525"/>
            <p:cNvSpPr txBox="1"/>
            <p:nvPr/>
          </p:nvSpPr>
          <p:spPr>
            <a:xfrm>
              <a:off x="2955208" y="231033"/>
              <a:ext cx="5043934" cy="3877585"/>
            </a:xfrm>
            <a:prstGeom prst="rect">
              <a:avLst/>
            </a:prstGeom>
            <a:noFill/>
            <a:ln>
              <a:noFill/>
            </a:ln>
          </p:spPr>
          <p:txBody>
            <a:bodyPr anchorCtr="0" anchor="ctr" bIns="123825" lIns="247650" rIns="247650" tIns="123825">
              <a:noAutofit/>
            </a:bodyPr>
            <a:lstStyle/>
            <a:p>
              <a:pPr indent="-171450" lvl="1" marL="171450" marR="0" rtl="0" algn="l">
                <a:lnSpc>
                  <a:spcPct val="90000"/>
                </a:lnSpc>
                <a:spcBef>
                  <a:spcPts val="0"/>
                </a:spcBef>
                <a:spcAft>
                  <a:spcPts val="0"/>
                </a:spcAft>
                <a:buClr>
                  <a:schemeClr val="dk1"/>
                </a:buClr>
                <a:buSzPct val="100000"/>
                <a:buFont typeface="Constantia"/>
                <a:buChar char="•"/>
              </a:pPr>
              <a:r>
                <a:rPr b="0" i="0" lang="es-AR" sz="1800" u="none" cap="none" strike="noStrike">
                  <a:solidFill>
                    <a:schemeClr val="dk1"/>
                  </a:solidFill>
                  <a:latin typeface="Constantia"/>
                  <a:ea typeface="Constantia"/>
                  <a:cs typeface="Constantia"/>
                  <a:sym typeface="Constantia"/>
                </a:rPr>
                <a:t>Convierte datos </a:t>
              </a:r>
            </a:p>
            <a:p>
              <a:pPr indent="-171450" lvl="1" marL="171450" marR="0" rtl="0" algn="l">
                <a:lnSpc>
                  <a:spcPct val="90000"/>
                </a:lnSpc>
                <a:spcBef>
                  <a:spcPts val="270"/>
                </a:spcBef>
                <a:spcAft>
                  <a:spcPts val="0"/>
                </a:spcAft>
                <a:buClr>
                  <a:schemeClr val="dk1"/>
                </a:buClr>
                <a:buSzPct val="100000"/>
                <a:buFont typeface="Constantia"/>
                <a:buChar char="•"/>
              </a:pPr>
              <a:r>
                <a:rPr b="0" i="0" lang="es-AR" sz="1800" u="none" cap="none" strike="noStrike">
                  <a:solidFill>
                    <a:schemeClr val="dk1"/>
                  </a:solidFill>
                  <a:latin typeface="Constantia"/>
                  <a:ea typeface="Constantia"/>
                  <a:cs typeface="Constantia"/>
                  <a:sym typeface="Constantia"/>
                </a:rPr>
                <a:t>Formatea datos</a:t>
              </a:r>
            </a:p>
            <a:p>
              <a:pPr indent="-171450" lvl="1" marL="171450" marR="0" rtl="0" algn="l">
                <a:lnSpc>
                  <a:spcPct val="90000"/>
                </a:lnSpc>
                <a:spcBef>
                  <a:spcPts val="270"/>
                </a:spcBef>
                <a:spcAft>
                  <a:spcPts val="0"/>
                </a:spcAft>
                <a:buClr>
                  <a:schemeClr val="dk1"/>
                </a:buClr>
                <a:buSzPct val="100000"/>
                <a:buFont typeface="Constantia"/>
                <a:buChar char="•"/>
              </a:pPr>
              <a:r>
                <a:rPr b="0" i="0" lang="es-AR" sz="1800" u="none" cap="none" strike="noStrike">
                  <a:solidFill>
                    <a:schemeClr val="dk1"/>
                  </a:solidFill>
                  <a:latin typeface="Constantia"/>
                  <a:ea typeface="Constantia"/>
                  <a:cs typeface="Constantia"/>
                  <a:sym typeface="Constantia"/>
                </a:rPr>
                <a:t>Unifica datos</a:t>
              </a:r>
            </a:p>
            <a:p>
              <a:pPr indent="-171450" lvl="1" marL="171450" marR="0" rtl="0" algn="l">
                <a:lnSpc>
                  <a:spcPct val="90000"/>
                </a:lnSpc>
                <a:spcBef>
                  <a:spcPts val="270"/>
                </a:spcBef>
                <a:spcAft>
                  <a:spcPts val="0"/>
                </a:spcAft>
                <a:buClr>
                  <a:schemeClr val="dk1"/>
                </a:buClr>
                <a:buSzPct val="100000"/>
                <a:buFont typeface="Constantia"/>
                <a:buChar char="•"/>
              </a:pPr>
              <a:r>
                <a:rPr b="0" i="0" lang="es-AR" sz="1800" u="none" cap="none" strike="noStrike">
                  <a:solidFill>
                    <a:schemeClr val="dk1"/>
                  </a:solidFill>
                  <a:latin typeface="Constantia"/>
                  <a:ea typeface="Constantia"/>
                  <a:cs typeface="Constantia"/>
                  <a:sym typeface="Constantia"/>
                </a:rPr>
                <a:t>Reestructura datos </a:t>
              </a:r>
            </a:p>
            <a:p>
              <a:pPr indent="-171450" lvl="1" marL="171450" marR="0" rtl="0" algn="l">
                <a:lnSpc>
                  <a:spcPct val="90000"/>
                </a:lnSpc>
                <a:spcBef>
                  <a:spcPts val="270"/>
                </a:spcBef>
                <a:spcAft>
                  <a:spcPts val="0"/>
                </a:spcAft>
                <a:buClr>
                  <a:schemeClr val="dk1"/>
                </a:buClr>
                <a:buSzPct val="100000"/>
                <a:buFont typeface="Constantia"/>
                <a:buChar char="•"/>
              </a:pPr>
              <a:r>
                <a:rPr b="0" i="0" lang="es-AR" sz="1800" u="none" cap="none" strike="noStrike">
                  <a:solidFill>
                    <a:schemeClr val="dk1"/>
                  </a:solidFill>
                  <a:latin typeface="Constantia"/>
                  <a:ea typeface="Constantia"/>
                  <a:cs typeface="Constantia"/>
                  <a:sym typeface="Constantia"/>
                </a:rPr>
                <a:t>Altera los valores de las claves</a:t>
              </a:r>
            </a:p>
            <a:p>
              <a:pPr indent="-171450" lvl="1" marL="171450" marR="0" rtl="0" algn="l">
                <a:lnSpc>
                  <a:spcPct val="90000"/>
                </a:lnSpc>
                <a:spcBef>
                  <a:spcPts val="270"/>
                </a:spcBef>
                <a:spcAft>
                  <a:spcPts val="0"/>
                </a:spcAft>
                <a:buClr>
                  <a:schemeClr val="dk1"/>
                </a:buClr>
                <a:buSzPct val="100000"/>
                <a:buFont typeface="Constantia"/>
                <a:buChar char="•"/>
              </a:pPr>
              <a:r>
                <a:rPr b="0" i="0" lang="es-AR" sz="1800" u="none" cap="none" strike="noStrike">
                  <a:solidFill>
                    <a:schemeClr val="dk1"/>
                  </a:solidFill>
                  <a:latin typeface="Constantia"/>
                  <a:ea typeface="Constantia"/>
                  <a:cs typeface="Constantia"/>
                  <a:sym typeface="Constantia"/>
                </a:rPr>
                <a:t>Ordena datos </a:t>
              </a:r>
            </a:p>
            <a:p>
              <a:pPr indent="-171450" lvl="1" marL="171450" marR="0" rtl="0" algn="l">
                <a:lnSpc>
                  <a:spcPct val="90000"/>
                </a:lnSpc>
                <a:spcBef>
                  <a:spcPts val="270"/>
                </a:spcBef>
                <a:spcAft>
                  <a:spcPts val="0"/>
                </a:spcAft>
                <a:buClr>
                  <a:schemeClr val="dk1"/>
                </a:buClr>
                <a:buSzPct val="100000"/>
                <a:buFont typeface="Constantia"/>
                <a:buChar char="•"/>
              </a:pPr>
              <a:r>
                <a:rPr b="0" i="0" lang="es-AR" sz="1800" u="none" cap="none" strike="noStrike">
                  <a:solidFill>
                    <a:schemeClr val="dk1"/>
                  </a:solidFill>
                  <a:latin typeface="Constantia"/>
                  <a:ea typeface="Constantia"/>
                  <a:cs typeface="Constantia"/>
                  <a:sym typeface="Constantia"/>
                </a:rPr>
                <a:t>Depura inconsistencia de los datos</a:t>
              </a:r>
            </a:p>
            <a:p>
              <a:pPr indent="-171450" lvl="1" marL="171450" marR="0" rtl="0" algn="l">
                <a:lnSpc>
                  <a:spcPct val="90000"/>
                </a:lnSpc>
                <a:spcBef>
                  <a:spcPts val="270"/>
                </a:spcBef>
                <a:spcAft>
                  <a:spcPts val="0"/>
                </a:spcAft>
                <a:buClr>
                  <a:schemeClr val="dk1"/>
                </a:buClr>
                <a:buSzPct val="100000"/>
                <a:buFont typeface="Constantia"/>
                <a:buChar char="•"/>
              </a:pPr>
              <a:r>
                <a:rPr b="0" i="0" lang="es-AR" sz="1800" u="none" cap="none" strike="noStrike">
                  <a:solidFill>
                    <a:schemeClr val="dk1"/>
                  </a:solidFill>
                  <a:latin typeface="Constantia"/>
                  <a:ea typeface="Constantia"/>
                  <a:cs typeface="Constantia"/>
                  <a:sym typeface="Constantia"/>
                </a:rPr>
                <a:t>Verifica relaciones entre atributos</a:t>
              </a:r>
            </a:p>
            <a:p>
              <a:pPr indent="-171450" lvl="1" marL="171450" marR="0" rtl="0" algn="l">
                <a:lnSpc>
                  <a:spcPct val="90000"/>
                </a:lnSpc>
                <a:spcBef>
                  <a:spcPts val="270"/>
                </a:spcBef>
                <a:spcAft>
                  <a:spcPts val="0"/>
                </a:spcAft>
                <a:buClr>
                  <a:schemeClr val="dk1"/>
                </a:buClr>
                <a:buSzPct val="100000"/>
                <a:buFont typeface="Constantia"/>
                <a:buChar char="•"/>
              </a:pPr>
              <a:r>
                <a:rPr b="0" i="0" lang="es-AR" sz="1800" u="none" cap="none" strike="noStrike">
                  <a:solidFill>
                    <a:schemeClr val="dk1"/>
                  </a:solidFill>
                  <a:latin typeface="Constantia"/>
                  <a:ea typeface="Constantia"/>
                  <a:cs typeface="Constantia"/>
                  <a:sym typeface="Constantia"/>
                </a:rPr>
                <a:t>Combina atributos, si es necesario</a:t>
              </a:r>
            </a:p>
            <a:p>
              <a:pPr indent="-171450" lvl="1" marL="171450" marR="0" rtl="0" algn="l">
                <a:lnSpc>
                  <a:spcPct val="90000"/>
                </a:lnSpc>
                <a:spcBef>
                  <a:spcPts val="270"/>
                </a:spcBef>
                <a:spcAft>
                  <a:spcPts val="0"/>
                </a:spcAft>
                <a:buClr>
                  <a:schemeClr val="dk1"/>
                </a:buClr>
                <a:buSzPct val="100000"/>
                <a:buFont typeface="Constantia"/>
                <a:buChar char="•"/>
              </a:pPr>
              <a:r>
                <a:rPr b="0" i="0" lang="es-AR" sz="1800" u="none" cap="none" strike="noStrike">
                  <a:solidFill>
                    <a:schemeClr val="dk1"/>
                  </a:solidFill>
                  <a:latin typeface="Constantia"/>
                  <a:ea typeface="Constantia"/>
                  <a:cs typeface="Constantia"/>
                  <a:sym typeface="Constantia"/>
                </a:rPr>
                <a:t>Combina datos desde otras fuentes, si es necesario</a:t>
              </a:r>
            </a:p>
            <a:p>
              <a:pPr indent="-171450" lvl="1" marL="171450" marR="0" rtl="0" algn="l">
                <a:lnSpc>
                  <a:spcPct val="90000"/>
                </a:lnSpc>
                <a:spcBef>
                  <a:spcPts val="270"/>
                </a:spcBef>
                <a:spcAft>
                  <a:spcPts val="0"/>
                </a:spcAft>
                <a:buClr>
                  <a:schemeClr val="dk1"/>
                </a:buClr>
                <a:buSzPct val="100000"/>
                <a:buFont typeface="Constantia"/>
                <a:buChar char="•"/>
              </a:pPr>
              <a:r>
                <a:rPr b="0" i="0" lang="es-AR" sz="1800" u="none" cap="none" strike="noStrike">
                  <a:solidFill>
                    <a:schemeClr val="dk1"/>
                  </a:solidFill>
                  <a:latin typeface="Constantia"/>
                  <a:ea typeface="Constantia"/>
                  <a:cs typeface="Constantia"/>
                  <a:sym typeface="Constantia"/>
                </a:rPr>
                <a:t>Unifica sistemas operativos</a:t>
              </a:r>
            </a:p>
            <a:p>
              <a:pPr indent="-171450" lvl="1" marL="171450" marR="0" rtl="0" algn="l">
                <a:lnSpc>
                  <a:spcPct val="90000"/>
                </a:lnSpc>
                <a:spcBef>
                  <a:spcPts val="270"/>
                </a:spcBef>
                <a:spcAft>
                  <a:spcPts val="0"/>
                </a:spcAft>
                <a:buClr>
                  <a:schemeClr val="dk1"/>
                </a:buClr>
                <a:buSzPct val="100000"/>
                <a:buFont typeface="Constantia"/>
                <a:buChar char="•"/>
              </a:pPr>
              <a:r>
                <a:rPr b="0" i="0" lang="es-AR" sz="1800" u="none" cap="none" strike="noStrike">
                  <a:solidFill>
                    <a:schemeClr val="dk1"/>
                  </a:solidFill>
                  <a:latin typeface="Constantia"/>
                  <a:ea typeface="Constantia"/>
                  <a:cs typeface="Constantia"/>
                  <a:sym typeface="Constantia"/>
                </a:rPr>
                <a:t>Verifica el rango de dominio de los datos </a:t>
              </a:r>
            </a:p>
            <a:p>
              <a:pPr indent="-171450" lvl="1" marL="171450" marR="0" rtl="0" algn="l">
                <a:lnSpc>
                  <a:spcPct val="90000"/>
                </a:lnSpc>
                <a:spcBef>
                  <a:spcPts val="270"/>
                </a:spcBef>
                <a:spcAft>
                  <a:spcPts val="0"/>
                </a:spcAft>
                <a:buClr>
                  <a:schemeClr val="dk1"/>
                </a:buClr>
                <a:buSzPct val="100000"/>
                <a:buFont typeface="Constantia"/>
                <a:buChar char="•"/>
              </a:pPr>
              <a:r>
                <a:rPr b="0" i="0" lang="es-AR" sz="1800" u="none" cap="none" strike="noStrike">
                  <a:solidFill>
                    <a:schemeClr val="dk1"/>
                  </a:solidFill>
                  <a:latin typeface="Constantia"/>
                  <a:ea typeface="Constantia"/>
                  <a:cs typeface="Constantia"/>
                  <a:sym typeface="Constantia"/>
                </a:rPr>
                <a:t>Separa datos , si es necesario </a:t>
              </a:r>
            </a:p>
            <a:p>
              <a:pPr indent="-171450" lvl="1" marL="171450" marR="0" rtl="0" algn="l">
                <a:lnSpc>
                  <a:spcPct val="90000"/>
                </a:lnSpc>
                <a:spcBef>
                  <a:spcPts val="270"/>
                </a:spcBef>
                <a:spcAft>
                  <a:spcPts val="0"/>
                </a:spcAft>
                <a:buClr>
                  <a:schemeClr val="dk1"/>
                </a:buClr>
                <a:buSzPct val="100000"/>
                <a:buFont typeface="Constantia"/>
                <a:buChar char="•"/>
              </a:pPr>
              <a:r>
                <a:rPr b="0" i="0" lang="es-AR" sz="1800" u="none" cap="none" strike="noStrike">
                  <a:solidFill>
                    <a:schemeClr val="dk1"/>
                  </a:solidFill>
                  <a:latin typeface="Constantia"/>
                  <a:ea typeface="Constantia"/>
                  <a:cs typeface="Constantia"/>
                  <a:sym typeface="Constantia"/>
                </a:rPr>
                <a:t>Resume, sumariza datos   </a:t>
              </a:r>
            </a:p>
          </p:txBody>
        </p:sp>
        <p:sp>
          <p:nvSpPr>
            <p:cNvPr id="526" name="Shape 526"/>
            <p:cNvSpPr/>
            <p:nvPr/>
          </p:nvSpPr>
          <p:spPr>
            <a:xfrm>
              <a:off x="0" y="2118"/>
              <a:ext cx="2955208" cy="4335412"/>
            </a:xfrm>
            <a:prstGeom prst="roundRect">
              <a:avLst>
                <a:gd fmla="val 16667" name="adj"/>
              </a:avLst>
            </a:prstGeom>
            <a:solidFill>
              <a:srgbClr val="0D6DC5"/>
            </a:solidFill>
            <a:ln cap="flat" cmpd="sng" w="25400">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27" name="Shape 527"/>
            <p:cNvSpPr txBox="1"/>
            <p:nvPr/>
          </p:nvSpPr>
          <p:spPr>
            <a:xfrm>
              <a:off x="144260" y="146379"/>
              <a:ext cx="2666685" cy="4046890"/>
            </a:xfrm>
            <a:prstGeom prst="rect">
              <a:avLst/>
            </a:prstGeom>
            <a:noFill/>
            <a:ln>
              <a:noFill/>
            </a:ln>
          </p:spPr>
          <p:txBody>
            <a:bodyPr anchorCtr="0" anchor="ctr" bIns="110475" lIns="220975" rIns="220975" tIns="110475">
              <a:noAutofit/>
            </a:bodyPr>
            <a:lstStyle/>
            <a:p>
              <a:pPr indent="0" lvl="0" marL="0" marR="0" rtl="0" algn="ctr">
                <a:lnSpc>
                  <a:spcPct val="90000"/>
                </a:lnSpc>
                <a:spcBef>
                  <a:spcPts val="0"/>
                </a:spcBef>
                <a:spcAft>
                  <a:spcPts val="0"/>
                </a:spcAft>
                <a:buClr>
                  <a:schemeClr val="lt1"/>
                </a:buClr>
                <a:buSzPct val="25000"/>
                <a:buFont typeface="Constantia"/>
                <a:buNone/>
              </a:pPr>
              <a:r>
                <a:rPr lang="es-AR" sz="5800">
                  <a:solidFill>
                    <a:schemeClr val="lt1"/>
                  </a:solidFill>
                  <a:latin typeface="Constantia"/>
                  <a:ea typeface="Constantia"/>
                  <a:cs typeface="Constantia"/>
                  <a:sym typeface="Constantia"/>
                </a:rPr>
                <a:t>Tareas:</a:t>
              </a: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1" name="Shape 531"/>
        <p:cNvGrpSpPr/>
        <p:nvPr/>
      </p:nvGrpSpPr>
      <p:grpSpPr>
        <a:xfrm>
          <a:off x="0" y="0"/>
          <a:ext cx="0" cy="0"/>
          <a:chOff x="0" y="0"/>
          <a:chExt cx="0" cy="0"/>
        </a:xfrm>
      </p:grpSpPr>
      <p:sp>
        <p:nvSpPr>
          <p:cNvPr id="532" name="Shape 532"/>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ctr">
              <a:spcBef>
                <a:spcPts val="0"/>
              </a:spcBef>
              <a:buClr>
                <a:schemeClr val="dk2"/>
              </a:buClr>
              <a:buSzPct val="25000"/>
              <a:buFont typeface="Calibri"/>
              <a:buNone/>
            </a:pPr>
            <a:r>
              <a:rPr b="0" i="0" lang="es-AR" sz="5000" u="none" cap="none" strike="noStrike">
                <a:solidFill>
                  <a:schemeClr val="dk2"/>
                </a:solidFill>
                <a:latin typeface="Calibri"/>
                <a:ea typeface="Calibri"/>
                <a:cs typeface="Calibri"/>
                <a:sym typeface="Calibri"/>
              </a:rPr>
              <a:t>Data warehouse</a:t>
            </a:r>
          </a:p>
        </p:txBody>
      </p:sp>
      <p:sp>
        <p:nvSpPr>
          <p:cNvPr id="533" name="Shape 533"/>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
        <p:nvSpPr>
          <p:cNvPr id="534" name="Shape 534"/>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535" name="Shape 535"/>
          <p:cNvSpPr txBox="1"/>
          <p:nvPr/>
        </p:nvSpPr>
        <p:spPr>
          <a:xfrm>
            <a:off x="467543" y="2204864"/>
            <a:ext cx="8208912" cy="4801313"/>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100000"/>
              <a:buFont typeface="Noto Sans Symbols"/>
              <a:buChar char="✓"/>
            </a:pPr>
            <a:r>
              <a:rPr lang="es-AR" sz="1800">
                <a:solidFill>
                  <a:schemeClr val="dk1"/>
                </a:solidFill>
                <a:latin typeface="Calibri"/>
                <a:ea typeface="Calibri"/>
                <a:cs typeface="Calibri"/>
                <a:sym typeface="Calibri"/>
              </a:rPr>
              <a:t>Colección de información corporativa derivada directamente de los sistemas operacionales y de algunos de los orígenes de datos externos.</a:t>
            </a:r>
          </a:p>
          <a:p>
            <a:pPr indent="0" lvl="0" marL="0" marR="0" rtl="0" algn="l">
              <a:spcBef>
                <a:spcPts val="0"/>
              </a:spcBef>
              <a:buClr>
                <a:schemeClr val="dk1"/>
              </a:buClr>
              <a:buSzPct val="100000"/>
              <a:buFont typeface="Noto Sans Symbols"/>
              <a:buChar char="✓"/>
            </a:pPr>
            <a:r>
              <a:rPr lang="es-AR" sz="1800">
                <a:solidFill>
                  <a:schemeClr val="dk1"/>
                </a:solidFill>
                <a:latin typeface="Calibri"/>
                <a:ea typeface="Calibri"/>
                <a:cs typeface="Calibri"/>
                <a:sym typeface="Calibri"/>
              </a:rPr>
              <a:t>Es actualizado mediante procesos complejos de transformación.</a:t>
            </a:r>
          </a:p>
          <a:p>
            <a:pPr indent="0" lvl="0" marL="0" marR="0" rtl="0" algn="l">
              <a:spcBef>
                <a:spcPts val="0"/>
              </a:spcBef>
              <a:buClr>
                <a:schemeClr val="dk1"/>
              </a:buClr>
              <a:buSzPct val="100000"/>
              <a:buFont typeface="Noto Sans Symbols"/>
              <a:buChar char="✓"/>
            </a:pPr>
            <a:r>
              <a:rPr lang="es-AR" sz="1800">
                <a:solidFill>
                  <a:schemeClr val="dk1"/>
                </a:solidFill>
                <a:latin typeface="Calibri"/>
                <a:ea typeface="Calibri"/>
                <a:cs typeface="Calibri"/>
                <a:sym typeface="Calibri"/>
              </a:rPr>
              <a:t>Organizado por áreas de interés con el objeto de servir a los propósitos de SSD</a:t>
            </a:r>
          </a:p>
          <a:p>
            <a:pPr indent="0" lvl="0" marL="0" marR="0" rtl="0" algn="l">
              <a:spcBef>
                <a:spcPts val="0"/>
              </a:spcBef>
              <a:buClr>
                <a:schemeClr val="dk1"/>
              </a:buClr>
              <a:buSzPct val="100000"/>
              <a:buFont typeface="Noto Sans Symbols"/>
              <a:buChar char="✓"/>
            </a:pPr>
            <a:r>
              <a:rPr lang="es-AR" sz="1800">
                <a:solidFill>
                  <a:schemeClr val="dk1"/>
                </a:solidFill>
                <a:latin typeface="Calibri"/>
                <a:ea typeface="Calibri"/>
                <a:cs typeface="Calibri"/>
                <a:sym typeface="Calibri"/>
              </a:rPr>
              <a:t>Es el centro del C.I.F. </a:t>
            </a:r>
          </a:p>
          <a:p>
            <a:pPr indent="0" lvl="0" marL="0" marR="0" rtl="0" algn="l">
              <a:spcBef>
                <a:spcPts val="0"/>
              </a:spcBef>
              <a:buClr>
                <a:schemeClr val="dk1"/>
              </a:buClr>
              <a:buSzPct val="100000"/>
              <a:buFont typeface="Noto Sans Symbols"/>
              <a:buChar char="✓"/>
            </a:pPr>
            <a:r>
              <a:rPr lang="es-AR" sz="1800">
                <a:solidFill>
                  <a:schemeClr val="dk1"/>
                </a:solidFill>
                <a:latin typeface="Calibri"/>
                <a:ea typeface="Calibri"/>
                <a:cs typeface="Calibri"/>
                <a:sym typeface="Calibri"/>
              </a:rPr>
              <a:t>Contiene: </a:t>
            </a:r>
          </a:p>
          <a:p>
            <a:pPr indent="0" lvl="1" marL="457200" marR="0" rtl="0" algn="l">
              <a:spcBef>
                <a:spcPts val="0"/>
              </a:spcBef>
              <a:buClr>
                <a:schemeClr val="dk1"/>
              </a:buClr>
              <a:buSzPct val="100000"/>
              <a:buFont typeface="Noto Sans Symbols"/>
              <a:buChar char="✓"/>
            </a:pPr>
            <a:r>
              <a:rPr b="0" i="0" lang="es-AR" sz="1800" u="none" cap="none" strike="noStrike">
                <a:solidFill>
                  <a:schemeClr val="dk1"/>
                </a:solidFill>
                <a:latin typeface="Calibri"/>
                <a:ea typeface="Calibri"/>
                <a:cs typeface="Calibri"/>
                <a:sym typeface="Calibri"/>
              </a:rPr>
              <a:t>Datos históricos</a:t>
            </a:r>
          </a:p>
          <a:p>
            <a:pPr indent="0" lvl="1" marL="457200" marR="0" rtl="0" algn="l">
              <a:spcBef>
                <a:spcPts val="0"/>
              </a:spcBef>
              <a:buClr>
                <a:schemeClr val="dk1"/>
              </a:buClr>
              <a:buSzPct val="100000"/>
              <a:buFont typeface="Noto Sans Symbols"/>
              <a:buChar char="✓"/>
            </a:pPr>
            <a:r>
              <a:rPr b="0" i="0" lang="es-AR" sz="1800" u="none" cap="none" strike="noStrike">
                <a:solidFill>
                  <a:schemeClr val="dk1"/>
                </a:solidFill>
                <a:latin typeface="Calibri"/>
                <a:ea typeface="Calibri"/>
                <a:cs typeface="Calibri"/>
                <a:sym typeface="Calibri"/>
              </a:rPr>
              <a:t>Integrados de toda la organización </a:t>
            </a:r>
          </a:p>
          <a:p>
            <a:pPr indent="0" lvl="1" marL="457200" marR="0" rtl="0" algn="l">
              <a:spcBef>
                <a:spcPts val="0"/>
              </a:spcBef>
              <a:buClr>
                <a:schemeClr val="dk1"/>
              </a:buClr>
              <a:buSzPct val="100000"/>
              <a:buFont typeface="Noto Sans Symbols"/>
              <a:buChar char="✓"/>
            </a:pPr>
            <a:r>
              <a:rPr b="0" i="0" lang="es-AR" sz="1800" u="none" cap="none" strike="noStrike">
                <a:solidFill>
                  <a:schemeClr val="dk1"/>
                </a:solidFill>
                <a:latin typeface="Calibri"/>
                <a:ea typeface="Calibri"/>
                <a:cs typeface="Calibri"/>
                <a:sym typeface="Calibri"/>
              </a:rPr>
              <a:t>Con alta granularidad</a:t>
            </a:r>
          </a:p>
          <a:p>
            <a:pPr indent="0" lvl="1" marL="457200" marR="0" rtl="0" algn="l">
              <a:spcBef>
                <a:spcPts val="0"/>
              </a:spcBef>
              <a:buClr>
                <a:schemeClr val="dk1"/>
              </a:buClr>
              <a:buSzPct val="100000"/>
              <a:buFont typeface="Noto Sans Symbols"/>
              <a:buChar char="✓"/>
            </a:pPr>
            <a:r>
              <a:rPr b="0" i="0" lang="es-AR" sz="1800" u="none" cap="none" strike="noStrike">
                <a:solidFill>
                  <a:schemeClr val="dk1"/>
                </a:solidFill>
                <a:latin typeface="Calibri"/>
                <a:ea typeface="Calibri"/>
                <a:cs typeface="Calibri"/>
                <a:sym typeface="Calibri"/>
              </a:rPr>
              <a:t>Y no redundantes</a:t>
            </a:r>
          </a:p>
          <a:p>
            <a:pPr indent="0" lvl="0" marL="0" marR="0" rtl="0" algn="l">
              <a:spcBef>
                <a:spcPts val="0"/>
              </a:spcBef>
              <a:buClr>
                <a:schemeClr val="dk1"/>
              </a:buClr>
              <a:buSzPct val="100000"/>
              <a:buFont typeface="Noto Sans Symbols"/>
              <a:buChar char="✓"/>
            </a:pPr>
            <a:r>
              <a:rPr lang="es-AR" sz="1800">
                <a:solidFill>
                  <a:schemeClr val="dk1"/>
                </a:solidFill>
                <a:latin typeface="Calibri"/>
                <a:ea typeface="Calibri"/>
                <a:cs typeface="Calibri"/>
                <a:sym typeface="Calibri"/>
              </a:rPr>
              <a:t>Alimenta los Data Marts</a:t>
            </a:r>
          </a:p>
          <a:p>
            <a:pPr indent="0" lvl="0" marL="0" marR="0" rtl="0" algn="l">
              <a:spcBef>
                <a:spcPts val="0"/>
              </a:spcBef>
              <a:buClr>
                <a:schemeClr val="dk1"/>
              </a:buClr>
              <a:buSzPct val="100000"/>
              <a:buFont typeface="Noto Sans Symbols"/>
              <a:buChar char="✓"/>
            </a:pPr>
            <a:r>
              <a:rPr lang="es-AR" sz="1800">
                <a:solidFill>
                  <a:schemeClr val="dk1"/>
                </a:solidFill>
                <a:latin typeface="Calibri"/>
                <a:ea typeface="Calibri"/>
                <a:cs typeface="Calibri"/>
                <a:sym typeface="Calibri"/>
              </a:rPr>
              <a:t>Exploration Warehouses, </a:t>
            </a:r>
          </a:p>
          <a:p>
            <a:pPr indent="0" lvl="0" marL="0" marR="0" rtl="0" algn="l">
              <a:spcBef>
                <a:spcPts val="0"/>
              </a:spcBef>
              <a:buClr>
                <a:schemeClr val="dk1"/>
              </a:buClr>
              <a:buSzPct val="100000"/>
              <a:buFont typeface="Noto Sans Symbols"/>
              <a:buChar char="✓"/>
            </a:pPr>
            <a:r>
              <a:rPr lang="es-AR" sz="1800">
                <a:solidFill>
                  <a:schemeClr val="dk1"/>
                </a:solidFill>
                <a:latin typeface="Calibri"/>
                <a:ea typeface="Calibri"/>
                <a:cs typeface="Calibri"/>
                <a:sym typeface="Calibri"/>
              </a:rPr>
              <a:t>Data Mining Warehouse </a:t>
            </a:r>
          </a:p>
          <a:p>
            <a:pPr indent="0" lvl="0" marL="0" marR="0" rtl="0" algn="l">
              <a:spcBef>
                <a:spcPts val="0"/>
              </a:spcBef>
              <a:buClr>
                <a:schemeClr val="dk1"/>
              </a:buClr>
              <a:buSzPct val="100000"/>
              <a:buFont typeface="Noto Sans Symbols"/>
              <a:buChar char="✓"/>
            </a:pPr>
            <a:r>
              <a:rPr lang="es-AR" sz="1800">
                <a:solidFill>
                  <a:schemeClr val="dk1"/>
                </a:solidFill>
                <a:latin typeface="Calibri"/>
                <a:ea typeface="Calibri"/>
                <a:cs typeface="Calibri"/>
                <a:sym typeface="Calibri"/>
              </a:rPr>
              <a:t>Y ciertos ODS</a:t>
            </a:r>
          </a:p>
          <a:p>
            <a:pPr indent="0" lvl="1" marL="457200" marR="0" rtl="0" algn="l">
              <a:spcBef>
                <a:spcPts val="0"/>
              </a:spcBef>
              <a:buNone/>
            </a:pPr>
            <a:r>
              <a:t/>
            </a:r>
            <a:endParaRPr b="0" i="0" sz="1800" u="none" cap="none" strike="noStrike">
              <a:solidFill>
                <a:schemeClr val="dk1"/>
              </a:solidFill>
              <a:latin typeface="Calibri"/>
              <a:ea typeface="Calibri"/>
              <a:cs typeface="Calibri"/>
              <a:sym typeface="Calibri"/>
            </a:endParaRPr>
          </a:p>
          <a:p>
            <a:pPr indent="0" lvl="0" marL="0" marR="0" rtl="0" algn="r">
              <a:spcBef>
                <a:spcPts val="0"/>
              </a:spcBef>
              <a:buSzPct val="25000"/>
              <a:buNone/>
            </a:pPr>
            <a:r>
              <a:rPr lang="es-AR" sz="1800">
                <a:solidFill>
                  <a:schemeClr val="dk1"/>
                </a:solidFill>
                <a:latin typeface="Calibri"/>
                <a:ea typeface="Calibri"/>
                <a:cs typeface="Calibri"/>
                <a:sym typeface="Calibri"/>
              </a:rPr>
              <a:t> </a:t>
            </a:r>
          </a:p>
          <a:p>
            <a:pPr indent="0" lvl="0" marL="0" marR="0" rtl="0" algn="l">
              <a:spcBef>
                <a:spcPts val="0"/>
              </a:spcBef>
              <a:buNone/>
            </a:pPr>
            <a:r>
              <a:t/>
            </a:r>
            <a:endParaRPr sz="1800">
              <a:solidFill>
                <a:schemeClr val="dk1"/>
              </a:solidFill>
              <a:latin typeface="Constantia"/>
              <a:ea typeface="Constantia"/>
              <a:cs typeface="Constantia"/>
              <a:sym typeface="Constanti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9" name="Shape 539"/>
        <p:cNvGrpSpPr/>
        <p:nvPr/>
      </p:nvGrpSpPr>
      <p:grpSpPr>
        <a:xfrm>
          <a:off x="0" y="0"/>
          <a:ext cx="0" cy="0"/>
          <a:chOff x="0" y="0"/>
          <a:chExt cx="0" cy="0"/>
        </a:xfrm>
      </p:grpSpPr>
      <p:sp>
        <p:nvSpPr>
          <p:cNvPr id="540" name="Shape 540"/>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ctr">
              <a:spcBef>
                <a:spcPts val="0"/>
              </a:spcBef>
              <a:buClr>
                <a:schemeClr val="dk2"/>
              </a:buClr>
              <a:buSzPct val="25000"/>
              <a:buFont typeface="Calibri"/>
              <a:buNone/>
            </a:pPr>
            <a:r>
              <a:rPr b="0" i="0" lang="es-AR" sz="5000" u="none" cap="none" strike="noStrike">
                <a:solidFill>
                  <a:schemeClr val="dk2"/>
                </a:solidFill>
                <a:latin typeface="Calibri"/>
                <a:ea typeface="Calibri"/>
                <a:cs typeface="Calibri"/>
                <a:sym typeface="Calibri"/>
              </a:rPr>
              <a:t>D.W.H. </a:t>
            </a:r>
          </a:p>
        </p:txBody>
      </p:sp>
      <p:sp>
        <p:nvSpPr>
          <p:cNvPr id="541" name="Shape 541"/>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
        <p:nvSpPr>
          <p:cNvPr id="542" name="Shape 542"/>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543" name="Shape 543"/>
          <p:cNvSpPr/>
          <p:nvPr/>
        </p:nvSpPr>
        <p:spPr>
          <a:xfrm>
            <a:off x="2843808" y="1988840"/>
            <a:ext cx="3528391" cy="576064"/>
          </a:xfrm>
          <a:prstGeom prst="rect">
            <a:avLst/>
          </a:prstGeom>
          <a:solidFill>
            <a:schemeClr val="accent5"/>
          </a:solidFill>
          <a:ln cap="flat" cmpd="sng" w="25400">
            <a:solidFill>
              <a:srgbClr val="5A9347"/>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s-AR" sz="2000">
                <a:solidFill>
                  <a:schemeClr val="lt1"/>
                </a:solidFill>
                <a:latin typeface="Calibri"/>
                <a:ea typeface="Calibri"/>
                <a:cs typeface="Calibri"/>
                <a:sym typeface="Calibri"/>
              </a:rPr>
              <a:t>Características</a:t>
            </a:r>
          </a:p>
        </p:txBody>
      </p:sp>
      <p:sp>
        <p:nvSpPr>
          <p:cNvPr id="544" name="Shape 544"/>
          <p:cNvSpPr/>
          <p:nvPr/>
        </p:nvSpPr>
        <p:spPr>
          <a:xfrm>
            <a:off x="755575" y="3284983"/>
            <a:ext cx="2664295" cy="576064"/>
          </a:xfrm>
          <a:prstGeom prst="rect">
            <a:avLst/>
          </a:prstGeom>
          <a:gradFill>
            <a:gsLst>
              <a:gs pos="0">
                <a:srgbClr val="ABE49C"/>
              </a:gs>
              <a:gs pos="43000">
                <a:srgbClr val="CCF2C2"/>
              </a:gs>
              <a:gs pos="93000">
                <a:srgbClr val="EFFAEC"/>
              </a:gs>
              <a:gs pos="100000">
                <a:srgbClr val="F7FFF7"/>
              </a:gs>
            </a:gsLst>
            <a:path path="circle">
              <a:fillToRect b="50%" l="50%" r="50%" t="50%"/>
            </a:path>
            <a:tileRect/>
          </a:gradFill>
          <a:ln cap="flat" cmpd="sng" w="9525">
            <a:solidFill>
              <a:srgbClr val="599445"/>
            </a:solidFill>
            <a:prstDash val="solid"/>
            <a:round/>
            <a:headEnd len="med" w="med" type="none"/>
            <a:tailEnd len="med" w="med" type="none"/>
          </a:ln>
          <a:effectLst>
            <a:outerShdw blurRad="57150" rotWithShape="0" algn="ctr" dir="5400000" dist="38100">
              <a:srgbClr val="000000"/>
            </a:outerShdw>
          </a:effectLst>
        </p:spPr>
        <p:txBody>
          <a:bodyPr anchorCtr="0" anchor="ctr" bIns="45700" lIns="91425" rIns="91425" tIns="45700">
            <a:noAutofit/>
          </a:bodyPr>
          <a:lstStyle/>
          <a:p>
            <a:pPr indent="0" lvl="0" marL="0" marR="0" rtl="0" algn="ctr">
              <a:spcBef>
                <a:spcPts val="0"/>
              </a:spcBef>
              <a:buSzPct val="25000"/>
              <a:buNone/>
            </a:pPr>
            <a:r>
              <a:rPr lang="es-AR" sz="2000">
                <a:solidFill>
                  <a:schemeClr val="dk1"/>
                </a:solidFill>
                <a:latin typeface="Calibri"/>
                <a:ea typeface="Calibri"/>
                <a:cs typeface="Calibri"/>
                <a:sym typeface="Calibri"/>
              </a:rPr>
              <a:t>Orientado a la materia</a:t>
            </a:r>
          </a:p>
        </p:txBody>
      </p:sp>
      <p:sp>
        <p:nvSpPr>
          <p:cNvPr id="545" name="Shape 545"/>
          <p:cNvSpPr/>
          <p:nvPr/>
        </p:nvSpPr>
        <p:spPr>
          <a:xfrm>
            <a:off x="5940151" y="3429000"/>
            <a:ext cx="2520279" cy="576064"/>
          </a:xfrm>
          <a:prstGeom prst="rect">
            <a:avLst/>
          </a:prstGeom>
          <a:gradFill>
            <a:gsLst>
              <a:gs pos="0">
                <a:srgbClr val="ABE49C"/>
              </a:gs>
              <a:gs pos="43000">
                <a:srgbClr val="CCF2C2"/>
              </a:gs>
              <a:gs pos="93000">
                <a:srgbClr val="EFFAEC"/>
              </a:gs>
              <a:gs pos="100000">
                <a:srgbClr val="F7FFF7"/>
              </a:gs>
            </a:gsLst>
            <a:path path="circle">
              <a:fillToRect b="50%" l="50%" r="50%" t="50%"/>
            </a:path>
            <a:tileRect/>
          </a:gradFill>
          <a:ln cap="flat" cmpd="sng" w="9525">
            <a:solidFill>
              <a:srgbClr val="599445"/>
            </a:solidFill>
            <a:prstDash val="solid"/>
            <a:round/>
            <a:headEnd len="med" w="med" type="none"/>
            <a:tailEnd len="med" w="med" type="none"/>
          </a:ln>
          <a:effectLst>
            <a:outerShdw blurRad="57150" rotWithShape="0" algn="ctr" dir="5400000" dist="38100">
              <a:srgbClr val="000000"/>
            </a:outerShdw>
          </a:effectLst>
        </p:spPr>
        <p:txBody>
          <a:bodyPr anchorCtr="0" anchor="ctr" bIns="45700" lIns="91425" rIns="91425" tIns="45700">
            <a:noAutofit/>
          </a:bodyPr>
          <a:lstStyle/>
          <a:p>
            <a:pPr indent="0" lvl="0" marL="0" marR="0" rtl="0" algn="ctr">
              <a:spcBef>
                <a:spcPts val="0"/>
              </a:spcBef>
              <a:buSzPct val="25000"/>
              <a:buNone/>
            </a:pPr>
            <a:r>
              <a:rPr lang="es-AR" sz="2000">
                <a:solidFill>
                  <a:schemeClr val="dk1"/>
                </a:solidFill>
                <a:latin typeface="Calibri"/>
                <a:ea typeface="Calibri"/>
                <a:cs typeface="Calibri"/>
                <a:sym typeface="Calibri"/>
              </a:rPr>
              <a:t>Variable en el tiempo</a:t>
            </a:r>
          </a:p>
        </p:txBody>
      </p:sp>
      <p:sp>
        <p:nvSpPr>
          <p:cNvPr id="546" name="Shape 546"/>
          <p:cNvSpPr/>
          <p:nvPr/>
        </p:nvSpPr>
        <p:spPr>
          <a:xfrm>
            <a:off x="1547663" y="4869160"/>
            <a:ext cx="2376263" cy="576064"/>
          </a:xfrm>
          <a:prstGeom prst="rect">
            <a:avLst/>
          </a:prstGeom>
          <a:gradFill>
            <a:gsLst>
              <a:gs pos="0">
                <a:srgbClr val="ABE49C"/>
              </a:gs>
              <a:gs pos="43000">
                <a:srgbClr val="CCF2C2"/>
              </a:gs>
              <a:gs pos="93000">
                <a:srgbClr val="EFFAEC"/>
              </a:gs>
              <a:gs pos="100000">
                <a:srgbClr val="F7FFF7"/>
              </a:gs>
            </a:gsLst>
            <a:path path="circle">
              <a:fillToRect b="50%" l="50%" r="50%" t="50%"/>
            </a:path>
            <a:tileRect/>
          </a:gradFill>
          <a:ln cap="flat" cmpd="sng" w="9525">
            <a:solidFill>
              <a:srgbClr val="599445"/>
            </a:solidFill>
            <a:prstDash val="solid"/>
            <a:round/>
            <a:headEnd len="med" w="med" type="none"/>
            <a:tailEnd len="med" w="med" type="none"/>
          </a:ln>
          <a:effectLst>
            <a:outerShdw blurRad="57150" rotWithShape="0" algn="ctr" dir="5400000" dist="38100">
              <a:srgbClr val="000000"/>
            </a:outerShdw>
          </a:effectLst>
        </p:spPr>
        <p:txBody>
          <a:bodyPr anchorCtr="0" anchor="ctr" bIns="45700" lIns="91425" rIns="91425" tIns="45700">
            <a:noAutofit/>
          </a:bodyPr>
          <a:lstStyle/>
          <a:p>
            <a:pPr indent="0" lvl="0" marL="0" marR="0" rtl="0" algn="ctr">
              <a:spcBef>
                <a:spcPts val="0"/>
              </a:spcBef>
              <a:buSzPct val="25000"/>
              <a:buNone/>
            </a:pPr>
            <a:r>
              <a:rPr lang="es-AR" sz="2000">
                <a:solidFill>
                  <a:schemeClr val="dk1"/>
                </a:solidFill>
                <a:latin typeface="Calibri"/>
                <a:ea typeface="Calibri"/>
                <a:cs typeface="Calibri"/>
                <a:sym typeface="Calibri"/>
              </a:rPr>
              <a:t>Integrado</a:t>
            </a:r>
          </a:p>
        </p:txBody>
      </p:sp>
      <p:sp>
        <p:nvSpPr>
          <p:cNvPr id="547" name="Shape 547"/>
          <p:cNvSpPr/>
          <p:nvPr/>
        </p:nvSpPr>
        <p:spPr>
          <a:xfrm>
            <a:off x="4788023" y="5085183"/>
            <a:ext cx="2592287" cy="576064"/>
          </a:xfrm>
          <a:prstGeom prst="rect">
            <a:avLst/>
          </a:prstGeom>
          <a:gradFill>
            <a:gsLst>
              <a:gs pos="0">
                <a:srgbClr val="ABE49C"/>
              </a:gs>
              <a:gs pos="43000">
                <a:srgbClr val="CCF2C2"/>
              </a:gs>
              <a:gs pos="93000">
                <a:srgbClr val="EFFAEC"/>
              </a:gs>
              <a:gs pos="100000">
                <a:srgbClr val="F7FFF7"/>
              </a:gs>
            </a:gsLst>
            <a:path path="circle">
              <a:fillToRect b="50%" l="50%" r="50%" t="50%"/>
            </a:path>
            <a:tileRect/>
          </a:gradFill>
          <a:ln cap="flat" cmpd="sng" w="9525">
            <a:solidFill>
              <a:srgbClr val="599445"/>
            </a:solidFill>
            <a:prstDash val="solid"/>
            <a:round/>
            <a:headEnd len="med" w="med" type="none"/>
            <a:tailEnd len="med" w="med" type="none"/>
          </a:ln>
          <a:effectLst>
            <a:outerShdw blurRad="57150" rotWithShape="0" algn="ctr" dir="5400000" dist="38100">
              <a:srgbClr val="000000"/>
            </a:outerShdw>
          </a:effectLst>
        </p:spPr>
        <p:txBody>
          <a:bodyPr anchorCtr="0" anchor="ctr" bIns="45700" lIns="91425" rIns="91425" tIns="45700">
            <a:noAutofit/>
          </a:bodyPr>
          <a:lstStyle/>
          <a:p>
            <a:pPr indent="0" lvl="0" marL="0" marR="0" rtl="0" algn="ctr">
              <a:spcBef>
                <a:spcPts val="0"/>
              </a:spcBef>
              <a:buSzPct val="25000"/>
              <a:buNone/>
            </a:pPr>
            <a:r>
              <a:rPr lang="es-AR" sz="2000">
                <a:solidFill>
                  <a:schemeClr val="dk1"/>
                </a:solidFill>
                <a:latin typeface="Calibri"/>
                <a:ea typeface="Calibri"/>
                <a:cs typeface="Calibri"/>
                <a:sym typeface="Calibri"/>
              </a:rPr>
              <a:t>No volatil</a:t>
            </a:r>
          </a:p>
        </p:txBody>
      </p:sp>
      <p:cxnSp>
        <p:nvCxnSpPr>
          <p:cNvPr id="548" name="Shape 548"/>
          <p:cNvCxnSpPr/>
          <p:nvPr/>
        </p:nvCxnSpPr>
        <p:spPr>
          <a:xfrm flipH="1">
            <a:off x="2843808" y="2636911"/>
            <a:ext cx="288032" cy="576064"/>
          </a:xfrm>
          <a:prstGeom prst="straightConnector1">
            <a:avLst/>
          </a:prstGeom>
          <a:noFill/>
          <a:ln cap="flat" cmpd="sng" w="9525">
            <a:solidFill>
              <a:srgbClr val="54A838"/>
            </a:solidFill>
            <a:prstDash val="solid"/>
            <a:round/>
            <a:headEnd len="med" w="med" type="none"/>
            <a:tailEnd len="lg" w="lg" type="stealth"/>
          </a:ln>
        </p:spPr>
      </p:cxnSp>
      <p:cxnSp>
        <p:nvCxnSpPr>
          <p:cNvPr id="549" name="Shape 549"/>
          <p:cNvCxnSpPr/>
          <p:nvPr/>
        </p:nvCxnSpPr>
        <p:spPr>
          <a:xfrm>
            <a:off x="5868144" y="2708919"/>
            <a:ext cx="504056" cy="576064"/>
          </a:xfrm>
          <a:prstGeom prst="straightConnector1">
            <a:avLst/>
          </a:prstGeom>
          <a:noFill/>
          <a:ln cap="flat" cmpd="sng" w="9525">
            <a:solidFill>
              <a:srgbClr val="92D050"/>
            </a:solidFill>
            <a:prstDash val="solid"/>
            <a:round/>
            <a:headEnd len="med" w="med" type="none"/>
            <a:tailEnd len="lg" w="lg" type="stealth"/>
          </a:ln>
        </p:spPr>
      </p:cxnSp>
      <p:cxnSp>
        <p:nvCxnSpPr>
          <p:cNvPr id="550" name="Shape 550"/>
          <p:cNvCxnSpPr/>
          <p:nvPr/>
        </p:nvCxnSpPr>
        <p:spPr>
          <a:xfrm flipH="1">
            <a:off x="3275855" y="2708919"/>
            <a:ext cx="864095" cy="2016224"/>
          </a:xfrm>
          <a:prstGeom prst="straightConnector1">
            <a:avLst/>
          </a:prstGeom>
          <a:noFill/>
          <a:ln cap="flat" cmpd="sng" w="9525">
            <a:solidFill>
              <a:srgbClr val="54A838"/>
            </a:solidFill>
            <a:prstDash val="solid"/>
            <a:round/>
            <a:headEnd len="med" w="med" type="none"/>
            <a:tailEnd len="lg" w="lg" type="stealth"/>
          </a:ln>
        </p:spPr>
      </p:cxnSp>
      <p:cxnSp>
        <p:nvCxnSpPr>
          <p:cNvPr id="551" name="Shape 551"/>
          <p:cNvCxnSpPr/>
          <p:nvPr/>
        </p:nvCxnSpPr>
        <p:spPr>
          <a:xfrm>
            <a:off x="5076055" y="2708919"/>
            <a:ext cx="504056" cy="2304256"/>
          </a:xfrm>
          <a:prstGeom prst="straightConnector1">
            <a:avLst/>
          </a:prstGeom>
          <a:noFill/>
          <a:ln cap="flat" cmpd="sng" w="9525">
            <a:solidFill>
              <a:srgbClr val="54A838"/>
            </a:solidFill>
            <a:prstDash val="solid"/>
            <a:round/>
            <a:headEnd len="med" w="med" type="none"/>
            <a:tailEnd len="lg" w="lg" type="stealth"/>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5" name="Shape 555"/>
        <p:cNvGrpSpPr/>
        <p:nvPr/>
      </p:nvGrpSpPr>
      <p:grpSpPr>
        <a:xfrm>
          <a:off x="0" y="0"/>
          <a:ext cx="0" cy="0"/>
          <a:chOff x="0" y="0"/>
          <a:chExt cx="0" cy="0"/>
        </a:xfrm>
      </p:grpSpPr>
      <p:sp>
        <p:nvSpPr>
          <p:cNvPr id="556" name="Shape 556"/>
          <p:cNvSpPr txBox="1"/>
          <p:nvPr>
            <p:ph type="title"/>
          </p:nvPr>
        </p:nvSpPr>
        <p:spPr>
          <a:xfrm>
            <a:off x="457200" y="704087"/>
            <a:ext cx="8229600" cy="924712"/>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b="0" i="0" lang="es-AR" sz="5000" u="none" cap="none" strike="noStrike">
                <a:solidFill>
                  <a:schemeClr val="dk2"/>
                </a:solidFill>
                <a:latin typeface="Calibri"/>
                <a:ea typeface="Calibri"/>
                <a:cs typeface="Calibri"/>
                <a:sym typeface="Calibri"/>
              </a:rPr>
              <a:t>D.W.H. Orientado a la materia</a:t>
            </a:r>
          </a:p>
        </p:txBody>
      </p:sp>
      <p:sp>
        <p:nvSpPr>
          <p:cNvPr id="557" name="Shape 557"/>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
        <p:nvSpPr>
          <p:cNvPr id="558" name="Shape 558"/>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559" name="Shape 559"/>
          <p:cNvSpPr/>
          <p:nvPr/>
        </p:nvSpPr>
        <p:spPr>
          <a:xfrm>
            <a:off x="5508103" y="3212975"/>
            <a:ext cx="504056" cy="504056"/>
          </a:xfrm>
          <a:prstGeom prst="can">
            <a:avLst>
              <a:gd fmla="val 25000" name="adj"/>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nstantia"/>
              <a:ea typeface="Constantia"/>
              <a:cs typeface="Constantia"/>
              <a:sym typeface="Constantia"/>
            </a:endParaRPr>
          </a:p>
        </p:txBody>
      </p:sp>
      <p:sp>
        <p:nvSpPr>
          <p:cNvPr id="560" name="Shape 560"/>
          <p:cNvSpPr/>
          <p:nvPr/>
        </p:nvSpPr>
        <p:spPr>
          <a:xfrm>
            <a:off x="1403648" y="2996951"/>
            <a:ext cx="613297" cy="618979"/>
          </a:xfrm>
          <a:custGeom>
            <a:pathLst>
              <a:path extrusionOk="0" h="120000" w="120000">
                <a:moveTo>
                  <a:pt x="1641" y="13636"/>
                </a:moveTo>
                <a:lnTo>
                  <a:pt x="1641" y="13636"/>
                </a:lnTo>
                <a:cubicBezTo>
                  <a:pt x="2558" y="30909"/>
                  <a:pt x="685" y="48552"/>
                  <a:pt x="4393" y="65454"/>
                </a:cubicBezTo>
                <a:cubicBezTo>
                  <a:pt x="5496" y="70479"/>
                  <a:pt x="12289" y="72249"/>
                  <a:pt x="15403" y="76363"/>
                </a:cubicBezTo>
                <a:cubicBezTo>
                  <a:pt x="17865" y="79616"/>
                  <a:pt x="18446" y="84020"/>
                  <a:pt x="20908" y="87272"/>
                </a:cubicBezTo>
                <a:cubicBezTo>
                  <a:pt x="28519" y="97327"/>
                  <a:pt x="33638" y="98692"/>
                  <a:pt x="42929" y="106363"/>
                </a:cubicBezTo>
                <a:cubicBezTo>
                  <a:pt x="44922" y="108009"/>
                  <a:pt x="46407" y="110211"/>
                  <a:pt x="48434" y="111818"/>
                </a:cubicBezTo>
                <a:cubicBezTo>
                  <a:pt x="56056" y="117860"/>
                  <a:pt x="56228" y="117119"/>
                  <a:pt x="64949" y="120000"/>
                </a:cubicBezTo>
                <a:cubicBezTo>
                  <a:pt x="69536" y="119090"/>
                  <a:pt x="74273" y="118738"/>
                  <a:pt x="78712" y="117272"/>
                </a:cubicBezTo>
                <a:cubicBezTo>
                  <a:pt x="82604" y="115987"/>
                  <a:pt x="85880" y="113245"/>
                  <a:pt x="89722" y="111818"/>
                </a:cubicBezTo>
                <a:cubicBezTo>
                  <a:pt x="93264" y="110502"/>
                  <a:pt x="97062" y="109999"/>
                  <a:pt x="100732" y="109090"/>
                </a:cubicBezTo>
                <a:cubicBezTo>
                  <a:pt x="104402" y="103636"/>
                  <a:pt x="110654" y="99193"/>
                  <a:pt x="111742" y="92727"/>
                </a:cubicBezTo>
                <a:cubicBezTo>
                  <a:pt x="112659" y="87272"/>
                  <a:pt x="113284" y="81761"/>
                  <a:pt x="114495" y="76363"/>
                </a:cubicBezTo>
                <a:cubicBezTo>
                  <a:pt x="115124" y="73557"/>
                  <a:pt x="116450" y="70945"/>
                  <a:pt x="117247" y="68181"/>
                </a:cubicBezTo>
                <a:cubicBezTo>
                  <a:pt x="118286" y="64577"/>
                  <a:pt x="119082" y="60909"/>
                  <a:pt x="120000" y="57272"/>
                </a:cubicBezTo>
                <a:cubicBezTo>
                  <a:pt x="118165" y="50909"/>
                  <a:pt x="118035" y="43794"/>
                  <a:pt x="114495" y="38181"/>
                </a:cubicBezTo>
                <a:cubicBezTo>
                  <a:pt x="112957" y="35743"/>
                  <a:pt x="109082" y="36018"/>
                  <a:pt x="106237" y="35454"/>
                </a:cubicBezTo>
                <a:cubicBezTo>
                  <a:pt x="99875" y="34193"/>
                  <a:pt x="93392" y="33636"/>
                  <a:pt x="86969" y="32727"/>
                </a:cubicBezTo>
                <a:cubicBezTo>
                  <a:pt x="85134" y="30909"/>
                  <a:pt x="83894" y="28175"/>
                  <a:pt x="81464" y="27272"/>
                </a:cubicBezTo>
                <a:cubicBezTo>
                  <a:pt x="76238" y="25331"/>
                  <a:pt x="69149" y="28186"/>
                  <a:pt x="64949" y="24545"/>
                </a:cubicBezTo>
                <a:cubicBezTo>
                  <a:pt x="40992" y="3775"/>
                  <a:pt x="71432" y="13126"/>
                  <a:pt x="53939" y="2727"/>
                </a:cubicBezTo>
                <a:cubicBezTo>
                  <a:pt x="51451" y="1248"/>
                  <a:pt x="48434" y="909"/>
                  <a:pt x="45681" y="0"/>
                </a:cubicBezTo>
                <a:cubicBezTo>
                  <a:pt x="42011" y="909"/>
                  <a:pt x="38055" y="1051"/>
                  <a:pt x="34671" y="2727"/>
                </a:cubicBezTo>
                <a:cubicBezTo>
                  <a:pt x="32350" y="3877"/>
                  <a:pt x="31391" y="6858"/>
                  <a:pt x="29166" y="8181"/>
                </a:cubicBezTo>
                <a:cubicBezTo>
                  <a:pt x="26678" y="9660"/>
                  <a:pt x="23503" y="9623"/>
                  <a:pt x="20908" y="10909"/>
                </a:cubicBezTo>
                <a:cubicBezTo>
                  <a:pt x="17949" y="12374"/>
                  <a:pt x="15610" y="14897"/>
                  <a:pt x="12651" y="16363"/>
                </a:cubicBezTo>
                <a:cubicBezTo>
                  <a:pt x="0" y="22631"/>
                  <a:pt x="3475" y="14090"/>
                  <a:pt x="1641" y="13636"/>
                </a:cubicBezTo>
                <a:close/>
              </a:path>
            </a:pathLst>
          </a:cu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nstantia"/>
              <a:ea typeface="Constantia"/>
              <a:cs typeface="Constantia"/>
              <a:sym typeface="Constantia"/>
            </a:endParaRPr>
          </a:p>
        </p:txBody>
      </p:sp>
      <p:sp>
        <p:nvSpPr>
          <p:cNvPr id="561" name="Shape 561"/>
          <p:cNvSpPr/>
          <p:nvPr/>
        </p:nvSpPr>
        <p:spPr>
          <a:xfrm>
            <a:off x="2843808" y="3645023"/>
            <a:ext cx="813637" cy="776436"/>
          </a:xfrm>
          <a:custGeom>
            <a:pathLst>
              <a:path extrusionOk="0" h="120000" w="120000">
                <a:moveTo>
                  <a:pt x="21353" y="35206"/>
                </a:moveTo>
                <a:lnTo>
                  <a:pt x="21353" y="35206"/>
                </a:lnTo>
                <a:cubicBezTo>
                  <a:pt x="17203" y="41004"/>
                  <a:pt x="12740" y="46569"/>
                  <a:pt x="8904" y="52599"/>
                </a:cubicBezTo>
                <a:cubicBezTo>
                  <a:pt x="7188" y="55296"/>
                  <a:pt x="4917" y="58060"/>
                  <a:pt x="4754" y="61296"/>
                </a:cubicBezTo>
                <a:cubicBezTo>
                  <a:pt x="4184" y="72664"/>
                  <a:pt x="0" y="90587"/>
                  <a:pt x="10979" y="98258"/>
                </a:cubicBezTo>
                <a:cubicBezTo>
                  <a:pt x="13552" y="100055"/>
                  <a:pt x="16435" y="101329"/>
                  <a:pt x="19278" y="102606"/>
                </a:cubicBezTo>
                <a:cubicBezTo>
                  <a:pt x="21288" y="103509"/>
                  <a:pt x="23427" y="104055"/>
                  <a:pt x="25502" y="104780"/>
                </a:cubicBezTo>
                <a:cubicBezTo>
                  <a:pt x="40399" y="103361"/>
                  <a:pt x="51072" y="99697"/>
                  <a:pt x="64923" y="106954"/>
                </a:cubicBezTo>
                <a:cubicBezTo>
                  <a:pt x="68141" y="108640"/>
                  <a:pt x="70166" y="116913"/>
                  <a:pt x="71148" y="120000"/>
                </a:cubicBezTo>
                <a:cubicBezTo>
                  <a:pt x="74606" y="119275"/>
                  <a:pt x="78367" y="119478"/>
                  <a:pt x="81521" y="117825"/>
                </a:cubicBezTo>
                <a:cubicBezTo>
                  <a:pt x="85289" y="115851"/>
                  <a:pt x="91762" y="105382"/>
                  <a:pt x="93970" y="102606"/>
                </a:cubicBezTo>
                <a:cubicBezTo>
                  <a:pt x="96727" y="99139"/>
                  <a:pt x="100516" y="95915"/>
                  <a:pt x="104344" y="93909"/>
                </a:cubicBezTo>
                <a:cubicBezTo>
                  <a:pt x="106300" y="92884"/>
                  <a:pt x="108494" y="92460"/>
                  <a:pt x="110569" y="91735"/>
                </a:cubicBezTo>
                <a:cubicBezTo>
                  <a:pt x="111952" y="90285"/>
                  <a:pt x="114596" y="89432"/>
                  <a:pt x="114718" y="87386"/>
                </a:cubicBezTo>
                <a:cubicBezTo>
                  <a:pt x="115270" y="78125"/>
                  <a:pt x="120000" y="56481"/>
                  <a:pt x="106419" y="52599"/>
                </a:cubicBezTo>
                <a:cubicBezTo>
                  <a:pt x="101040" y="51062"/>
                  <a:pt x="95353" y="51150"/>
                  <a:pt x="89821" y="50425"/>
                </a:cubicBezTo>
                <a:cubicBezTo>
                  <a:pt x="83596" y="51150"/>
                  <a:pt x="77325" y="51520"/>
                  <a:pt x="71148" y="52599"/>
                </a:cubicBezTo>
                <a:cubicBezTo>
                  <a:pt x="68990" y="52976"/>
                  <a:pt x="67068" y="55223"/>
                  <a:pt x="64923" y="54774"/>
                </a:cubicBezTo>
                <a:cubicBezTo>
                  <a:pt x="63005" y="54372"/>
                  <a:pt x="62157" y="51875"/>
                  <a:pt x="60774" y="50425"/>
                </a:cubicBezTo>
                <a:lnTo>
                  <a:pt x="64923" y="37380"/>
                </a:lnTo>
                <a:lnTo>
                  <a:pt x="66998" y="30857"/>
                </a:lnTo>
                <a:cubicBezTo>
                  <a:pt x="66306" y="28683"/>
                  <a:pt x="66048" y="26300"/>
                  <a:pt x="64923" y="24335"/>
                </a:cubicBezTo>
                <a:cubicBezTo>
                  <a:pt x="63917" y="22577"/>
                  <a:pt x="61648" y="21820"/>
                  <a:pt x="60774" y="19987"/>
                </a:cubicBezTo>
                <a:cubicBezTo>
                  <a:pt x="51237" y="0"/>
                  <a:pt x="61849" y="12417"/>
                  <a:pt x="52475" y="2593"/>
                </a:cubicBezTo>
                <a:cubicBezTo>
                  <a:pt x="49017" y="3318"/>
                  <a:pt x="45183" y="2972"/>
                  <a:pt x="42101" y="4767"/>
                </a:cubicBezTo>
                <a:cubicBezTo>
                  <a:pt x="38681" y="6758"/>
                  <a:pt x="33801" y="13464"/>
                  <a:pt x="33801" y="13464"/>
                </a:cubicBezTo>
                <a:cubicBezTo>
                  <a:pt x="33110" y="15638"/>
                  <a:pt x="32998" y="18122"/>
                  <a:pt x="31727" y="19987"/>
                </a:cubicBezTo>
                <a:cubicBezTo>
                  <a:pt x="29453" y="23323"/>
                  <a:pt x="23427" y="28683"/>
                  <a:pt x="23427" y="28683"/>
                </a:cubicBezTo>
                <a:lnTo>
                  <a:pt x="21353" y="35206"/>
                </a:lnTo>
                <a:close/>
              </a:path>
            </a:pathLst>
          </a:cu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nstantia"/>
              <a:ea typeface="Constantia"/>
              <a:cs typeface="Constantia"/>
              <a:sym typeface="Constantia"/>
            </a:endParaRPr>
          </a:p>
        </p:txBody>
      </p:sp>
      <p:sp>
        <p:nvSpPr>
          <p:cNvPr id="562" name="Shape 562"/>
          <p:cNvSpPr/>
          <p:nvPr/>
        </p:nvSpPr>
        <p:spPr>
          <a:xfrm>
            <a:off x="1403648" y="4149080"/>
            <a:ext cx="781673" cy="886263"/>
          </a:xfrm>
          <a:custGeom>
            <a:pathLst>
              <a:path extrusionOk="0" h="120000" w="120000">
                <a:moveTo>
                  <a:pt x="28193" y="26666"/>
                </a:moveTo>
                <a:lnTo>
                  <a:pt x="28193" y="26666"/>
                </a:lnTo>
                <a:cubicBezTo>
                  <a:pt x="28912" y="36825"/>
                  <a:pt x="29144" y="47020"/>
                  <a:pt x="30352" y="57142"/>
                </a:cubicBezTo>
                <a:cubicBezTo>
                  <a:pt x="30590" y="59139"/>
                  <a:pt x="31960" y="60909"/>
                  <a:pt x="32512" y="62857"/>
                </a:cubicBezTo>
                <a:cubicBezTo>
                  <a:pt x="33402" y="65997"/>
                  <a:pt x="33952" y="69206"/>
                  <a:pt x="34671" y="72380"/>
                </a:cubicBezTo>
                <a:cubicBezTo>
                  <a:pt x="24034" y="109909"/>
                  <a:pt x="34161" y="85074"/>
                  <a:pt x="23873" y="100952"/>
                </a:cubicBezTo>
                <a:cubicBezTo>
                  <a:pt x="16900" y="111715"/>
                  <a:pt x="22933" y="105591"/>
                  <a:pt x="15235" y="112381"/>
                </a:cubicBezTo>
                <a:cubicBezTo>
                  <a:pt x="38996" y="119366"/>
                  <a:pt x="0" y="108475"/>
                  <a:pt x="67066" y="116190"/>
                </a:cubicBezTo>
                <a:cubicBezTo>
                  <a:pt x="69085" y="116422"/>
                  <a:pt x="69945" y="118730"/>
                  <a:pt x="71385" y="120000"/>
                </a:cubicBezTo>
                <a:cubicBezTo>
                  <a:pt x="74985" y="119365"/>
                  <a:pt x="78746" y="119232"/>
                  <a:pt x="82183" y="118095"/>
                </a:cubicBezTo>
                <a:cubicBezTo>
                  <a:pt x="88584" y="115978"/>
                  <a:pt x="91366" y="111328"/>
                  <a:pt x="95141" y="106666"/>
                </a:cubicBezTo>
                <a:cubicBezTo>
                  <a:pt x="96650" y="104803"/>
                  <a:pt x="97839" y="102740"/>
                  <a:pt x="99460" y="100952"/>
                </a:cubicBezTo>
                <a:cubicBezTo>
                  <a:pt x="100732" y="99550"/>
                  <a:pt x="102650" y="98637"/>
                  <a:pt x="103780" y="97142"/>
                </a:cubicBezTo>
                <a:cubicBezTo>
                  <a:pt x="106659" y="93333"/>
                  <a:pt x="108819" y="88253"/>
                  <a:pt x="110258" y="83809"/>
                </a:cubicBezTo>
                <a:cubicBezTo>
                  <a:pt x="111074" y="81292"/>
                  <a:pt x="111603" y="78707"/>
                  <a:pt x="112418" y="76190"/>
                </a:cubicBezTo>
                <a:cubicBezTo>
                  <a:pt x="113043" y="74260"/>
                  <a:pt x="113952" y="72406"/>
                  <a:pt x="114578" y="70476"/>
                </a:cubicBezTo>
                <a:cubicBezTo>
                  <a:pt x="120000" y="53738"/>
                  <a:pt x="113720" y="70840"/>
                  <a:pt x="118897" y="57142"/>
                </a:cubicBezTo>
                <a:cubicBezTo>
                  <a:pt x="117457" y="55873"/>
                  <a:pt x="116608" y="53471"/>
                  <a:pt x="114578" y="53333"/>
                </a:cubicBezTo>
                <a:cubicBezTo>
                  <a:pt x="99200" y="52290"/>
                  <a:pt x="95317" y="53916"/>
                  <a:pt x="84343" y="57142"/>
                </a:cubicBezTo>
                <a:cubicBezTo>
                  <a:pt x="83623" y="54603"/>
                  <a:pt x="81245" y="52007"/>
                  <a:pt x="82183" y="49523"/>
                </a:cubicBezTo>
                <a:cubicBezTo>
                  <a:pt x="83004" y="47352"/>
                  <a:pt x="87041" y="47501"/>
                  <a:pt x="88662" y="45714"/>
                </a:cubicBezTo>
                <a:cubicBezTo>
                  <a:pt x="90084" y="44146"/>
                  <a:pt x="90102" y="41904"/>
                  <a:pt x="90822" y="39999"/>
                </a:cubicBezTo>
                <a:cubicBezTo>
                  <a:pt x="90102" y="34920"/>
                  <a:pt x="93243" y="27904"/>
                  <a:pt x="88662" y="24761"/>
                </a:cubicBezTo>
                <a:cubicBezTo>
                  <a:pt x="84081" y="21619"/>
                  <a:pt x="77189" y="26666"/>
                  <a:pt x="71385" y="26666"/>
                </a:cubicBezTo>
                <a:cubicBezTo>
                  <a:pt x="68417" y="26666"/>
                  <a:pt x="65626" y="25396"/>
                  <a:pt x="62747" y="24761"/>
                </a:cubicBezTo>
                <a:cubicBezTo>
                  <a:pt x="61953" y="16363"/>
                  <a:pt x="68402" y="0"/>
                  <a:pt x="54108" y="0"/>
                </a:cubicBezTo>
                <a:cubicBezTo>
                  <a:pt x="51832" y="0"/>
                  <a:pt x="49789" y="1269"/>
                  <a:pt x="47629" y="1904"/>
                </a:cubicBezTo>
                <a:cubicBezTo>
                  <a:pt x="45470" y="3809"/>
                  <a:pt x="43497" y="5894"/>
                  <a:pt x="41150" y="7619"/>
                </a:cubicBezTo>
                <a:cubicBezTo>
                  <a:pt x="39591" y="8765"/>
                  <a:pt x="31319" y="12680"/>
                  <a:pt x="30352" y="15238"/>
                </a:cubicBezTo>
                <a:cubicBezTo>
                  <a:pt x="29441" y="17647"/>
                  <a:pt x="28553" y="24761"/>
                  <a:pt x="28193" y="26666"/>
                </a:cubicBezTo>
                <a:close/>
              </a:path>
            </a:pathLst>
          </a:cu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nstantia"/>
              <a:ea typeface="Constantia"/>
              <a:cs typeface="Constantia"/>
              <a:sym typeface="Constantia"/>
            </a:endParaRPr>
          </a:p>
        </p:txBody>
      </p:sp>
      <p:sp>
        <p:nvSpPr>
          <p:cNvPr id="563" name="Shape 563"/>
          <p:cNvSpPr/>
          <p:nvPr/>
        </p:nvSpPr>
        <p:spPr>
          <a:xfrm>
            <a:off x="2555775" y="5157192"/>
            <a:ext cx="516545" cy="911739"/>
          </a:xfrm>
          <a:custGeom>
            <a:pathLst>
              <a:path extrusionOk="0" h="120000" w="120000">
                <a:moveTo>
                  <a:pt x="30410" y="45548"/>
                </a:moveTo>
                <a:lnTo>
                  <a:pt x="30410" y="45548"/>
                </a:lnTo>
                <a:cubicBezTo>
                  <a:pt x="26052" y="51102"/>
                  <a:pt x="22135" y="56775"/>
                  <a:pt x="17337" y="62212"/>
                </a:cubicBezTo>
                <a:cubicBezTo>
                  <a:pt x="15581" y="64202"/>
                  <a:pt x="12180" y="65683"/>
                  <a:pt x="10801" y="67766"/>
                </a:cubicBezTo>
                <a:cubicBezTo>
                  <a:pt x="8851" y="70713"/>
                  <a:pt x="8994" y="73988"/>
                  <a:pt x="7533" y="77024"/>
                </a:cubicBezTo>
                <a:cubicBezTo>
                  <a:pt x="5720" y="80790"/>
                  <a:pt x="997" y="88133"/>
                  <a:pt x="997" y="88133"/>
                </a:cubicBezTo>
                <a:cubicBezTo>
                  <a:pt x="2086" y="93071"/>
                  <a:pt x="0" y="98596"/>
                  <a:pt x="4265" y="102946"/>
                </a:cubicBezTo>
                <a:cubicBezTo>
                  <a:pt x="6446" y="105170"/>
                  <a:pt x="13019" y="104098"/>
                  <a:pt x="17337" y="104797"/>
                </a:cubicBezTo>
                <a:cubicBezTo>
                  <a:pt x="20650" y="105333"/>
                  <a:pt x="23873" y="106031"/>
                  <a:pt x="27141" y="106649"/>
                </a:cubicBezTo>
                <a:cubicBezTo>
                  <a:pt x="29320" y="108500"/>
                  <a:pt x="30900" y="110630"/>
                  <a:pt x="33678" y="112203"/>
                </a:cubicBezTo>
                <a:cubicBezTo>
                  <a:pt x="47439" y="120000"/>
                  <a:pt x="58120" y="115152"/>
                  <a:pt x="79431" y="114055"/>
                </a:cubicBezTo>
                <a:cubicBezTo>
                  <a:pt x="86140" y="112788"/>
                  <a:pt x="92183" y="112567"/>
                  <a:pt x="95772" y="108500"/>
                </a:cubicBezTo>
                <a:cubicBezTo>
                  <a:pt x="98853" y="105009"/>
                  <a:pt x="102308" y="97391"/>
                  <a:pt x="102308" y="97391"/>
                </a:cubicBezTo>
                <a:cubicBezTo>
                  <a:pt x="101218" y="93071"/>
                  <a:pt x="102485" y="88333"/>
                  <a:pt x="99040" y="84430"/>
                </a:cubicBezTo>
                <a:cubicBezTo>
                  <a:pt x="97499" y="82685"/>
                  <a:pt x="92625" y="82928"/>
                  <a:pt x="89235" y="82579"/>
                </a:cubicBezTo>
                <a:cubicBezTo>
                  <a:pt x="80594" y="81688"/>
                  <a:pt x="71806" y="81344"/>
                  <a:pt x="63091" y="80727"/>
                </a:cubicBezTo>
                <a:cubicBezTo>
                  <a:pt x="64180" y="78876"/>
                  <a:pt x="64587" y="76846"/>
                  <a:pt x="66359" y="75173"/>
                </a:cubicBezTo>
                <a:cubicBezTo>
                  <a:pt x="68964" y="72712"/>
                  <a:pt x="78882" y="68848"/>
                  <a:pt x="82699" y="67766"/>
                </a:cubicBezTo>
                <a:cubicBezTo>
                  <a:pt x="85780" y="66893"/>
                  <a:pt x="89422" y="66788"/>
                  <a:pt x="92503" y="65915"/>
                </a:cubicBezTo>
                <a:cubicBezTo>
                  <a:pt x="117845" y="58736"/>
                  <a:pt x="87469" y="65014"/>
                  <a:pt x="112112" y="60360"/>
                </a:cubicBezTo>
                <a:cubicBezTo>
                  <a:pt x="114691" y="55977"/>
                  <a:pt x="120000" y="50017"/>
                  <a:pt x="112112" y="45548"/>
                </a:cubicBezTo>
                <a:cubicBezTo>
                  <a:pt x="107240" y="42788"/>
                  <a:pt x="99040" y="43079"/>
                  <a:pt x="92503" y="41845"/>
                </a:cubicBezTo>
                <a:cubicBezTo>
                  <a:pt x="76414" y="38806"/>
                  <a:pt x="86094" y="40314"/>
                  <a:pt x="63091" y="38142"/>
                </a:cubicBezTo>
                <a:cubicBezTo>
                  <a:pt x="62001" y="36290"/>
                  <a:pt x="59147" y="34501"/>
                  <a:pt x="59822" y="32587"/>
                </a:cubicBezTo>
                <a:cubicBezTo>
                  <a:pt x="60427" y="30875"/>
                  <a:pt x="64774" y="30381"/>
                  <a:pt x="66359" y="28884"/>
                </a:cubicBezTo>
                <a:cubicBezTo>
                  <a:pt x="68368" y="26987"/>
                  <a:pt x="72285" y="17306"/>
                  <a:pt x="72895" y="15923"/>
                </a:cubicBezTo>
                <a:cubicBezTo>
                  <a:pt x="71806" y="11603"/>
                  <a:pt x="76389" y="5052"/>
                  <a:pt x="69627" y="2962"/>
                </a:cubicBezTo>
                <a:cubicBezTo>
                  <a:pt x="60039" y="0"/>
                  <a:pt x="38987" y="4428"/>
                  <a:pt x="27141" y="6665"/>
                </a:cubicBezTo>
                <a:cubicBezTo>
                  <a:pt x="20065" y="18694"/>
                  <a:pt x="22295" y="12472"/>
                  <a:pt x="27141" y="34439"/>
                </a:cubicBezTo>
                <a:cubicBezTo>
                  <a:pt x="29849" y="46710"/>
                  <a:pt x="30060" y="37152"/>
                  <a:pt x="33678" y="47399"/>
                </a:cubicBezTo>
                <a:cubicBezTo>
                  <a:pt x="34105" y="48610"/>
                  <a:pt x="30954" y="45856"/>
                  <a:pt x="30410" y="45548"/>
                </a:cubicBezTo>
                <a:close/>
              </a:path>
            </a:pathLst>
          </a:cu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nstantia"/>
              <a:ea typeface="Constantia"/>
              <a:cs typeface="Constantia"/>
              <a:sym typeface="Constantia"/>
            </a:endParaRPr>
          </a:p>
        </p:txBody>
      </p:sp>
      <p:sp>
        <p:nvSpPr>
          <p:cNvPr id="564" name="Shape 564"/>
          <p:cNvSpPr/>
          <p:nvPr/>
        </p:nvSpPr>
        <p:spPr>
          <a:xfrm>
            <a:off x="2483767" y="1772816"/>
            <a:ext cx="720080" cy="504056"/>
          </a:xfrm>
          <a:prstGeom prst="can">
            <a:avLst>
              <a:gd fmla="val 25000" name="adj"/>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nstantia"/>
              <a:ea typeface="Constantia"/>
              <a:cs typeface="Constantia"/>
              <a:sym typeface="Constantia"/>
            </a:endParaRPr>
          </a:p>
        </p:txBody>
      </p:sp>
      <p:sp>
        <p:nvSpPr>
          <p:cNvPr id="565" name="Shape 565"/>
          <p:cNvSpPr/>
          <p:nvPr/>
        </p:nvSpPr>
        <p:spPr>
          <a:xfrm>
            <a:off x="5940151" y="1772816"/>
            <a:ext cx="720080" cy="504056"/>
          </a:xfrm>
          <a:prstGeom prst="can">
            <a:avLst>
              <a:gd fmla="val 25000" name="adj"/>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nstantia"/>
              <a:ea typeface="Constantia"/>
              <a:cs typeface="Constantia"/>
              <a:sym typeface="Constantia"/>
            </a:endParaRPr>
          </a:p>
        </p:txBody>
      </p:sp>
      <p:sp>
        <p:nvSpPr>
          <p:cNvPr id="566" name="Shape 566"/>
          <p:cNvSpPr txBox="1"/>
          <p:nvPr/>
        </p:nvSpPr>
        <p:spPr>
          <a:xfrm>
            <a:off x="2123727" y="2492896"/>
            <a:ext cx="1296143"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600">
                <a:solidFill>
                  <a:schemeClr val="dk1"/>
                </a:solidFill>
                <a:latin typeface="Calibri"/>
                <a:ea typeface="Calibri"/>
                <a:cs typeface="Calibri"/>
                <a:sym typeface="Calibri"/>
              </a:rPr>
              <a:t>Operacional</a:t>
            </a:r>
          </a:p>
        </p:txBody>
      </p:sp>
      <p:sp>
        <p:nvSpPr>
          <p:cNvPr id="567" name="Shape 567"/>
          <p:cNvSpPr txBox="1"/>
          <p:nvPr/>
        </p:nvSpPr>
        <p:spPr>
          <a:xfrm>
            <a:off x="323528" y="3645023"/>
            <a:ext cx="1296143"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600">
                <a:solidFill>
                  <a:schemeClr val="dk1"/>
                </a:solidFill>
                <a:latin typeface="Calibri"/>
                <a:ea typeface="Calibri"/>
                <a:cs typeface="Calibri"/>
                <a:sym typeface="Calibri"/>
              </a:rPr>
              <a:t>Prestamos</a:t>
            </a:r>
          </a:p>
        </p:txBody>
      </p:sp>
      <p:sp>
        <p:nvSpPr>
          <p:cNvPr id="568" name="Shape 568"/>
          <p:cNvSpPr txBox="1"/>
          <p:nvPr/>
        </p:nvSpPr>
        <p:spPr>
          <a:xfrm>
            <a:off x="3563887" y="4509119"/>
            <a:ext cx="1296143"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600">
                <a:solidFill>
                  <a:schemeClr val="dk1"/>
                </a:solidFill>
                <a:latin typeface="Calibri"/>
                <a:ea typeface="Calibri"/>
                <a:cs typeface="Calibri"/>
                <a:sym typeface="Calibri"/>
              </a:rPr>
              <a:t>Ahorros</a:t>
            </a:r>
          </a:p>
        </p:txBody>
      </p:sp>
      <p:sp>
        <p:nvSpPr>
          <p:cNvPr id="569" name="Shape 569"/>
          <p:cNvSpPr txBox="1"/>
          <p:nvPr/>
        </p:nvSpPr>
        <p:spPr>
          <a:xfrm>
            <a:off x="3419871" y="5661248"/>
            <a:ext cx="1296143"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600">
                <a:solidFill>
                  <a:schemeClr val="dk1"/>
                </a:solidFill>
                <a:latin typeface="Calibri"/>
                <a:ea typeface="Calibri"/>
                <a:cs typeface="Calibri"/>
                <a:sym typeface="Calibri"/>
              </a:rPr>
              <a:t>creditos</a:t>
            </a:r>
          </a:p>
        </p:txBody>
      </p:sp>
      <p:sp>
        <p:nvSpPr>
          <p:cNvPr id="570" name="Shape 570"/>
          <p:cNvSpPr txBox="1"/>
          <p:nvPr/>
        </p:nvSpPr>
        <p:spPr>
          <a:xfrm>
            <a:off x="683568" y="5373216"/>
            <a:ext cx="1296143"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600">
                <a:solidFill>
                  <a:schemeClr val="dk1"/>
                </a:solidFill>
                <a:latin typeface="Calibri"/>
                <a:ea typeface="Calibri"/>
                <a:cs typeface="Calibri"/>
                <a:sym typeface="Calibri"/>
              </a:rPr>
              <a:t>Tarjetas bancarias</a:t>
            </a:r>
          </a:p>
        </p:txBody>
      </p:sp>
      <p:sp>
        <p:nvSpPr>
          <p:cNvPr id="571" name="Shape 571"/>
          <p:cNvSpPr/>
          <p:nvPr/>
        </p:nvSpPr>
        <p:spPr>
          <a:xfrm>
            <a:off x="6012160" y="3933055"/>
            <a:ext cx="504056" cy="504056"/>
          </a:xfrm>
          <a:prstGeom prst="can">
            <a:avLst>
              <a:gd fmla="val 25000" name="adj"/>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nstantia"/>
              <a:ea typeface="Constantia"/>
              <a:cs typeface="Constantia"/>
              <a:sym typeface="Constantia"/>
            </a:endParaRPr>
          </a:p>
        </p:txBody>
      </p:sp>
      <p:sp>
        <p:nvSpPr>
          <p:cNvPr id="572" name="Shape 572"/>
          <p:cNvSpPr/>
          <p:nvPr/>
        </p:nvSpPr>
        <p:spPr>
          <a:xfrm>
            <a:off x="5436096" y="4725144"/>
            <a:ext cx="504056" cy="504056"/>
          </a:xfrm>
          <a:prstGeom prst="can">
            <a:avLst>
              <a:gd fmla="val 25000" name="adj"/>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nstantia"/>
              <a:ea typeface="Constantia"/>
              <a:cs typeface="Constantia"/>
              <a:sym typeface="Constantia"/>
            </a:endParaRPr>
          </a:p>
        </p:txBody>
      </p:sp>
      <p:sp>
        <p:nvSpPr>
          <p:cNvPr id="573" name="Shape 573"/>
          <p:cNvSpPr/>
          <p:nvPr/>
        </p:nvSpPr>
        <p:spPr>
          <a:xfrm>
            <a:off x="6516216" y="5301207"/>
            <a:ext cx="504056" cy="504056"/>
          </a:xfrm>
          <a:prstGeom prst="can">
            <a:avLst>
              <a:gd fmla="val 25000" name="adj"/>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nstantia"/>
              <a:ea typeface="Constantia"/>
              <a:cs typeface="Constantia"/>
              <a:sym typeface="Constantia"/>
            </a:endParaRPr>
          </a:p>
        </p:txBody>
      </p:sp>
      <p:sp>
        <p:nvSpPr>
          <p:cNvPr id="574" name="Shape 574"/>
          <p:cNvSpPr txBox="1"/>
          <p:nvPr/>
        </p:nvSpPr>
        <p:spPr>
          <a:xfrm>
            <a:off x="5292080" y="2564903"/>
            <a:ext cx="1872207"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600">
                <a:solidFill>
                  <a:schemeClr val="dk1"/>
                </a:solidFill>
                <a:latin typeface="Calibri"/>
                <a:ea typeface="Calibri"/>
                <a:cs typeface="Calibri"/>
                <a:sym typeface="Calibri"/>
              </a:rPr>
              <a:t>Data warehouse</a:t>
            </a:r>
          </a:p>
        </p:txBody>
      </p:sp>
      <p:sp>
        <p:nvSpPr>
          <p:cNvPr id="575" name="Shape 575"/>
          <p:cNvSpPr txBox="1"/>
          <p:nvPr/>
        </p:nvSpPr>
        <p:spPr>
          <a:xfrm>
            <a:off x="6444207" y="3140967"/>
            <a:ext cx="1296143"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600">
                <a:solidFill>
                  <a:schemeClr val="dk1"/>
                </a:solidFill>
                <a:latin typeface="Calibri"/>
                <a:ea typeface="Calibri"/>
                <a:cs typeface="Calibri"/>
                <a:sym typeface="Calibri"/>
              </a:rPr>
              <a:t>Clientes</a:t>
            </a:r>
          </a:p>
        </p:txBody>
      </p:sp>
      <p:sp>
        <p:nvSpPr>
          <p:cNvPr id="576" name="Shape 576"/>
          <p:cNvSpPr txBox="1"/>
          <p:nvPr/>
        </p:nvSpPr>
        <p:spPr>
          <a:xfrm>
            <a:off x="4716016" y="4005064"/>
            <a:ext cx="1296143"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600">
                <a:solidFill>
                  <a:schemeClr val="dk1"/>
                </a:solidFill>
                <a:latin typeface="Calibri"/>
                <a:ea typeface="Calibri"/>
                <a:cs typeface="Calibri"/>
                <a:sym typeface="Calibri"/>
              </a:rPr>
              <a:t>Productos</a:t>
            </a:r>
          </a:p>
        </p:txBody>
      </p:sp>
      <p:sp>
        <p:nvSpPr>
          <p:cNvPr id="577" name="Shape 577"/>
          <p:cNvSpPr txBox="1"/>
          <p:nvPr/>
        </p:nvSpPr>
        <p:spPr>
          <a:xfrm>
            <a:off x="6300192" y="4725144"/>
            <a:ext cx="1296143"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600">
                <a:solidFill>
                  <a:schemeClr val="dk1"/>
                </a:solidFill>
                <a:latin typeface="Calibri"/>
                <a:ea typeface="Calibri"/>
                <a:cs typeface="Calibri"/>
                <a:sym typeface="Calibri"/>
              </a:rPr>
              <a:t>Vendedores</a:t>
            </a:r>
          </a:p>
        </p:txBody>
      </p:sp>
      <p:sp>
        <p:nvSpPr>
          <p:cNvPr id="578" name="Shape 578"/>
          <p:cNvSpPr txBox="1"/>
          <p:nvPr/>
        </p:nvSpPr>
        <p:spPr>
          <a:xfrm>
            <a:off x="5436096" y="5877271"/>
            <a:ext cx="1296143"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600">
                <a:solidFill>
                  <a:schemeClr val="dk1"/>
                </a:solidFill>
                <a:latin typeface="Calibri"/>
                <a:ea typeface="Calibri"/>
                <a:cs typeface="Calibri"/>
                <a:sym typeface="Calibri"/>
              </a:rPr>
              <a:t>Actividades</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2" name="Shape 582"/>
        <p:cNvGrpSpPr/>
        <p:nvPr/>
      </p:nvGrpSpPr>
      <p:grpSpPr>
        <a:xfrm>
          <a:off x="0" y="0"/>
          <a:ext cx="0" cy="0"/>
          <a:chOff x="0" y="0"/>
          <a:chExt cx="0" cy="0"/>
        </a:xfrm>
      </p:grpSpPr>
      <p:sp>
        <p:nvSpPr>
          <p:cNvPr id="583" name="Shape 583"/>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ctr">
              <a:spcBef>
                <a:spcPts val="0"/>
              </a:spcBef>
              <a:buClr>
                <a:schemeClr val="dk2"/>
              </a:buClr>
              <a:buSzPct val="25000"/>
              <a:buFont typeface="Calibri"/>
              <a:buNone/>
            </a:pPr>
            <a:r>
              <a:rPr b="0" i="0" lang="es-AR" sz="5000" u="none" cap="none" strike="noStrike">
                <a:solidFill>
                  <a:schemeClr val="dk2"/>
                </a:solidFill>
                <a:latin typeface="Calibri"/>
                <a:ea typeface="Calibri"/>
                <a:cs typeface="Calibri"/>
                <a:sym typeface="Calibri"/>
              </a:rPr>
              <a:t>D.W.H. Integrado</a:t>
            </a:r>
          </a:p>
        </p:txBody>
      </p:sp>
      <p:sp>
        <p:nvSpPr>
          <p:cNvPr id="584" name="Shape 584"/>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
        <p:nvSpPr>
          <p:cNvPr id="585" name="Shape 585"/>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586" name="Shape 586"/>
          <p:cNvSpPr txBox="1"/>
          <p:nvPr/>
        </p:nvSpPr>
        <p:spPr>
          <a:xfrm>
            <a:off x="467543" y="2420888"/>
            <a:ext cx="7992887" cy="175432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800">
                <a:solidFill>
                  <a:schemeClr val="dk1"/>
                </a:solidFill>
                <a:latin typeface="Calibri"/>
                <a:ea typeface="Calibri"/>
                <a:cs typeface="Calibri"/>
                <a:sym typeface="Calibri"/>
              </a:rPr>
              <a:t>Se muestra a través de diferentes formas: </a:t>
            </a:r>
          </a:p>
          <a:p>
            <a:pPr indent="0" lvl="2" marL="914400" marR="0" rtl="0" algn="l">
              <a:spcBef>
                <a:spcPts val="0"/>
              </a:spcBef>
              <a:buClr>
                <a:schemeClr val="dk1"/>
              </a:buClr>
              <a:buSzPct val="100000"/>
              <a:buFont typeface="Noto Sans Symbols"/>
              <a:buChar char="✓"/>
            </a:pPr>
            <a:r>
              <a:rPr b="0" i="0" lang="es-AR" sz="1800" u="none" cap="none" strike="noStrike">
                <a:solidFill>
                  <a:schemeClr val="dk1"/>
                </a:solidFill>
                <a:latin typeface="Calibri"/>
                <a:ea typeface="Calibri"/>
                <a:cs typeface="Calibri"/>
                <a:sym typeface="Calibri"/>
              </a:rPr>
              <a:t>Consistencia de convenciones de nombramiento, </a:t>
            </a:r>
          </a:p>
          <a:p>
            <a:pPr indent="0" lvl="2" marL="914400" marR="0" rtl="0" algn="l">
              <a:spcBef>
                <a:spcPts val="0"/>
              </a:spcBef>
              <a:buClr>
                <a:schemeClr val="dk1"/>
              </a:buClr>
              <a:buSzPct val="100000"/>
              <a:buFont typeface="Noto Sans Symbols"/>
              <a:buChar char="✓"/>
            </a:pPr>
            <a:r>
              <a:rPr b="0" i="0" lang="es-AR" sz="1800" u="none" cap="none" strike="noStrike">
                <a:solidFill>
                  <a:schemeClr val="dk1"/>
                </a:solidFill>
                <a:latin typeface="Calibri"/>
                <a:ea typeface="Calibri"/>
                <a:cs typeface="Calibri"/>
                <a:sym typeface="Calibri"/>
              </a:rPr>
              <a:t>Consistencia de las medidas de las variables</a:t>
            </a:r>
          </a:p>
          <a:p>
            <a:pPr indent="0" lvl="2" marL="914400" marR="0" rtl="0" algn="l">
              <a:spcBef>
                <a:spcPts val="0"/>
              </a:spcBef>
              <a:buClr>
                <a:schemeClr val="dk1"/>
              </a:buClr>
              <a:buSzPct val="100000"/>
              <a:buFont typeface="Noto Sans Symbols"/>
              <a:buChar char="✓"/>
            </a:pPr>
            <a:r>
              <a:rPr b="0" i="0" lang="es-AR" sz="1800" u="none" cap="none" strike="noStrike">
                <a:solidFill>
                  <a:schemeClr val="dk1"/>
                </a:solidFill>
                <a:latin typeface="Calibri"/>
                <a:ea typeface="Calibri"/>
                <a:cs typeface="Calibri"/>
                <a:sym typeface="Calibri"/>
              </a:rPr>
              <a:t>Consistencia de la codificación de las estructuras</a:t>
            </a:r>
          </a:p>
          <a:p>
            <a:pPr indent="0" lvl="2" marL="914400" marR="0" rtl="0" algn="l">
              <a:spcBef>
                <a:spcPts val="0"/>
              </a:spcBef>
              <a:buClr>
                <a:schemeClr val="dk1"/>
              </a:buClr>
              <a:buSzPct val="100000"/>
              <a:buFont typeface="Noto Sans Symbols"/>
              <a:buChar char="✓"/>
            </a:pPr>
            <a:r>
              <a:rPr b="0" i="0" lang="es-AR" sz="1800" u="none" cap="none" strike="noStrike">
                <a:solidFill>
                  <a:schemeClr val="dk1"/>
                </a:solidFill>
                <a:latin typeface="Calibri"/>
                <a:ea typeface="Calibri"/>
                <a:cs typeface="Calibri"/>
                <a:sym typeface="Calibri"/>
              </a:rPr>
              <a:t>Consistencia de los atributos físicos de datos. etc</a:t>
            </a:r>
          </a:p>
          <a:p>
            <a:pPr indent="0" lvl="2" marL="91440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587" name="Shape 587"/>
          <p:cNvSpPr txBox="1"/>
          <p:nvPr/>
        </p:nvSpPr>
        <p:spPr>
          <a:xfrm>
            <a:off x="1619671" y="4437112"/>
            <a:ext cx="1512167" cy="9233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800">
                <a:solidFill>
                  <a:schemeClr val="dk1"/>
                </a:solidFill>
                <a:latin typeface="Constantia"/>
                <a:ea typeface="Constantia"/>
                <a:cs typeface="Constantia"/>
                <a:sym typeface="Constantia"/>
              </a:rPr>
              <a:t>Aplic: 1    x,y</a:t>
            </a:r>
          </a:p>
          <a:p>
            <a:pPr indent="0" lvl="0" marL="0" marR="0" rtl="0" algn="l">
              <a:spcBef>
                <a:spcPts val="0"/>
              </a:spcBef>
              <a:buSzPct val="25000"/>
              <a:buNone/>
            </a:pPr>
            <a:r>
              <a:rPr lang="es-AR" sz="1800">
                <a:solidFill>
                  <a:schemeClr val="dk1"/>
                </a:solidFill>
                <a:latin typeface="Constantia"/>
                <a:ea typeface="Constantia"/>
                <a:cs typeface="Constantia"/>
                <a:sym typeface="Constantia"/>
              </a:rPr>
              <a:t>Aplic: 2    1,0</a:t>
            </a:r>
          </a:p>
          <a:p>
            <a:pPr indent="0" lvl="0" marL="0" marR="0" rtl="0" algn="l">
              <a:spcBef>
                <a:spcPts val="0"/>
              </a:spcBef>
              <a:buSzPct val="25000"/>
              <a:buNone/>
            </a:pPr>
            <a:r>
              <a:rPr lang="es-AR" sz="1800">
                <a:solidFill>
                  <a:schemeClr val="dk1"/>
                </a:solidFill>
                <a:latin typeface="Constantia"/>
                <a:ea typeface="Constantia"/>
                <a:cs typeface="Constantia"/>
                <a:sym typeface="Constantia"/>
              </a:rPr>
              <a:t>Aplic : 3   m,f</a:t>
            </a:r>
          </a:p>
        </p:txBody>
      </p:sp>
      <p:cxnSp>
        <p:nvCxnSpPr>
          <p:cNvPr id="588" name="Shape 588"/>
          <p:cNvCxnSpPr/>
          <p:nvPr/>
        </p:nvCxnSpPr>
        <p:spPr>
          <a:xfrm>
            <a:off x="3203848" y="4653135"/>
            <a:ext cx="1512167" cy="144016"/>
          </a:xfrm>
          <a:prstGeom prst="straightConnector1">
            <a:avLst/>
          </a:prstGeom>
          <a:noFill/>
          <a:ln cap="flat" cmpd="sng" w="9525">
            <a:solidFill>
              <a:srgbClr val="075192"/>
            </a:solidFill>
            <a:prstDash val="solid"/>
            <a:round/>
            <a:headEnd len="med" w="med" type="none"/>
            <a:tailEnd len="lg" w="lg" type="stealth"/>
          </a:ln>
        </p:spPr>
      </p:cxnSp>
      <p:cxnSp>
        <p:nvCxnSpPr>
          <p:cNvPr id="589" name="Shape 589"/>
          <p:cNvCxnSpPr/>
          <p:nvPr/>
        </p:nvCxnSpPr>
        <p:spPr>
          <a:xfrm flipH="1" rot="10800000">
            <a:off x="3203848" y="4797151"/>
            <a:ext cx="1512167" cy="144016"/>
          </a:xfrm>
          <a:prstGeom prst="straightConnector1">
            <a:avLst/>
          </a:prstGeom>
          <a:noFill/>
          <a:ln cap="flat" cmpd="sng" w="9525">
            <a:solidFill>
              <a:srgbClr val="075192"/>
            </a:solidFill>
            <a:prstDash val="solid"/>
            <a:round/>
            <a:headEnd len="med" w="med" type="none"/>
            <a:tailEnd len="lg" w="lg" type="stealth"/>
          </a:ln>
        </p:spPr>
      </p:cxnSp>
      <p:cxnSp>
        <p:nvCxnSpPr>
          <p:cNvPr id="590" name="Shape 590"/>
          <p:cNvCxnSpPr/>
          <p:nvPr/>
        </p:nvCxnSpPr>
        <p:spPr>
          <a:xfrm flipH="1" rot="10800000">
            <a:off x="3203848" y="4797151"/>
            <a:ext cx="1512167" cy="504056"/>
          </a:xfrm>
          <a:prstGeom prst="straightConnector1">
            <a:avLst/>
          </a:prstGeom>
          <a:noFill/>
          <a:ln cap="flat" cmpd="sng" w="9525">
            <a:solidFill>
              <a:srgbClr val="075192"/>
            </a:solidFill>
            <a:prstDash val="solid"/>
            <a:round/>
            <a:headEnd len="med" w="med" type="none"/>
            <a:tailEnd len="lg" w="lg" type="stealth"/>
          </a:ln>
        </p:spPr>
      </p:cxnSp>
      <p:sp>
        <p:nvSpPr>
          <p:cNvPr id="591" name="Shape 591"/>
          <p:cNvSpPr txBox="1"/>
          <p:nvPr/>
        </p:nvSpPr>
        <p:spPr>
          <a:xfrm>
            <a:off x="5076055" y="4581128"/>
            <a:ext cx="1152128"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800">
                <a:solidFill>
                  <a:schemeClr val="dk1"/>
                </a:solidFill>
                <a:latin typeface="Constantia"/>
                <a:ea typeface="Constantia"/>
                <a:cs typeface="Constantia"/>
                <a:sym typeface="Constantia"/>
              </a:rPr>
              <a:t>m,f</a:t>
            </a:r>
          </a:p>
        </p:txBody>
      </p:sp>
      <p:sp>
        <p:nvSpPr>
          <p:cNvPr id="592" name="Shape 592"/>
          <p:cNvSpPr txBox="1"/>
          <p:nvPr/>
        </p:nvSpPr>
        <p:spPr>
          <a:xfrm>
            <a:off x="611560" y="4365103"/>
            <a:ext cx="864095"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800">
                <a:solidFill>
                  <a:schemeClr val="dk1"/>
                </a:solidFill>
                <a:latin typeface="Constantia"/>
                <a:ea typeface="Constantia"/>
                <a:cs typeface="Constantia"/>
                <a:sym typeface="Constantia"/>
              </a:rPr>
              <a:t>Ej:</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ctr">
              <a:spcBef>
                <a:spcPts val="0"/>
              </a:spcBef>
              <a:buClr>
                <a:schemeClr val="dk2"/>
              </a:buClr>
              <a:buSzPct val="25000"/>
              <a:buFont typeface="Calibri"/>
              <a:buNone/>
            </a:pPr>
            <a:r>
              <a:rPr b="0" i="0" lang="es-AR" sz="4500" u="none" cap="none" strike="noStrike">
                <a:solidFill>
                  <a:schemeClr val="dk2"/>
                </a:solidFill>
                <a:latin typeface="Calibri"/>
                <a:ea typeface="Calibri"/>
                <a:cs typeface="Calibri"/>
                <a:sym typeface="Calibri"/>
              </a:rPr>
              <a:t>Entorno cambiante para la toma de decisiones</a:t>
            </a:r>
          </a:p>
        </p:txBody>
      </p:sp>
      <p:graphicFrame>
        <p:nvGraphicFramePr>
          <p:cNvPr id="153" name="Shape 153"/>
          <p:cNvGraphicFramePr/>
          <p:nvPr/>
        </p:nvGraphicFramePr>
        <p:xfrm>
          <a:off x="467543" y="2348880"/>
          <a:ext cx="3000000" cy="3000000"/>
        </p:xfrm>
        <a:graphic>
          <a:graphicData uri="http://schemas.openxmlformats.org/drawingml/2006/table">
            <a:tbl>
              <a:tblPr bandRow="1" firstRow="1">
                <a:noFill/>
                <a:tableStyleId>{F1FCDAB7-DE7B-4321-AA44-13D3F7DAFF33}</a:tableStyleId>
              </a:tblPr>
              <a:tblGrid>
                <a:gridCol w="2743200"/>
                <a:gridCol w="2081325"/>
                <a:gridCol w="3405075"/>
              </a:tblGrid>
              <a:tr h="370850">
                <a:tc>
                  <a:txBody>
                    <a:bodyPr>
                      <a:noAutofit/>
                    </a:bodyPr>
                    <a:lstStyle/>
                    <a:p>
                      <a:pPr indent="0" lvl="0" marL="0" marR="0" rtl="0" algn="l">
                        <a:spcBef>
                          <a:spcPts val="0"/>
                        </a:spcBef>
                        <a:buSzPct val="25000"/>
                        <a:buNone/>
                      </a:pPr>
                      <a:r>
                        <a:rPr lang="es-AR" sz="1800" u="none" cap="none" strike="noStrike"/>
                        <a:t>Factor</a:t>
                      </a:r>
                    </a:p>
                  </a:txBody>
                  <a:tcPr marT="45725" marB="45725" marR="91450" marL="91450"/>
                </a:tc>
                <a:tc>
                  <a:txBody>
                    <a:bodyPr>
                      <a:noAutofit/>
                    </a:bodyPr>
                    <a:lstStyle/>
                    <a:p>
                      <a:pPr indent="0" lvl="0" marL="0" marR="0" rtl="0" algn="l">
                        <a:spcBef>
                          <a:spcPts val="0"/>
                        </a:spcBef>
                        <a:buSzPct val="25000"/>
                        <a:buNone/>
                      </a:pPr>
                      <a:r>
                        <a:rPr lang="es-AR" sz="1800"/>
                        <a:t>Tendencia</a:t>
                      </a:r>
                    </a:p>
                  </a:txBody>
                  <a:tcPr marT="45725" marB="45725" marR="91450" marL="91450"/>
                </a:tc>
                <a:tc>
                  <a:txBody>
                    <a:bodyPr>
                      <a:noAutofit/>
                    </a:bodyPr>
                    <a:lstStyle/>
                    <a:p>
                      <a:pPr indent="0" lvl="0" marL="0" marR="0" rtl="0" algn="l">
                        <a:spcBef>
                          <a:spcPts val="0"/>
                        </a:spcBef>
                        <a:buSzPct val="25000"/>
                        <a:buNone/>
                      </a:pPr>
                      <a:r>
                        <a:rPr lang="es-AR" sz="1800"/>
                        <a:t>Resultados</a:t>
                      </a:r>
                    </a:p>
                  </a:txBody>
                  <a:tcPr marT="45725" marB="45725" marR="91450" marL="91450"/>
                </a:tc>
              </a:tr>
              <a:tr h="370850">
                <a:tc>
                  <a:txBody>
                    <a:bodyPr>
                      <a:noAutofit/>
                    </a:bodyPr>
                    <a:lstStyle/>
                    <a:p>
                      <a:pPr indent="0" lvl="0" marL="0" marR="0" rtl="0" algn="l">
                        <a:spcBef>
                          <a:spcPts val="0"/>
                        </a:spcBef>
                        <a:buSzPct val="25000"/>
                        <a:buNone/>
                      </a:pPr>
                      <a:r>
                        <a:rPr lang="es-AR" sz="1800"/>
                        <a:t>Tecnología</a:t>
                      </a:r>
                    </a:p>
                  </a:txBody>
                  <a:tcPr marT="45725" marB="45725" marR="91450" marL="91450"/>
                </a:tc>
                <a:tc>
                  <a:txBody>
                    <a:bodyPr>
                      <a:noAutofit/>
                    </a:bodyPr>
                    <a:lstStyle/>
                    <a:p>
                      <a:pPr indent="0" lvl="0" marL="0" marR="0" rtl="0" algn="l">
                        <a:spcBef>
                          <a:spcPts val="0"/>
                        </a:spcBef>
                        <a:buSzPct val="25000"/>
                        <a:buNone/>
                      </a:pPr>
                      <a:r>
                        <a:rPr lang="es-AR" sz="1800"/>
                        <a:t>Creciente</a:t>
                      </a:r>
                    </a:p>
                  </a:txBody>
                  <a:tcPr marT="45725" marB="45725" marR="91450" marL="91450"/>
                </a:tc>
                <a:tc>
                  <a:txBody>
                    <a:bodyPr>
                      <a:noAutofit/>
                    </a:bodyPr>
                    <a:lstStyle/>
                    <a:p>
                      <a:pPr indent="0" lvl="0" marL="0" marR="0" rtl="0" algn="l">
                        <a:spcBef>
                          <a:spcPts val="0"/>
                        </a:spcBef>
                        <a:buSzPct val="25000"/>
                        <a:buNone/>
                      </a:pPr>
                      <a:r>
                        <a:rPr lang="es-AR" sz="1800"/>
                        <a:t>Mas alternativas</a:t>
                      </a:r>
                      <a:r>
                        <a:rPr lang="es-AR" sz="1800"/>
                        <a:t> para elegir</a:t>
                      </a:r>
                    </a:p>
                  </a:txBody>
                  <a:tcPr marT="45725" marB="45725" marR="91450" marL="91450"/>
                </a:tc>
              </a:tr>
              <a:tr h="370850">
                <a:tc>
                  <a:txBody>
                    <a:bodyPr>
                      <a:noAutofit/>
                    </a:bodyPr>
                    <a:lstStyle/>
                    <a:p>
                      <a:pPr indent="0" lvl="0" marL="0" marR="0" rtl="0" algn="l">
                        <a:spcBef>
                          <a:spcPts val="0"/>
                        </a:spcBef>
                        <a:buSzPct val="25000"/>
                        <a:buNone/>
                      </a:pPr>
                      <a:r>
                        <a:rPr lang="es-AR" sz="1800"/>
                        <a:t>Informac/comunic</a:t>
                      </a:r>
                    </a:p>
                  </a:txBody>
                  <a:tcPr marT="45725" marB="45725" marR="91450" marL="91450"/>
                </a:tc>
                <a:tc>
                  <a:txBody>
                    <a:bodyPr>
                      <a:noAutofit/>
                    </a:bodyPr>
                    <a:lstStyle/>
                    <a:p>
                      <a:pPr indent="0" lvl="0" marL="0" marR="0" rtl="0" algn="l">
                        <a:spcBef>
                          <a:spcPts val="0"/>
                        </a:spcBef>
                        <a:buSzPct val="25000"/>
                        <a:buNone/>
                      </a:pPr>
                      <a:r>
                        <a:rPr lang="es-AR" sz="1800"/>
                        <a:t>Creciente</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Constantia"/>
                        <a:buNone/>
                      </a:pPr>
                      <a:r>
                        <a:rPr lang="es-AR" sz="1800"/>
                        <a:t>Mas alternativas</a:t>
                      </a:r>
                      <a:r>
                        <a:rPr lang="es-AR" sz="1800"/>
                        <a:t> para elegir</a:t>
                      </a:r>
                    </a:p>
                  </a:txBody>
                  <a:tcPr marT="45725" marB="45725" marR="91450" marL="91450"/>
                </a:tc>
              </a:tr>
              <a:tr h="370850">
                <a:tc>
                  <a:txBody>
                    <a:bodyPr>
                      <a:noAutofit/>
                    </a:bodyPr>
                    <a:lstStyle/>
                    <a:p>
                      <a:pPr indent="0" lvl="0" marL="0" marR="0" rtl="0" algn="l">
                        <a:spcBef>
                          <a:spcPts val="0"/>
                        </a:spcBef>
                        <a:buSzPct val="25000"/>
                        <a:buNone/>
                      </a:pPr>
                      <a:r>
                        <a:rPr lang="es-AR" sz="1800"/>
                        <a:t>Complejidad</a:t>
                      </a:r>
                      <a:r>
                        <a:rPr lang="es-AR" sz="1800"/>
                        <a:t> estructuras</a:t>
                      </a:r>
                    </a:p>
                  </a:txBody>
                  <a:tcPr marT="45725" marB="45725" marR="91450" marL="91450"/>
                </a:tc>
                <a:tc>
                  <a:txBody>
                    <a:bodyPr>
                      <a:noAutofit/>
                    </a:bodyPr>
                    <a:lstStyle/>
                    <a:p>
                      <a:pPr indent="0" lvl="0" marL="0" marR="0" rtl="0" algn="l">
                        <a:spcBef>
                          <a:spcPts val="0"/>
                        </a:spcBef>
                        <a:buSzPct val="25000"/>
                        <a:buNone/>
                      </a:pPr>
                      <a:r>
                        <a:rPr lang="es-AR" sz="1800"/>
                        <a:t>Creciente</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Constantia"/>
                        <a:buNone/>
                      </a:pPr>
                      <a:r>
                        <a:rPr lang="es-AR" sz="1800"/>
                        <a:t>Grandes costos</a:t>
                      </a:r>
                      <a:r>
                        <a:rPr lang="es-AR" sz="1800"/>
                        <a:t> de cometer error</a:t>
                      </a:r>
                    </a:p>
                  </a:txBody>
                  <a:tcPr marT="45725" marB="45725" marR="91450" marL="91450"/>
                </a:tc>
              </a:tr>
              <a:tr h="370850">
                <a:tc>
                  <a:txBody>
                    <a:bodyPr>
                      <a:noAutofit/>
                    </a:bodyPr>
                    <a:lstStyle/>
                    <a:p>
                      <a:pPr indent="0" lvl="0" marL="0" marR="0" rtl="0" algn="l">
                        <a:spcBef>
                          <a:spcPts val="0"/>
                        </a:spcBef>
                        <a:buSzPct val="25000"/>
                        <a:buNone/>
                      </a:pPr>
                      <a:r>
                        <a:rPr lang="es-AR" sz="1800"/>
                        <a:t>Competencia</a:t>
                      </a:r>
                    </a:p>
                  </a:txBody>
                  <a:tcPr marT="45725" marB="45725" marR="91450" marL="91450"/>
                </a:tc>
                <a:tc>
                  <a:txBody>
                    <a:bodyPr>
                      <a:noAutofit/>
                    </a:bodyPr>
                    <a:lstStyle/>
                    <a:p>
                      <a:pPr indent="0" lvl="0" marL="0" marR="0" rtl="0" algn="l">
                        <a:spcBef>
                          <a:spcPts val="0"/>
                        </a:spcBef>
                        <a:buSzPct val="25000"/>
                        <a:buNone/>
                      </a:pPr>
                      <a:r>
                        <a:rPr lang="es-AR" sz="1800"/>
                        <a:t>Creciente</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Constantia"/>
                        <a:buNone/>
                      </a:pPr>
                      <a:r>
                        <a:rPr lang="es-AR" sz="1800"/>
                        <a:t>Grandes costos de cometer error </a:t>
                      </a:r>
                    </a:p>
                  </a:txBody>
                  <a:tcPr marT="45725" marB="45725" marR="91450" marL="91450"/>
                </a:tc>
              </a:tr>
              <a:tr h="370850">
                <a:tc>
                  <a:txBody>
                    <a:bodyPr>
                      <a:noAutofit/>
                    </a:bodyPr>
                    <a:lstStyle/>
                    <a:p>
                      <a:pPr indent="0" lvl="0" marL="0" marR="0" rtl="0" algn="l">
                        <a:spcBef>
                          <a:spcPts val="0"/>
                        </a:spcBef>
                        <a:buSzPct val="25000"/>
                        <a:buNone/>
                      </a:pPr>
                      <a:r>
                        <a:rPr lang="es-AR" sz="1800"/>
                        <a:t>Mercados</a:t>
                      </a:r>
                      <a:r>
                        <a:rPr lang="es-AR" sz="1800"/>
                        <a:t> internacionales</a:t>
                      </a:r>
                    </a:p>
                  </a:txBody>
                  <a:tcPr marT="45725" marB="45725" marR="91450" marL="91450"/>
                </a:tc>
                <a:tc>
                  <a:txBody>
                    <a:bodyPr>
                      <a:noAutofit/>
                    </a:bodyPr>
                    <a:lstStyle/>
                    <a:p>
                      <a:pPr indent="0" lvl="0" marL="0" marR="0" rtl="0" algn="l">
                        <a:spcBef>
                          <a:spcPts val="0"/>
                        </a:spcBef>
                        <a:buSzPct val="25000"/>
                        <a:buNone/>
                      </a:pPr>
                      <a:r>
                        <a:rPr lang="es-AR" sz="1800"/>
                        <a:t>Creciente</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Constantia"/>
                        <a:buNone/>
                      </a:pPr>
                      <a:r>
                        <a:rPr lang="es-AR" sz="1800"/>
                        <a:t>Mayor</a:t>
                      </a:r>
                      <a:r>
                        <a:rPr lang="es-AR" sz="1800"/>
                        <a:t>  incertid respect  al futuro</a:t>
                      </a:r>
                    </a:p>
                  </a:txBody>
                  <a:tcPr marT="45725" marB="45725" marR="91450" marL="91450"/>
                </a:tc>
              </a:tr>
              <a:tr h="370850">
                <a:tc>
                  <a:txBody>
                    <a:bodyPr>
                      <a:noAutofit/>
                    </a:bodyPr>
                    <a:lstStyle/>
                    <a:p>
                      <a:pPr indent="0" lvl="0" marL="0" marR="0" rtl="0" algn="l">
                        <a:spcBef>
                          <a:spcPts val="0"/>
                        </a:spcBef>
                        <a:buSzPct val="25000"/>
                        <a:buNone/>
                      </a:pPr>
                      <a:r>
                        <a:rPr lang="es-AR" sz="1800"/>
                        <a:t>Estabilidad</a:t>
                      </a:r>
                      <a:r>
                        <a:rPr lang="es-AR" sz="1800"/>
                        <a:t> politica</a:t>
                      </a:r>
                    </a:p>
                  </a:txBody>
                  <a:tcPr marT="45725" marB="45725" marR="91450" marL="91450"/>
                </a:tc>
                <a:tc>
                  <a:txBody>
                    <a:bodyPr>
                      <a:noAutofit/>
                    </a:bodyPr>
                    <a:lstStyle/>
                    <a:p>
                      <a:pPr indent="0" lvl="0" marL="0" marR="0" rtl="0" algn="l">
                        <a:spcBef>
                          <a:spcPts val="0"/>
                        </a:spcBef>
                        <a:buSzPct val="25000"/>
                        <a:buNone/>
                      </a:pPr>
                      <a:r>
                        <a:rPr lang="es-AR" sz="1800"/>
                        <a:t>Decreciente</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Constantia"/>
                        <a:buNone/>
                      </a:pPr>
                      <a:r>
                        <a:rPr lang="es-AR" sz="1800"/>
                        <a:t>Mayor  incertid</a:t>
                      </a:r>
                      <a:r>
                        <a:rPr lang="es-AR" sz="1800"/>
                        <a:t>  respect al futuro</a:t>
                      </a:r>
                    </a:p>
                  </a:txBody>
                  <a:tcPr marT="45725" marB="45725" marR="91450" marL="91450"/>
                </a:tc>
              </a:tr>
            </a:tbl>
          </a:graphicData>
        </a:graphic>
      </p:graphicFrame>
      <p:sp>
        <p:nvSpPr>
          <p:cNvPr id="154" name="Shape 154"/>
          <p:cNvSpPr txBox="1"/>
          <p:nvPr/>
        </p:nvSpPr>
        <p:spPr>
          <a:xfrm>
            <a:off x="1043608" y="5445223"/>
            <a:ext cx="6912767"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800">
                <a:solidFill>
                  <a:schemeClr val="dk1"/>
                </a:solidFill>
                <a:latin typeface="Constantia"/>
                <a:ea typeface="Constantia"/>
                <a:cs typeface="Constantia"/>
                <a:sym typeface="Constantia"/>
              </a:rPr>
              <a:t>Se deben estudiar formulas y técnicas que ayuden a los directivos </a:t>
            </a:r>
          </a:p>
        </p:txBody>
      </p:sp>
      <p:sp>
        <p:nvSpPr>
          <p:cNvPr id="155" name="Shape 155"/>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156" name="Shape 156"/>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6" name="Shape 596"/>
        <p:cNvGrpSpPr/>
        <p:nvPr/>
      </p:nvGrpSpPr>
      <p:grpSpPr>
        <a:xfrm>
          <a:off x="0" y="0"/>
          <a:ext cx="0" cy="0"/>
          <a:chOff x="0" y="0"/>
          <a:chExt cx="0" cy="0"/>
        </a:xfrm>
      </p:grpSpPr>
      <p:sp>
        <p:nvSpPr>
          <p:cNvPr id="597" name="Shape 597"/>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
        <p:nvSpPr>
          <p:cNvPr id="598" name="Shape 598"/>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599" name="Shape 599"/>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ctr">
              <a:spcBef>
                <a:spcPts val="0"/>
              </a:spcBef>
              <a:buClr>
                <a:schemeClr val="dk2"/>
              </a:buClr>
              <a:buSzPct val="25000"/>
              <a:buFont typeface="Calibri"/>
              <a:buNone/>
            </a:pPr>
            <a:r>
              <a:rPr b="0" i="0" lang="es-AR" sz="5000" u="none" cap="none" strike="noStrike">
                <a:solidFill>
                  <a:schemeClr val="dk2"/>
                </a:solidFill>
                <a:latin typeface="Calibri"/>
                <a:ea typeface="Calibri"/>
                <a:cs typeface="Calibri"/>
                <a:sym typeface="Calibri"/>
              </a:rPr>
              <a:t>D.W.H. Variable en el tiempo </a:t>
            </a:r>
          </a:p>
        </p:txBody>
      </p:sp>
      <p:sp>
        <p:nvSpPr>
          <p:cNvPr id="600" name="Shape 600"/>
          <p:cNvSpPr/>
          <p:nvPr/>
        </p:nvSpPr>
        <p:spPr>
          <a:xfrm>
            <a:off x="2123727" y="2348880"/>
            <a:ext cx="792087" cy="504056"/>
          </a:xfrm>
          <a:prstGeom prst="can">
            <a:avLst>
              <a:gd fmla="val 25000" name="adj"/>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nstantia"/>
              <a:ea typeface="Constantia"/>
              <a:cs typeface="Constantia"/>
              <a:sym typeface="Constantia"/>
            </a:endParaRPr>
          </a:p>
        </p:txBody>
      </p:sp>
      <p:sp>
        <p:nvSpPr>
          <p:cNvPr id="601" name="Shape 601"/>
          <p:cNvSpPr/>
          <p:nvPr/>
        </p:nvSpPr>
        <p:spPr>
          <a:xfrm>
            <a:off x="5364087" y="2348880"/>
            <a:ext cx="792087" cy="504056"/>
          </a:xfrm>
          <a:prstGeom prst="can">
            <a:avLst>
              <a:gd fmla="val 25000" name="adj"/>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nstantia"/>
              <a:ea typeface="Constantia"/>
              <a:cs typeface="Constantia"/>
              <a:sym typeface="Constantia"/>
            </a:endParaRPr>
          </a:p>
        </p:txBody>
      </p:sp>
      <p:sp>
        <p:nvSpPr>
          <p:cNvPr id="602" name="Shape 602"/>
          <p:cNvSpPr txBox="1"/>
          <p:nvPr/>
        </p:nvSpPr>
        <p:spPr>
          <a:xfrm>
            <a:off x="4932039" y="2924943"/>
            <a:ext cx="1944216"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800">
                <a:solidFill>
                  <a:schemeClr val="dk1"/>
                </a:solidFill>
                <a:latin typeface="Calibri"/>
                <a:ea typeface="Calibri"/>
                <a:cs typeface="Calibri"/>
                <a:sym typeface="Calibri"/>
              </a:rPr>
              <a:t>Data Warehouse</a:t>
            </a:r>
          </a:p>
        </p:txBody>
      </p:sp>
      <p:sp>
        <p:nvSpPr>
          <p:cNvPr id="603" name="Shape 603"/>
          <p:cNvSpPr txBox="1"/>
          <p:nvPr/>
        </p:nvSpPr>
        <p:spPr>
          <a:xfrm>
            <a:off x="1619671" y="2924943"/>
            <a:ext cx="1944216"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800">
                <a:solidFill>
                  <a:schemeClr val="dk1"/>
                </a:solidFill>
                <a:latin typeface="Calibri"/>
                <a:ea typeface="Calibri"/>
                <a:cs typeface="Calibri"/>
                <a:sym typeface="Calibri"/>
              </a:rPr>
              <a:t>Operacional</a:t>
            </a:r>
          </a:p>
        </p:txBody>
      </p:sp>
      <p:sp>
        <p:nvSpPr>
          <p:cNvPr id="604" name="Shape 604"/>
          <p:cNvSpPr txBox="1"/>
          <p:nvPr/>
        </p:nvSpPr>
        <p:spPr>
          <a:xfrm>
            <a:off x="539552" y="3429000"/>
            <a:ext cx="3456383" cy="1661993"/>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800">
                <a:solidFill>
                  <a:schemeClr val="dk1"/>
                </a:solidFill>
                <a:latin typeface="Calibri"/>
                <a:ea typeface="Calibri"/>
                <a:cs typeface="Calibri"/>
                <a:sym typeface="Calibri"/>
              </a:rPr>
              <a:t>Horizonte de tiempo</a:t>
            </a:r>
            <a:r>
              <a:rPr lang="es-AR" sz="1600">
                <a:solidFill>
                  <a:schemeClr val="dk1"/>
                </a:solidFill>
                <a:latin typeface="Calibri"/>
                <a:ea typeface="Calibri"/>
                <a:cs typeface="Calibri"/>
                <a:sym typeface="Calibri"/>
              </a:rPr>
              <a:t>: 60-90 dias</a:t>
            </a:r>
          </a:p>
          <a:p>
            <a:pPr indent="0" lvl="0" marL="0" marR="0" rtl="0" algn="l">
              <a:spcBef>
                <a:spcPts val="0"/>
              </a:spcBef>
              <a:buNone/>
            </a:pPr>
            <a:r>
              <a:t/>
            </a:r>
            <a:endParaRPr sz="1600">
              <a:solidFill>
                <a:schemeClr val="dk1"/>
              </a:solidFill>
              <a:latin typeface="Calibri"/>
              <a:ea typeface="Calibri"/>
              <a:cs typeface="Calibri"/>
              <a:sym typeface="Calibri"/>
            </a:endParaRPr>
          </a:p>
          <a:p>
            <a:pPr indent="0" lvl="0" marL="0" marR="0" rtl="0" algn="l">
              <a:spcBef>
                <a:spcPts val="0"/>
              </a:spcBef>
              <a:buSzPct val="25000"/>
              <a:buNone/>
            </a:pPr>
            <a:r>
              <a:rPr lang="es-AR" sz="1800">
                <a:solidFill>
                  <a:schemeClr val="dk1"/>
                </a:solidFill>
                <a:latin typeface="Calibri"/>
                <a:ea typeface="Calibri"/>
                <a:cs typeface="Calibri"/>
                <a:sym typeface="Calibri"/>
              </a:rPr>
              <a:t>Clave</a:t>
            </a:r>
            <a:r>
              <a:rPr lang="es-AR" sz="1600">
                <a:solidFill>
                  <a:schemeClr val="dk1"/>
                </a:solidFill>
                <a:latin typeface="Calibri"/>
                <a:ea typeface="Calibri"/>
                <a:cs typeface="Calibri"/>
                <a:sym typeface="Calibri"/>
              </a:rPr>
              <a:t>: puede o no tener un elemento de tiempo </a:t>
            </a:r>
          </a:p>
          <a:p>
            <a:pPr indent="0" lvl="0" marL="0" marR="0" rtl="0" algn="l">
              <a:spcBef>
                <a:spcPts val="0"/>
              </a:spcBef>
              <a:buNone/>
            </a:pPr>
            <a:r>
              <a:t/>
            </a:r>
            <a:endParaRPr sz="1600">
              <a:solidFill>
                <a:schemeClr val="dk1"/>
              </a:solidFill>
              <a:latin typeface="Calibri"/>
              <a:ea typeface="Calibri"/>
              <a:cs typeface="Calibri"/>
              <a:sym typeface="Calibri"/>
            </a:endParaRPr>
          </a:p>
          <a:p>
            <a:pPr indent="0" lvl="0" marL="0" marR="0" rtl="0" algn="l">
              <a:spcBef>
                <a:spcPts val="0"/>
              </a:spcBef>
              <a:buSzPct val="25000"/>
              <a:buNone/>
            </a:pPr>
            <a:r>
              <a:rPr lang="es-AR" sz="1800">
                <a:solidFill>
                  <a:schemeClr val="dk1"/>
                </a:solidFill>
                <a:latin typeface="Calibri"/>
                <a:ea typeface="Calibri"/>
                <a:cs typeface="Calibri"/>
                <a:sym typeface="Calibri"/>
              </a:rPr>
              <a:t>Datos</a:t>
            </a:r>
            <a:r>
              <a:rPr lang="es-AR" sz="1600">
                <a:solidFill>
                  <a:schemeClr val="dk1"/>
                </a:solidFill>
                <a:latin typeface="Calibri"/>
                <a:ea typeface="Calibri"/>
                <a:cs typeface="Calibri"/>
                <a:sym typeface="Calibri"/>
              </a:rPr>
              <a:t> pueden ser modificados </a:t>
            </a:r>
          </a:p>
        </p:txBody>
      </p:sp>
      <p:sp>
        <p:nvSpPr>
          <p:cNvPr id="605" name="Shape 605"/>
          <p:cNvSpPr txBox="1"/>
          <p:nvPr/>
        </p:nvSpPr>
        <p:spPr>
          <a:xfrm>
            <a:off x="4644007" y="3501007"/>
            <a:ext cx="3456383" cy="1661993"/>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800">
                <a:solidFill>
                  <a:schemeClr val="dk1"/>
                </a:solidFill>
                <a:latin typeface="Calibri"/>
                <a:ea typeface="Calibri"/>
                <a:cs typeface="Calibri"/>
                <a:sym typeface="Calibri"/>
              </a:rPr>
              <a:t>Horizonte de tiempo</a:t>
            </a:r>
            <a:r>
              <a:rPr lang="es-AR" sz="1600">
                <a:solidFill>
                  <a:schemeClr val="dk1"/>
                </a:solidFill>
                <a:latin typeface="Calibri"/>
                <a:ea typeface="Calibri"/>
                <a:cs typeface="Calibri"/>
                <a:sym typeface="Calibri"/>
              </a:rPr>
              <a:t>: 5 -10 años</a:t>
            </a:r>
          </a:p>
          <a:p>
            <a:pPr indent="0" lvl="0" marL="0" marR="0" rtl="0" algn="l">
              <a:spcBef>
                <a:spcPts val="0"/>
              </a:spcBef>
              <a:buNone/>
            </a:pPr>
            <a:r>
              <a:t/>
            </a:r>
            <a:endParaRPr sz="1600">
              <a:solidFill>
                <a:schemeClr val="dk1"/>
              </a:solidFill>
              <a:latin typeface="Calibri"/>
              <a:ea typeface="Calibri"/>
              <a:cs typeface="Calibri"/>
              <a:sym typeface="Calibri"/>
            </a:endParaRPr>
          </a:p>
          <a:p>
            <a:pPr indent="0" lvl="0" marL="0" marR="0" rtl="0" algn="l">
              <a:spcBef>
                <a:spcPts val="0"/>
              </a:spcBef>
              <a:buSzPct val="25000"/>
              <a:buNone/>
            </a:pPr>
            <a:r>
              <a:rPr lang="es-AR" sz="1800">
                <a:solidFill>
                  <a:schemeClr val="dk1"/>
                </a:solidFill>
                <a:latin typeface="Calibri"/>
                <a:ea typeface="Calibri"/>
                <a:cs typeface="Calibri"/>
                <a:sym typeface="Calibri"/>
              </a:rPr>
              <a:t>Clave</a:t>
            </a:r>
            <a:r>
              <a:rPr lang="es-AR" sz="1600">
                <a:solidFill>
                  <a:schemeClr val="dk1"/>
                </a:solidFill>
                <a:latin typeface="Calibri"/>
                <a:ea typeface="Calibri"/>
                <a:cs typeface="Calibri"/>
                <a:sym typeface="Calibri"/>
              </a:rPr>
              <a:t>:  contiene siempre un elemento de tiempo </a:t>
            </a:r>
          </a:p>
          <a:p>
            <a:pPr indent="0" lvl="0" marL="0" marR="0" rtl="0" algn="l">
              <a:spcBef>
                <a:spcPts val="0"/>
              </a:spcBef>
              <a:buNone/>
            </a:pPr>
            <a:r>
              <a:t/>
            </a:r>
            <a:endParaRPr sz="1600">
              <a:solidFill>
                <a:schemeClr val="dk1"/>
              </a:solidFill>
              <a:latin typeface="Calibri"/>
              <a:ea typeface="Calibri"/>
              <a:cs typeface="Calibri"/>
              <a:sym typeface="Calibri"/>
            </a:endParaRPr>
          </a:p>
          <a:p>
            <a:pPr indent="0" lvl="0" marL="0" marR="0" rtl="0" algn="l">
              <a:spcBef>
                <a:spcPts val="0"/>
              </a:spcBef>
              <a:buSzPct val="25000"/>
              <a:buNone/>
            </a:pPr>
            <a:r>
              <a:rPr lang="es-AR" sz="1800">
                <a:solidFill>
                  <a:schemeClr val="dk1"/>
                </a:solidFill>
                <a:latin typeface="Calibri"/>
                <a:ea typeface="Calibri"/>
                <a:cs typeface="Calibri"/>
                <a:sym typeface="Calibri"/>
              </a:rPr>
              <a:t>Datos</a:t>
            </a:r>
            <a:r>
              <a:rPr lang="es-AR" sz="1600">
                <a:solidFill>
                  <a:schemeClr val="dk1"/>
                </a:solidFill>
                <a:latin typeface="Calibri"/>
                <a:ea typeface="Calibri"/>
                <a:cs typeface="Calibri"/>
                <a:sym typeface="Calibri"/>
              </a:rPr>
              <a:t>  no pueden ser modificados </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9" name="Shape 609"/>
        <p:cNvGrpSpPr/>
        <p:nvPr/>
      </p:nvGrpSpPr>
      <p:grpSpPr>
        <a:xfrm>
          <a:off x="0" y="0"/>
          <a:ext cx="0" cy="0"/>
          <a:chOff x="0" y="0"/>
          <a:chExt cx="0" cy="0"/>
        </a:xfrm>
      </p:grpSpPr>
      <p:sp>
        <p:nvSpPr>
          <p:cNvPr id="610" name="Shape 610"/>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ctr">
              <a:spcBef>
                <a:spcPts val="0"/>
              </a:spcBef>
              <a:buClr>
                <a:schemeClr val="dk2"/>
              </a:buClr>
              <a:buSzPct val="25000"/>
              <a:buFont typeface="Calibri"/>
              <a:buNone/>
            </a:pPr>
            <a:r>
              <a:rPr b="0" i="0" lang="es-AR" sz="5000" u="none" cap="none" strike="noStrike">
                <a:solidFill>
                  <a:schemeClr val="dk2"/>
                </a:solidFill>
                <a:latin typeface="Calibri"/>
                <a:ea typeface="Calibri"/>
                <a:cs typeface="Calibri"/>
                <a:sym typeface="Calibri"/>
              </a:rPr>
              <a:t>D.W.H. NO volatil</a:t>
            </a:r>
          </a:p>
        </p:txBody>
      </p:sp>
      <p:sp>
        <p:nvSpPr>
          <p:cNvPr id="611" name="Shape 611"/>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
        <p:nvSpPr>
          <p:cNvPr id="612" name="Shape 612"/>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613" name="Shape 613"/>
          <p:cNvSpPr/>
          <p:nvPr/>
        </p:nvSpPr>
        <p:spPr>
          <a:xfrm>
            <a:off x="1331640" y="2636911"/>
            <a:ext cx="2016224" cy="1656183"/>
          </a:xfrm>
          <a:prstGeom prst="can">
            <a:avLst>
              <a:gd fmla="val 25000" name="adj"/>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nstantia"/>
              <a:ea typeface="Constantia"/>
              <a:cs typeface="Constantia"/>
              <a:sym typeface="Constantia"/>
            </a:endParaRPr>
          </a:p>
        </p:txBody>
      </p:sp>
      <p:sp>
        <p:nvSpPr>
          <p:cNvPr id="614" name="Shape 614"/>
          <p:cNvSpPr/>
          <p:nvPr/>
        </p:nvSpPr>
        <p:spPr>
          <a:xfrm>
            <a:off x="5796135" y="2564903"/>
            <a:ext cx="2016224" cy="1656183"/>
          </a:xfrm>
          <a:prstGeom prst="can">
            <a:avLst>
              <a:gd fmla="val 25000" name="adj"/>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nstantia"/>
              <a:ea typeface="Constantia"/>
              <a:cs typeface="Constantia"/>
              <a:sym typeface="Constantia"/>
            </a:endParaRPr>
          </a:p>
        </p:txBody>
      </p:sp>
      <p:cxnSp>
        <p:nvCxnSpPr>
          <p:cNvPr id="615" name="Shape 615"/>
          <p:cNvCxnSpPr/>
          <p:nvPr/>
        </p:nvCxnSpPr>
        <p:spPr>
          <a:xfrm>
            <a:off x="1907703" y="2276872"/>
            <a:ext cx="360040" cy="576064"/>
          </a:xfrm>
          <a:prstGeom prst="straightConnector1">
            <a:avLst/>
          </a:prstGeom>
          <a:noFill/>
          <a:ln cap="flat" cmpd="sng" w="9525">
            <a:solidFill>
              <a:srgbClr val="075192"/>
            </a:solidFill>
            <a:prstDash val="solid"/>
            <a:round/>
            <a:headEnd len="med" w="med" type="none"/>
            <a:tailEnd len="lg" w="lg" type="stealth"/>
          </a:ln>
        </p:spPr>
      </p:cxnSp>
      <p:cxnSp>
        <p:nvCxnSpPr>
          <p:cNvPr id="616" name="Shape 616"/>
          <p:cNvCxnSpPr/>
          <p:nvPr/>
        </p:nvCxnSpPr>
        <p:spPr>
          <a:xfrm flipH="1">
            <a:off x="3203848" y="2060848"/>
            <a:ext cx="144016" cy="702077"/>
          </a:xfrm>
          <a:prstGeom prst="straightConnector1">
            <a:avLst/>
          </a:prstGeom>
          <a:noFill/>
          <a:ln cap="flat" cmpd="sng" w="9525">
            <a:solidFill>
              <a:srgbClr val="075192"/>
            </a:solidFill>
            <a:prstDash val="solid"/>
            <a:round/>
            <a:headEnd len="med" w="med" type="none"/>
            <a:tailEnd len="lg" w="lg" type="stealth"/>
          </a:ln>
        </p:spPr>
      </p:cxnSp>
      <p:cxnSp>
        <p:nvCxnSpPr>
          <p:cNvPr id="617" name="Shape 617"/>
          <p:cNvCxnSpPr/>
          <p:nvPr/>
        </p:nvCxnSpPr>
        <p:spPr>
          <a:xfrm flipH="1" rot="10800000">
            <a:off x="1835696" y="4077072"/>
            <a:ext cx="432047" cy="792087"/>
          </a:xfrm>
          <a:prstGeom prst="straightConnector1">
            <a:avLst/>
          </a:prstGeom>
          <a:noFill/>
          <a:ln cap="flat" cmpd="sng" w="9525">
            <a:solidFill>
              <a:srgbClr val="075192"/>
            </a:solidFill>
            <a:prstDash val="solid"/>
            <a:round/>
            <a:headEnd len="med" w="med" type="none"/>
            <a:tailEnd len="lg" w="lg" type="stealth"/>
          </a:ln>
        </p:spPr>
      </p:cxnSp>
      <p:cxnSp>
        <p:nvCxnSpPr>
          <p:cNvPr id="618" name="Shape 618"/>
          <p:cNvCxnSpPr/>
          <p:nvPr/>
        </p:nvCxnSpPr>
        <p:spPr>
          <a:xfrm>
            <a:off x="683568" y="3212975"/>
            <a:ext cx="792087" cy="216023"/>
          </a:xfrm>
          <a:prstGeom prst="straightConnector1">
            <a:avLst/>
          </a:prstGeom>
          <a:noFill/>
          <a:ln cap="flat" cmpd="sng" w="9525">
            <a:solidFill>
              <a:srgbClr val="075192"/>
            </a:solidFill>
            <a:prstDash val="solid"/>
            <a:round/>
            <a:headEnd len="med" w="med" type="none"/>
            <a:tailEnd len="lg" w="lg" type="stealth"/>
          </a:ln>
        </p:spPr>
      </p:cxnSp>
      <p:cxnSp>
        <p:nvCxnSpPr>
          <p:cNvPr id="619" name="Shape 619"/>
          <p:cNvCxnSpPr/>
          <p:nvPr/>
        </p:nvCxnSpPr>
        <p:spPr>
          <a:xfrm rot="10800000">
            <a:off x="3059832" y="3933056"/>
            <a:ext cx="288032" cy="648071"/>
          </a:xfrm>
          <a:prstGeom prst="straightConnector1">
            <a:avLst/>
          </a:prstGeom>
          <a:noFill/>
          <a:ln cap="flat" cmpd="sng" w="9525">
            <a:solidFill>
              <a:srgbClr val="075192"/>
            </a:solidFill>
            <a:prstDash val="solid"/>
            <a:round/>
            <a:headEnd len="med" w="med" type="none"/>
            <a:tailEnd len="lg" w="lg" type="stealth"/>
          </a:ln>
        </p:spPr>
      </p:cxnSp>
      <p:sp>
        <p:nvSpPr>
          <p:cNvPr id="620" name="Shape 620"/>
          <p:cNvSpPr txBox="1"/>
          <p:nvPr/>
        </p:nvSpPr>
        <p:spPr>
          <a:xfrm>
            <a:off x="971600" y="1916832"/>
            <a:ext cx="1512167" cy="33855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s-AR" sz="1600">
                <a:solidFill>
                  <a:schemeClr val="dk1"/>
                </a:solidFill>
                <a:latin typeface="Calibri"/>
                <a:ea typeface="Calibri"/>
                <a:cs typeface="Calibri"/>
                <a:sym typeface="Calibri"/>
              </a:rPr>
              <a:t>Insert</a:t>
            </a:r>
          </a:p>
        </p:txBody>
      </p:sp>
      <p:sp>
        <p:nvSpPr>
          <p:cNvPr id="621" name="Shape 621"/>
          <p:cNvSpPr txBox="1"/>
          <p:nvPr/>
        </p:nvSpPr>
        <p:spPr>
          <a:xfrm>
            <a:off x="1051991" y="5093567"/>
            <a:ext cx="1512167" cy="33855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s-AR" sz="1600">
                <a:solidFill>
                  <a:schemeClr val="dk1"/>
                </a:solidFill>
                <a:latin typeface="Calibri"/>
                <a:ea typeface="Calibri"/>
                <a:cs typeface="Calibri"/>
                <a:sym typeface="Calibri"/>
              </a:rPr>
              <a:t>Insert</a:t>
            </a:r>
          </a:p>
        </p:txBody>
      </p:sp>
      <p:sp>
        <p:nvSpPr>
          <p:cNvPr id="622" name="Shape 622"/>
          <p:cNvSpPr txBox="1"/>
          <p:nvPr/>
        </p:nvSpPr>
        <p:spPr>
          <a:xfrm>
            <a:off x="-324543" y="2852935"/>
            <a:ext cx="1512167" cy="33855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s-AR" sz="1600">
                <a:solidFill>
                  <a:schemeClr val="dk1"/>
                </a:solidFill>
                <a:latin typeface="Calibri"/>
                <a:ea typeface="Calibri"/>
                <a:cs typeface="Calibri"/>
                <a:sym typeface="Calibri"/>
              </a:rPr>
              <a:t>Change</a:t>
            </a:r>
          </a:p>
        </p:txBody>
      </p:sp>
      <p:sp>
        <p:nvSpPr>
          <p:cNvPr id="623" name="Shape 623"/>
          <p:cNvSpPr txBox="1"/>
          <p:nvPr/>
        </p:nvSpPr>
        <p:spPr>
          <a:xfrm>
            <a:off x="2996208" y="4949551"/>
            <a:ext cx="1512167" cy="33855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s-AR" sz="1600">
                <a:solidFill>
                  <a:schemeClr val="dk1"/>
                </a:solidFill>
                <a:latin typeface="Calibri"/>
                <a:ea typeface="Calibri"/>
                <a:cs typeface="Calibri"/>
                <a:sym typeface="Calibri"/>
              </a:rPr>
              <a:t>Change</a:t>
            </a:r>
          </a:p>
        </p:txBody>
      </p:sp>
      <p:sp>
        <p:nvSpPr>
          <p:cNvPr id="624" name="Shape 624"/>
          <p:cNvSpPr txBox="1"/>
          <p:nvPr/>
        </p:nvSpPr>
        <p:spPr>
          <a:xfrm>
            <a:off x="3059832" y="1916832"/>
            <a:ext cx="1512167" cy="33855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s-AR" sz="1600">
                <a:solidFill>
                  <a:schemeClr val="dk1"/>
                </a:solidFill>
                <a:latin typeface="Calibri"/>
                <a:ea typeface="Calibri"/>
                <a:cs typeface="Calibri"/>
                <a:sym typeface="Calibri"/>
              </a:rPr>
              <a:t>Replace</a:t>
            </a:r>
          </a:p>
        </p:txBody>
      </p:sp>
      <p:cxnSp>
        <p:nvCxnSpPr>
          <p:cNvPr id="625" name="Shape 625"/>
          <p:cNvCxnSpPr/>
          <p:nvPr/>
        </p:nvCxnSpPr>
        <p:spPr>
          <a:xfrm flipH="1">
            <a:off x="3419871" y="3573016"/>
            <a:ext cx="432047" cy="72008"/>
          </a:xfrm>
          <a:prstGeom prst="straightConnector1">
            <a:avLst/>
          </a:prstGeom>
          <a:noFill/>
          <a:ln cap="flat" cmpd="sng" w="9525">
            <a:solidFill>
              <a:srgbClr val="075192"/>
            </a:solidFill>
            <a:prstDash val="solid"/>
            <a:round/>
            <a:headEnd len="med" w="med" type="none"/>
            <a:tailEnd len="lg" w="lg" type="stealth"/>
          </a:ln>
        </p:spPr>
      </p:cxnSp>
      <p:sp>
        <p:nvSpPr>
          <p:cNvPr id="626" name="Shape 626"/>
          <p:cNvSpPr txBox="1"/>
          <p:nvPr/>
        </p:nvSpPr>
        <p:spPr>
          <a:xfrm>
            <a:off x="3491880" y="3429000"/>
            <a:ext cx="1512167" cy="33855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s-AR" sz="1600">
                <a:solidFill>
                  <a:schemeClr val="dk1"/>
                </a:solidFill>
                <a:latin typeface="Calibri"/>
                <a:ea typeface="Calibri"/>
                <a:cs typeface="Calibri"/>
                <a:sym typeface="Calibri"/>
              </a:rPr>
              <a:t>Replace</a:t>
            </a:r>
          </a:p>
        </p:txBody>
      </p:sp>
      <p:cxnSp>
        <p:nvCxnSpPr>
          <p:cNvPr id="627" name="Shape 627"/>
          <p:cNvCxnSpPr/>
          <p:nvPr/>
        </p:nvCxnSpPr>
        <p:spPr>
          <a:xfrm>
            <a:off x="5436096" y="3284983"/>
            <a:ext cx="864095" cy="0"/>
          </a:xfrm>
          <a:prstGeom prst="straightConnector1">
            <a:avLst/>
          </a:prstGeom>
          <a:noFill/>
          <a:ln cap="flat" cmpd="sng" w="9525">
            <a:solidFill>
              <a:srgbClr val="075192"/>
            </a:solidFill>
            <a:prstDash val="solid"/>
            <a:round/>
            <a:headEnd len="med" w="med" type="none"/>
            <a:tailEnd len="lg" w="lg" type="stealth"/>
          </a:ln>
        </p:spPr>
      </p:cxnSp>
      <p:cxnSp>
        <p:nvCxnSpPr>
          <p:cNvPr id="628" name="Shape 628"/>
          <p:cNvCxnSpPr/>
          <p:nvPr/>
        </p:nvCxnSpPr>
        <p:spPr>
          <a:xfrm>
            <a:off x="5436096" y="3429000"/>
            <a:ext cx="864095" cy="0"/>
          </a:xfrm>
          <a:prstGeom prst="straightConnector1">
            <a:avLst/>
          </a:prstGeom>
          <a:noFill/>
          <a:ln cap="flat" cmpd="sng" w="9525">
            <a:solidFill>
              <a:srgbClr val="075192"/>
            </a:solidFill>
            <a:prstDash val="solid"/>
            <a:round/>
            <a:headEnd len="med" w="med" type="none"/>
            <a:tailEnd len="lg" w="lg" type="stealth"/>
          </a:ln>
        </p:spPr>
      </p:cxnSp>
      <p:cxnSp>
        <p:nvCxnSpPr>
          <p:cNvPr id="629" name="Shape 629"/>
          <p:cNvCxnSpPr/>
          <p:nvPr/>
        </p:nvCxnSpPr>
        <p:spPr>
          <a:xfrm>
            <a:off x="5436096" y="3573016"/>
            <a:ext cx="864095" cy="0"/>
          </a:xfrm>
          <a:prstGeom prst="straightConnector1">
            <a:avLst/>
          </a:prstGeom>
          <a:noFill/>
          <a:ln cap="flat" cmpd="sng" w="9525">
            <a:solidFill>
              <a:srgbClr val="075192"/>
            </a:solidFill>
            <a:prstDash val="solid"/>
            <a:round/>
            <a:headEnd len="med" w="med" type="none"/>
            <a:tailEnd len="lg" w="lg" type="stealth"/>
          </a:ln>
        </p:spPr>
      </p:cxnSp>
      <p:sp>
        <p:nvSpPr>
          <p:cNvPr id="630" name="Shape 630"/>
          <p:cNvSpPr txBox="1"/>
          <p:nvPr/>
        </p:nvSpPr>
        <p:spPr>
          <a:xfrm>
            <a:off x="4427983" y="2924943"/>
            <a:ext cx="1512167" cy="33855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s-AR" sz="1600">
                <a:solidFill>
                  <a:schemeClr val="dk1"/>
                </a:solidFill>
                <a:latin typeface="Calibri"/>
                <a:ea typeface="Calibri"/>
                <a:cs typeface="Calibri"/>
                <a:sym typeface="Calibri"/>
              </a:rPr>
              <a:t>Load</a:t>
            </a:r>
          </a:p>
        </p:txBody>
      </p:sp>
      <p:cxnSp>
        <p:nvCxnSpPr>
          <p:cNvPr id="631" name="Shape 631"/>
          <p:cNvCxnSpPr/>
          <p:nvPr/>
        </p:nvCxnSpPr>
        <p:spPr>
          <a:xfrm flipH="1">
            <a:off x="7524328" y="2924943"/>
            <a:ext cx="576064" cy="144016"/>
          </a:xfrm>
          <a:prstGeom prst="straightConnector1">
            <a:avLst/>
          </a:prstGeom>
          <a:noFill/>
          <a:ln cap="flat" cmpd="sng" w="9525">
            <a:solidFill>
              <a:srgbClr val="075192"/>
            </a:solidFill>
            <a:prstDash val="solid"/>
            <a:round/>
            <a:headEnd len="med" w="med" type="none"/>
            <a:tailEnd len="lg" w="lg" type="stealth"/>
          </a:ln>
        </p:spPr>
      </p:cxnSp>
      <p:cxnSp>
        <p:nvCxnSpPr>
          <p:cNvPr id="632" name="Shape 632"/>
          <p:cNvCxnSpPr/>
          <p:nvPr/>
        </p:nvCxnSpPr>
        <p:spPr>
          <a:xfrm flipH="1">
            <a:off x="7452320" y="3212975"/>
            <a:ext cx="648071" cy="72008"/>
          </a:xfrm>
          <a:prstGeom prst="straightConnector1">
            <a:avLst/>
          </a:prstGeom>
          <a:noFill/>
          <a:ln cap="flat" cmpd="sng" w="9525">
            <a:solidFill>
              <a:srgbClr val="075192"/>
            </a:solidFill>
            <a:prstDash val="solid"/>
            <a:round/>
            <a:headEnd len="med" w="med" type="none"/>
            <a:tailEnd len="lg" w="lg" type="stealth"/>
          </a:ln>
        </p:spPr>
      </p:cxnSp>
      <p:cxnSp>
        <p:nvCxnSpPr>
          <p:cNvPr id="633" name="Shape 633"/>
          <p:cNvCxnSpPr/>
          <p:nvPr/>
        </p:nvCxnSpPr>
        <p:spPr>
          <a:xfrm rot="10800000">
            <a:off x="7380312" y="3501008"/>
            <a:ext cx="792087" cy="216023"/>
          </a:xfrm>
          <a:prstGeom prst="straightConnector1">
            <a:avLst/>
          </a:prstGeom>
          <a:noFill/>
          <a:ln cap="flat" cmpd="sng" w="9525">
            <a:solidFill>
              <a:srgbClr val="075192"/>
            </a:solidFill>
            <a:prstDash val="solid"/>
            <a:round/>
            <a:headEnd len="med" w="med" type="none"/>
            <a:tailEnd len="lg" w="lg" type="stealth"/>
          </a:ln>
        </p:spPr>
      </p:cxnSp>
      <p:sp>
        <p:nvSpPr>
          <p:cNvPr id="634" name="Shape 634"/>
          <p:cNvSpPr txBox="1"/>
          <p:nvPr/>
        </p:nvSpPr>
        <p:spPr>
          <a:xfrm>
            <a:off x="7812360" y="3068959"/>
            <a:ext cx="1512167" cy="33855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s-AR" sz="1600">
                <a:solidFill>
                  <a:schemeClr val="dk1"/>
                </a:solidFill>
                <a:latin typeface="Calibri"/>
                <a:ea typeface="Calibri"/>
                <a:cs typeface="Calibri"/>
                <a:sym typeface="Calibri"/>
              </a:rPr>
              <a:t>Access</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8" name="Shape 638"/>
        <p:cNvGrpSpPr/>
        <p:nvPr/>
      </p:nvGrpSpPr>
      <p:grpSpPr>
        <a:xfrm>
          <a:off x="0" y="0"/>
          <a:ext cx="0" cy="0"/>
          <a:chOff x="0" y="0"/>
          <a:chExt cx="0" cy="0"/>
        </a:xfrm>
      </p:grpSpPr>
      <p:sp>
        <p:nvSpPr>
          <p:cNvPr id="639" name="Shape 639"/>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
        <p:nvSpPr>
          <p:cNvPr id="640" name="Shape 640"/>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641" name="Shape 641"/>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ctr">
              <a:spcBef>
                <a:spcPts val="0"/>
              </a:spcBef>
              <a:buClr>
                <a:schemeClr val="dk2"/>
              </a:buClr>
              <a:buSzPct val="25000"/>
              <a:buFont typeface="Calibri"/>
              <a:buNone/>
            </a:pPr>
            <a:r>
              <a:rPr b="0" i="0" lang="es-AR" sz="5000" u="none" cap="none" strike="noStrike">
                <a:solidFill>
                  <a:schemeClr val="dk2"/>
                </a:solidFill>
                <a:latin typeface="Calibri"/>
                <a:ea typeface="Calibri"/>
                <a:cs typeface="Calibri"/>
                <a:sym typeface="Calibri"/>
              </a:rPr>
              <a:t>D.W.H. OLTP vs DSS</a:t>
            </a:r>
          </a:p>
        </p:txBody>
      </p:sp>
      <p:graphicFrame>
        <p:nvGraphicFramePr>
          <p:cNvPr id="642" name="Shape 642"/>
          <p:cNvGraphicFramePr/>
          <p:nvPr/>
        </p:nvGraphicFramePr>
        <p:xfrm>
          <a:off x="755575" y="1916832"/>
          <a:ext cx="3000000" cy="3000000"/>
        </p:xfrm>
        <a:graphic>
          <a:graphicData uri="http://schemas.openxmlformats.org/drawingml/2006/table">
            <a:tbl>
              <a:tblPr bandRow="1" firstRow="1">
                <a:noFill/>
                <a:tableStyleId>{1D1C15C9-8832-4CB3-BCA1-2E8EEE656030}</a:tableStyleId>
              </a:tblPr>
              <a:tblGrid>
                <a:gridCol w="1728200"/>
                <a:gridCol w="2880325"/>
                <a:gridCol w="3240350"/>
              </a:tblGrid>
              <a:tr h="370850">
                <a:tc>
                  <a:txBody>
                    <a:bodyPr>
                      <a:noAutofit/>
                    </a:bodyPr>
                    <a:lstStyle/>
                    <a:p>
                      <a:pPr indent="0" lvl="0" marL="0" marR="0" rtl="0" algn="ctr">
                        <a:spcBef>
                          <a:spcPts val="0"/>
                        </a:spcBef>
                        <a:buSzPct val="25000"/>
                        <a:buNone/>
                      </a:pPr>
                      <a:r>
                        <a:rPr lang="es-AR" sz="1800"/>
                        <a:t>DATOS</a:t>
                      </a:r>
                    </a:p>
                  </a:txBody>
                  <a:tcPr marT="45725" marB="45725" marR="91450" marL="91450"/>
                </a:tc>
                <a:tc>
                  <a:txBody>
                    <a:bodyPr>
                      <a:noAutofit/>
                    </a:bodyPr>
                    <a:lstStyle/>
                    <a:p>
                      <a:pPr indent="0" lvl="0" marL="0" marR="0" rtl="0" algn="ctr">
                        <a:spcBef>
                          <a:spcPts val="0"/>
                        </a:spcBef>
                        <a:buSzPct val="25000"/>
                        <a:buNone/>
                      </a:pPr>
                      <a:r>
                        <a:rPr lang="es-AR" sz="1800"/>
                        <a:t>DSS</a:t>
                      </a:r>
                    </a:p>
                  </a:txBody>
                  <a:tcPr marT="45725" marB="45725" marR="91450" marL="91450"/>
                </a:tc>
                <a:tc>
                  <a:txBody>
                    <a:bodyPr>
                      <a:noAutofit/>
                    </a:bodyPr>
                    <a:lstStyle/>
                    <a:p>
                      <a:pPr indent="0" lvl="0" marL="0" marR="0" rtl="0" algn="ctr">
                        <a:spcBef>
                          <a:spcPts val="0"/>
                        </a:spcBef>
                        <a:buSzPct val="25000"/>
                        <a:buNone/>
                      </a:pPr>
                      <a:r>
                        <a:rPr lang="es-AR" sz="1800"/>
                        <a:t>OLTP</a:t>
                      </a:r>
                    </a:p>
                  </a:txBody>
                  <a:tcPr marT="45725" marB="45725" marR="91450" marL="91450"/>
                </a:tc>
              </a:tr>
              <a:tr h="370850">
                <a:tc>
                  <a:txBody>
                    <a:bodyPr>
                      <a:noAutofit/>
                    </a:bodyPr>
                    <a:lstStyle/>
                    <a:p>
                      <a:pPr indent="0" lvl="0" marL="0" marR="0" rtl="0" algn="l">
                        <a:spcBef>
                          <a:spcPts val="0"/>
                        </a:spcBef>
                        <a:buSzPct val="25000"/>
                        <a:buNone/>
                      </a:pPr>
                      <a:r>
                        <a:rPr lang="es-AR" sz="1800"/>
                        <a:t>Contenidos </a:t>
                      </a:r>
                    </a:p>
                  </a:txBody>
                  <a:tcPr marT="45725" marB="45725" marR="91450" marL="91450"/>
                </a:tc>
                <a:tc>
                  <a:txBody>
                    <a:bodyPr>
                      <a:noAutofit/>
                    </a:bodyPr>
                    <a:lstStyle/>
                    <a:p>
                      <a:pPr indent="0" lvl="0" marL="0" marR="0" rtl="0" algn="ctr">
                        <a:spcBef>
                          <a:spcPts val="0"/>
                        </a:spcBef>
                        <a:buSzPct val="25000"/>
                        <a:buNone/>
                      </a:pPr>
                      <a:r>
                        <a:rPr lang="es-AR" sz="1800"/>
                        <a:t>Datos sumarizados</a:t>
                      </a:r>
                    </a:p>
                  </a:txBody>
                  <a:tcPr marT="45725" marB="45725" marR="91450" marL="91450"/>
                </a:tc>
                <a:tc>
                  <a:txBody>
                    <a:bodyPr>
                      <a:noAutofit/>
                    </a:bodyPr>
                    <a:lstStyle/>
                    <a:p>
                      <a:pPr indent="0" lvl="0" marL="0" marR="0" rtl="0" algn="ctr">
                        <a:spcBef>
                          <a:spcPts val="0"/>
                        </a:spcBef>
                        <a:buSzPct val="25000"/>
                        <a:buNone/>
                      </a:pPr>
                      <a:r>
                        <a:rPr lang="es-AR" sz="1800"/>
                        <a:t>Valores discretos , detallados</a:t>
                      </a:r>
                      <a:r>
                        <a:rPr lang="es-AR" sz="1800"/>
                        <a:t> </a:t>
                      </a:r>
                    </a:p>
                  </a:txBody>
                  <a:tcPr marT="45725" marB="45725" marR="91450" marL="91450"/>
                </a:tc>
              </a:tr>
              <a:tr h="370850">
                <a:tc>
                  <a:txBody>
                    <a:bodyPr>
                      <a:noAutofit/>
                    </a:bodyPr>
                    <a:lstStyle/>
                    <a:p>
                      <a:pPr indent="0" lvl="0" marL="0" marR="0" rtl="0" algn="l">
                        <a:spcBef>
                          <a:spcPts val="0"/>
                        </a:spcBef>
                        <a:buSzPct val="25000"/>
                        <a:buNone/>
                      </a:pPr>
                      <a:r>
                        <a:rPr lang="es-AR" sz="1800"/>
                        <a:t>Organización</a:t>
                      </a:r>
                    </a:p>
                  </a:txBody>
                  <a:tcPr marT="45725" marB="45725" marR="91450" marL="91450"/>
                </a:tc>
                <a:tc>
                  <a:txBody>
                    <a:bodyPr>
                      <a:noAutofit/>
                    </a:bodyPr>
                    <a:lstStyle/>
                    <a:p>
                      <a:pPr indent="0" lvl="0" marL="0" marR="0" rtl="0" algn="ctr">
                        <a:spcBef>
                          <a:spcPts val="0"/>
                        </a:spcBef>
                        <a:buSzPct val="25000"/>
                        <a:buNone/>
                      </a:pPr>
                      <a:r>
                        <a:rPr lang="es-AR" sz="1800"/>
                        <a:t>Por áreas</a:t>
                      </a:r>
                      <a:r>
                        <a:rPr lang="es-AR" sz="1800"/>
                        <a:t> de interés</a:t>
                      </a:r>
                    </a:p>
                  </a:txBody>
                  <a:tcPr marT="45725" marB="45725" marR="91450" marL="91450"/>
                </a:tc>
                <a:tc>
                  <a:txBody>
                    <a:bodyPr>
                      <a:noAutofit/>
                    </a:bodyPr>
                    <a:lstStyle/>
                    <a:p>
                      <a:pPr indent="0" lvl="0" marL="0" marR="0" rtl="0" algn="ctr">
                        <a:spcBef>
                          <a:spcPts val="0"/>
                        </a:spcBef>
                        <a:buSzPct val="25000"/>
                        <a:buNone/>
                      </a:pPr>
                      <a:r>
                        <a:rPr lang="es-AR" sz="1800"/>
                        <a:t>Por</a:t>
                      </a:r>
                      <a:r>
                        <a:rPr lang="es-AR" sz="1800"/>
                        <a:t> aplicación</a:t>
                      </a:r>
                    </a:p>
                  </a:txBody>
                  <a:tcPr marT="45725" marB="45725" marR="91450" marL="91450"/>
                </a:tc>
              </a:tr>
              <a:tr h="370850">
                <a:tc>
                  <a:txBody>
                    <a:bodyPr>
                      <a:noAutofit/>
                    </a:bodyPr>
                    <a:lstStyle/>
                    <a:p>
                      <a:pPr indent="0" lvl="0" marL="0" marR="0" rtl="0" algn="l">
                        <a:spcBef>
                          <a:spcPts val="0"/>
                        </a:spcBef>
                        <a:buSzPct val="25000"/>
                        <a:buNone/>
                      </a:pPr>
                      <a:r>
                        <a:rPr lang="es-AR" sz="1800"/>
                        <a:t>Naturaleza</a:t>
                      </a:r>
                    </a:p>
                  </a:txBody>
                  <a:tcPr marT="45725" marB="45725" marR="91450" marL="91450"/>
                </a:tc>
                <a:tc>
                  <a:txBody>
                    <a:bodyPr>
                      <a:noAutofit/>
                    </a:bodyPr>
                    <a:lstStyle/>
                    <a:p>
                      <a:pPr indent="0" lvl="0" marL="0" marR="0" rtl="0" algn="ctr">
                        <a:spcBef>
                          <a:spcPts val="0"/>
                        </a:spcBef>
                        <a:buSzPct val="25000"/>
                        <a:buNone/>
                      </a:pPr>
                      <a:r>
                        <a:rPr lang="es-AR" sz="1800"/>
                        <a:t>Estático hasta el refresco</a:t>
                      </a:r>
                    </a:p>
                  </a:txBody>
                  <a:tcPr marT="45725" marB="45725" marR="91450" marL="91450"/>
                </a:tc>
                <a:tc>
                  <a:txBody>
                    <a:bodyPr>
                      <a:noAutofit/>
                    </a:bodyPr>
                    <a:lstStyle/>
                    <a:p>
                      <a:pPr indent="0" lvl="0" marL="0" marR="0" rtl="0" algn="ctr">
                        <a:spcBef>
                          <a:spcPts val="0"/>
                        </a:spcBef>
                        <a:buSzPct val="25000"/>
                        <a:buNone/>
                      </a:pPr>
                      <a:r>
                        <a:rPr lang="es-AR" sz="1800"/>
                        <a:t>Dinámico</a:t>
                      </a:r>
                    </a:p>
                  </a:txBody>
                  <a:tcPr marT="45725" marB="45725" marR="91450" marL="91450"/>
                </a:tc>
              </a:tr>
              <a:tr h="370850">
                <a:tc>
                  <a:txBody>
                    <a:bodyPr>
                      <a:noAutofit/>
                    </a:bodyPr>
                    <a:lstStyle/>
                    <a:p>
                      <a:pPr indent="0" lvl="0" marL="0" marR="0" rtl="0" algn="l">
                        <a:spcBef>
                          <a:spcPts val="0"/>
                        </a:spcBef>
                        <a:buSzPct val="25000"/>
                        <a:buNone/>
                      </a:pPr>
                      <a:r>
                        <a:rPr lang="es-AR" sz="1800"/>
                        <a:t>Uso</a:t>
                      </a:r>
                    </a:p>
                  </a:txBody>
                  <a:tcPr marT="45725" marB="45725" marR="91450" marL="91450"/>
                </a:tc>
                <a:tc>
                  <a:txBody>
                    <a:bodyPr>
                      <a:noAutofit/>
                    </a:bodyPr>
                    <a:lstStyle/>
                    <a:p>
                      <a:pPr indent="0" lvl="0" marL="0" marR="0" rtl="0" algn="ctr">
                        <a:spcBef>
                          <a:spcPts val="0"/>
                        </a:spcBef>
                        <a:buSzPct val="25000"/>
                        <a:buNone/>
                      </a:pPr>
                      <a:r>
                        <a:rPr lang="es-AR" sz="1800"/>
                        <a:t>Procesamiento</a:t>
                      </a:r>
                      <a:r>
                        <a:rPr lang="es-AR" sz="1800"/>
                        <a:t> Analítico, altamente desestructurado</a:t>
                      </a:r>
                    </a:p>
                  </a:txBody>
                  <a:tcPr marT="45725" marB="45725" marR="91450" marL="91450"/>
                </a:tc>
                <a:tc>
                  <a:txBody>
                    <a:bodyPr>
                      <a:noAutofit/>
                    </a:bodyPr>
                    <a:lstStyle/>
                    <a:p>
                      <a:pPr indent="0" lvl="0" marL="0" marR="0" rtl="0" algn="ctr">
                        <a:spcBef>
                          <a:spcPts val="0"/>
                        </a:spcBef>
                        <a:buSzPct val="25000"/>
                        <a:buNone/>
                      </a:pPr>
                      <a:r>
                        <a:rPr lang="es-AR" sz="1800"/>
                        <a:t>Procesamientos</a:t>
                      </a:r>
                      <a:r>
                        <a:rPr lang="es-AR" sz="1800"/>
                        <a:t> repetitivo, altamente estructurado</a:t>
                      </a:r>
                    </a:p>
                  </a:txBody>
                  <a:tcPr marT="45725" marB="45725" marR="91450" marL="91450"/>
                </a:tc>
              </a:tr>
              <a:tr h="370850">
                <a:tc>
                  <a:txBody>
                    <a:bodyPr>
                      <a:noAutofit/>
                    </a:bodyPr>
                    <a:lstStyle/>
                    <a:p>
                      <a:pPr indent="0" lvl="0" marL="0" marR="0" rtl="0" algn="l">
                        <a:spcBef>
                          <a:spcPts val="0"/>
                        </a:spcBef>
                        <a:buSzPct val="25000"/>
                        <a:buNone/>
                      </a:pPr>
                      <a:r>
                        <a:rPr lang="es-AR" sz="1800"/>
                        <a:t>Estructura</a:t>
                      </a:r>
                    </a:p>
                  </a:txBody>
                  <a:tcPr marT="45725" marB="45725" marR="91450" marL="91450"/>
                </a:tc>
                <a:tc>
                  <a:txBody>
                    <a:bodyPr>
                      <a:noAutofit/>
                    </a:bodyPr>
                    <a:lstStyle/>
                    <a:p>
                      <a:pPr indent="0" lvl="0" marL="0" marR="0" rtl="0" algn="ctr">
                        <a:spcBef>
                          <a:spcPts val="0"/>
                        </a:spcBef>
                        <a:buSzPct val="25000"/>
                        <a:buNone/>
                      </a:pPr>
                      <a:r>
                        <a:rPr lang="es-AR" sz="1800"/>
                        <a:t>Pocas tablas</a:t>
                      </a:r>
                      <a:r>
                        <a:rPr lang="es-AR" sz="1800"/>
                        <a:t> desnormalizadas. </a:t>
                      </a:r>
                    </a:p>
                  </a:txBody>
                  <a:tcPr marT="45725" marB="45725" marR="91450" marL="91450"/>
                </a:tc>
                <a:tc>
                  <a:txBody>
                    <a:bodyPr>
                      <a:noAutofit/>
                    </a:bodyPr>
                    <a:lstStyle/>
                    <a:p>
                      <a:pPr indent="0" lvl="0" marL="0" marR="0" rtl="0" algn="ctr">
                        <a:spcBef>
                          <a:spcPts val="0"/>
                        </a:spcBef>
                        <a:buSzPct val="25000"/>
                        <a:buNone/>
                      </a:pPr>
                      <a:r>
                        <a:rPr lang="es-AR" sz="1800"/>
                        <a:t>Muchas tablas altamente</a:t>
                      </a:r>
                      <a:r>
                        <a:rPr lang="es-AR" sz="1800"/>
                        <a:t> normalizadas</a:t>
                      </a:r>
                    </a:p>
                  </a:txBody>
                  <a:tcPr marT="45725" marB="45725" marR="91450" marL="91450"/>
                </a:tc>
              </a:tr>
              <a:tr h="764875">
                <a:tc>
                  <a:txBody>
                    <a:bodyPr>
                      <a:noAutofit/>
                    </a:bodyPr>
                    <a:lstStyle/>
                    <a:p>
                      <a:pPr indent="0" lvl="0" marL="0" marR="0" rtl="0" algn="l">
                        <a:spcBef>
                          <a:spcPts val="0"/>
                        </a:spcBef>
                        <a:buSzPct val="25000"/>
                        <a:buNone/>
                      </a:pPr>
                      <a:r>
                        <a:rPr lang="es-AR" sz="1800"/>
                        <a:t>Granularidad</a:t>
                      </a: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ct val="25000"/>
                        <a:buFont typeface="Constantia"/>
                        <a:buNone/>
                      </a:pPr>
                      <a:r>
                        <a:rPr lang="es-AR" sz="1800"/>
                        <a:t>Cierto nivel de sumarización</a:t>
                      </a: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ct val="25000"/>
                        <a:buFont typeface="Constantia"/>
                        <a:buNone/>
                      </a:pPr>
                      <a:r>
                        <a:rPr lang="es-AR" sz="1800"/>
                        <a:t>Transaccional</a:t>
                      </a:r>
                    </a:p>
                  </a:txBody>
                  <a:tcPr marT="45725" marB="45725" marR="91450" marL="91450"/>
                </a:tc>
              </a:tr>
              <a:tr h="370850">
                <a:tc>
                  <a:txBody>
                    <a:bodyPr>
                      <a:noAutofit/>
                    </a:bodyPr>
                    <a:lstStyle/>
                    <a:p>
                      <a:pPr indent="0" lvl="0" marL="0" marR="0" rtl="0" algn="l">
                        <a:spcBef>
                          <a:spcPts val="0"/>
                        </a:spcBef>
                        <a:buSzPct val="25000"/>
                        <a:buNone/>
                      </a:pPr>
                      <a:r>
                        <a:rPr lang="es-AR" sz="1800"/>
                        <a:t>Tiempo respuesta</a:t>
                      </a:r>
                    </a:p>
                  </a:txBody>
                  <a:tcPr marT="45725" marB="45725" marR="91450" marL="91450"/>
                </a:tc>
                <a:tc>
                  <a:txBody>
                    <a:bodyPr>
                      <a:noAutofit/>
                    </a:bodyPr>
                    <a:lstStyle/>
                    <a:p>
                      <a:pPr indent="0" lvl="0" marL="0" marR="0" rtl="0" algn="ctr">
                        <a:spcBef>
                          <a:spcPts val="0"/>
                        </a:spcBef>
                        <a:buSzPct val="25000"/>
                        <a:buNone/>
                      </a:pPr>
                      <a:r>
                        <a:rPr lang="es-AR" sz="1800"/>
                        <a:t>Desde algunos segundo</a:t>
                      </a:r>
                      <a:r>
                        <a:rPr lang="es-AR" sz="1800"/>
                        <a:t> </a:t>
                      </a:r>
                      <a:r>
                        <a:rPr lang="es-AR" sz="1800"/>
                        <a:t>hasta minutos </a:t>
                      </a:r>
                    </a:p>
                  </a:txBody>
                  <a:tcPr marT="45725" marB="45725" marR="91450" marL="91450"/>
                </a:tc>
                <a:tc>
                  <a:txBody>
                    <a:bodyPr>
                      <a:noAutofit/>
                    </a:bodyPr>
                    <a:lstStyle/>
                    <a:p>
                      <a:pPr indent="0" lvl="0" marL="0" marR="0" rtl="0" algn="ctr">
                        <a:spcBef>
                          <a:spcPts val="0"/>
                        </a:spcBef>
                        <a:buSzPct val="25000"/>
                        <a:buNone/>
                      </a:pPr>
                      <a:r>
                        <a:rPr lang="es-AR" sz="1800"/>
                        <a:t>Desde centésimos hasta 2 ó 3 seg</a:t>
                      </a:r>
                    </a:p>
                  </a:txBody>
                  <a:tcPr marT="45725" marB="45725" marR="91450" marL="91450"/>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6" name="Shape 646"/>
        <p:cNvGrpSpPr/>
        <p:nvPr/>
      </p:nvGrpSpPr>
      <p:grpSpPr>
        <a:xfrm>
          <a:off x="0" y="0"/>
          <a:ext cx="0" cy="0"/>
          <a:chOff x="0" y="0"/>
          <a:chExt cx="0" cy="0"/>
        </a:xfrm>
      </p:grpSpPr>
      <p:sp>
        <p:nvSpPr>
          <p:cNvPr id="647" name="Shape 647"/>
          <p:cNvSpPr txBox="1"/>
          <p:nvPr>
            <p:ph type="title"/>
          </p:nvPr>
        </p:nvSpPr>
        <p:spPr>
          <a:xfrm>
            <a:off x="457200" y="704087"/>
            <a:ext cx="8229600" cy="924712"/>
          </a:xfrm>
          <a:prstGeom prst="rect">
            <a:avLst/>
          </a:prstGeom>
          <a:noFill/>
          <a:ln>
            <a:noFill/>
          </a:ln>
        </p:spPr>
        <p:txBody>
          <a:bodyPr anchorCtr="0" anchor="b" bIns="0" lIns="0" rIns="0" tIns="45700">
            <a:noAutofit/>
          </a:bodyPr>
          <a:lstStyle/>
          <a:p>
            <a:pPr indent="0" lvl="0" marL="0" marR="0" rtl="0" algn="ctr">
              <a:spcBef>
                <a:spcPts val="0"/>
              </a:spcBef>
              <a:buClr>
                <a:schemeClr val="dk2"/>
              </a:buClr>
              <a:buSzPct val="25000"/>
              <a:buFont typeface="Calibri"/>
              <a:buNone/>
            </a:pPr>
            <a:r>
              <a:rPr b="0" i="0" lang="es-AR" sz="5000" u="none" cap="none" strike="noStrike">
                <a:solidFill>
                  <a:schemeClr val="dk2"/>
                </a:solidFill>
                <a:latin typeface="Calibri"/>
                <a:ea typeface="Calibri"/>
                <a:cs typeface="Calibri"/>
                <a:sym typeface="Calibri"/>
              </a:rPr>
              <a:t>ODS </a:t>
            </a:r>
          </a:p>
        </p:txBody>
      </p:sp>
      <p:sp>
        <p:nvSpPr>
          <p:cNvPr id="648" name="Shape 648"/>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
        <p:nvSpPr>
          <p:cNvPr id="649" name="Shape 649"/>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650" name="Shape 650"/>
          <p:cNvSpPr txBox="1"/>
          <p:nvPr/>
        </p:nvSpPr>
        <p:spPr>
          <a:xfrm>
            <a:off x="899591" y="1700808"/>
            <a:ext cx="7560839" cy="9233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800">
                <a:solidFill>
                  <a:schemeClr val="dk1"/>
                </a:solidFill>
                <a:latin typeface="Calibri"/>
                <a:ea typeface="Calibri"/>
                <a:cs typeface="Calibri"/>
                <a:sym typeface="Calibri"/>
              </a:rPr>
              <a:t>Es una construcción de datos destinada a servir de apoyo a la toma de decisiones operativas, rutinarias y diarias de los niveles más bajos de la organización </a:t>
            </a:r>
          </a:p>
        </p:txBody>
      </p:sp>
      <p:grpSp>
        <p:nvGrpSpPr>
          <p:cNvPr id="651" name="Shape 651"/>
          <p:cNvGrpSpPr/>
          <p:nvPr/>
        </p:nvGrpSpPr>
        <p:grpSpPr>
          <a:xfrm>
            <a:off x="1101748" y="3023249"/>
            <a:ext cx="6817568" cy="2828881"/>
            <a:chOff x="1107232" y="2476283"/>
            <a:chExt cx="6817568" cy="2828881"/>
          </a:xfrm>
        </p:grpSpPr>
        <p:sp>
          <p:nvSpPr>
            <p:cNvPr id="652" name="Shape 652"/>
            <p:cNvSpPr/>
            <p:nvPr/>
          </p:nvSpPr>
          <p:spPr>
            <a:xfrm>
              <a:off x="3927496" y="3539257"/>
              <a:ext cx="1008111" cy="761894"/>
            </a:xfrm>
            <a:prstGeom prst="flowChartMagneticDisk">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s-AR" sz="1800">
                  <a:solidFill>
                    <a:schemeClr val="lt1"/>
                  </a:solidFill>
                  <a:latin typeface="Constantia"/>
                  <a:ea typeface="Constantia"/>
                  <a:cs typeface="Constantia"/>
                  <a:sym typeface="Constantia"/>
                </a:rPr>
                <a:t>ODS</a:t>
              </a:r>
            </a:p>
          </p:txBody>
        </p:sp>
        <p:sp>
          <p:nvSpPr>
            <p:cNvPr id="653" name="Shape 653"/>
            <p:cNvSpPr txBox="1"/>
            <p:nvPr/>
          </p:nvSpPr>
          <p:spPr>
            <a:xfrm>
              <a:off x="1107232" y="2859323"/>
              <a:ext cx="2024608" cy="307777"/>
            </a:xfrm>
            <a:prstGeom prst="rect">
              <a:avLst/>
            </a:prstGeom>
            <a:gradFill>
              <a:gsLst>
                <a:gs pos="0">
                  <a:srgbClr val="87E9F1"/>
                </a:gs>
                <a:gs pos="43000">
                  <a:srgbClr val="B6F8FC"/>
                </a:gs>
                <a:gs pos="93000">
                  <a:srgbClr val="E8FCFE"/>
                </a:gs>
                <a:gs pos="100000">
                  <a:srgbClr val="F6FFFF"/>
                </a:gs>
              </a:gsLst>
              <a:path path="circle">
                <a:fillToRect b="50%" l="50%" r="50%" t="50%"/>
              </a:path>
              <a:tileRect/>
            </a:gradFill>
            <a:ln cap="flat" cmpd="sng" w="9525">
              <a:solidFill>
                <a:srgbClr val="0599A0"/>
              </a:solidFill>
              <a:prstDash val="solid"/>
              <a:round/>
              <a:headEnd len="med" w="med" type="none"/>
              <a:tailEnd len="med" w="med" type="none"/>
            </a:ln>
            <a:effectLst>
              <a:outerShdw blurRad="57150" rotWithShape="0" algn="ctr" dir="5400000" dist="38100">
                <a:srgbClr val="000000"/>
              </a:outerShdw>
            </a:effectLst>
          </p:spPr>
          <p:txBody>
            <a:bodyPr anchorCtr="0" anchor="t" bIns="45700" lIns="91425" rIns="91425" tIns="45700">
              <a:noAutofit/>
            </a:bodyPr>
            <a:lstStyle/>
            <a:p>
              <a:pPr indent="0" lvl="0" marL="0" marR="0" rtl="0" algn="l">
                <a:spcBef>
                  <a:spcPts val="0"/>
                </a:spcBef>
                <a:buSzPct val="25000"/>
                <a:buNone/>
              </a:pPr>
              <a:r>
                <a:rPr lang="es-AR" sz="1400">
                  <a:solidFill>
                    <a:schemeClr val="dk1"/>
                  </a:solidFill>
                  <a:latin typeface="Constantia"/>
                  <a:ea typeface="Constantia"/>
                  <a:cs typeface="Constantia"/>
                  <a:sym typeface="Constantia"/>
                </a:rPr>
                <a:t>Orientado a la materia </a:t>
              </a:r>
            </a:p>
          </p:txBody>
        </p:sp>
        <p:sp>
          <p:nvSpPr>
            <p:cNvPr id="654" name="Shape 654"/>
            <p:cNvSpPr txBox="1"/>
            <p:nvPr/>
          </p:nvSpPr>
          <p:spPr>
            <a:xfrm>
              <a:off x="1300403" y="3766317"/>
              <a:ext cx="1039349" cy="307777"/>
            </a:xfrm>
            <a:prstGeom prst="rect">
              <a:avLst/>
            </a:prstGeom>
            <a:gradFill>
              <a:gsLst>
                <a:gs pos="0">
                  <a:srgbClr val="87E9F1"/>
                </a:gs>
                <a:gs pos="43000">
                  <a:srgbClr val="B6F8FC"/>
                </a:gs>
                <a:gs pos="93000">
                  <a:srgbClr val="E8FCFE"/>
                </a:gs>
                <a:gs pos="100000">
                  <a:srgbClr val="F6FFFF"/>
                </a:gs>
              </a:gsLst>
              <a:path path="circle">
                <a:fillToRect b="50%" l="50%" r="50%" t="50%"/>
              </a:path>
              <a:tileRect/>
            </a:gradFill>
            <a:ln cap="flat" cmpd="sng" w="9525">
              <a:solidFill>
                <a:srgbClr val="0599A0"/>
              </a:solidFill>
              <a:prstDash val="solid"/>
              <a:round/>
              <a:headEnd len="med" w="med" type="none"/>
              <a:tailEnd len="med" w="med" type="none"/>
            </a:ln>
            <a:effectLst>
              <a:outerShdw blurRad="57150" rotWithShape="0" algn="ctr" dir="5400000" dist="38100">
                <a:srgbClr val="000000"/>
              </a:outerShdw>
            </a:effectLst>
          </p:spPr>
          <p:txBody>
            <a:bodyPr anchorCtr="0" anchor="t" bIns="45700" lIns="91425" rIns="91425" tIns="45700">
              <a:noAutofit/>
            </a:bodyPr>
            <a:lstStyle/>
            <a:p>
              <a:pPr indent="0" lvl="0" marL="0" marR="0" rtl="0" algn="l">
                <a:spcBef>
                  <a:spcPts val="0"/>
                </a:spcBef>
                <a:buSzPct val="25000"/>
                <a:buNone/>
              </a:pPr>
              <a:r>
                <a:rPr lang="es-AR" sz="1400">
                  <a:solidFill>
                    <a:schemeClr val="dk1"/>
                  </a:solidFill>
                  <a:latin typeface="Constantia"/>
                  <a:ea typeface="Constantia"/>
                  <a:cs typeface="Constantia"/>
                  <a:sym typeface="Constantia"/>
                </a:rPr>
                <a:t>Integrado </a:t>
              </a:r>
            </a:p>
          </p:txBody>
        </p:sp>
        <p:sp>
          <p:nvSpPr>
            <p:cNvPr id="655" name="Shape 655"/>
            <p:cNvSpPr txBox="1"/>
            <p:nvPr/>
          </p:nvSpPr>
          <p:spPr>
            <a:xfrm>
              <a:off x="3719112" y="2476283"/>
              <a:ext cx="1216495" cy="523219"/>
            </a:xfrm>
            <a:prstGeom prst="rect">
              <a:avLst/>
            </a:prstGeom>
            <a:gradFill>
              <a:gsLst>
                <a:gs pos="0">
                  <a:srgbClr val="87E9F1"/>
                </a:gs>
                <a:gs pos="43000">
                  <a:srgbClr val="B6F8FC"/>
                </a:gs>
                <a:gs pos="93000">
                  <a:srgbClr val="E8FCFE"/>
                </a:gs>
                <a:gs pos="100000">
                  <a:srgbClr val="F6FFFF"/>
                </a:gs>
              </a:gsLst>
              <a:path path="circle">
                <a:fillToRect b="50%" l="50%" r="50%" t="50%"/>
              </a:path>
              <a:tileRect/>
            </a:gradFill>
            <a:ln cap="flat" cmpd="sng" w="9525">
              <a:solidFill>
                <a:srgbClr val="0599A0"/>
              </a:solidFill>
              <a:prstDash val="solid"/>
              <a:round/>
              <a:headEnd len="med" w="med" type="none"/>
              <a:tailEnd len="med" w="med" type="none"/>
            </a:ln>
            <a:effectLst>
              <a:outerShdw blurRad="57150" rotWithShape="0" algn="ctr" dir="5400000" dist="38100">
                <a:srgbClr val="000000"/>
              </a:outerShdw>
            </a:effectLst>
          </p:spPr>
          <p:txBody>
            <a:bodyPr anchorCtr="0" anchor="t" bIns="45700" lIns="91425" rIns="91425" tIns="45700">
              <a:noAutofit/>
            </a:bodyPr>
            <a:lstStyle/>
            <a:p>
              <a:pPr indent="0" lvl="0" marL="0" marR="0" rtl="0" algn="ctr">
                <a:spcBef>
                  <a:spcPts val="0"/>
                </a:spcBef>
                <a:buSzPct val="25000"/>
                <a:buNone/>
              </a:pPr>
              <a:r>
                <a:rPr lang="es-AR" sz="1400">
                  <a:solidFill>
                    <a:schemeClr val="dk1"/>
                  </a:solidFill>
                  <a:latin typeface="Constantia"/>
                  <a:ea typeface="Constantia"/>
                  <a:cs typeface="Constantia"/>
                  <a:sym typeface="Constantia"/>
                </a:rPr>
                <a:t>Con valores actuales </a:t>
              </a:r>
            </a:p>
          </p:txBody>
        </p:sp>
        <p:sp>
          <p:nvSpPr>
            <p:cNvPr id="656" name="Shape 656"/>
            <p:cNvSpPr txBox="1"/>
            <p:nvPr/>
          </p:nvSpPr>
          <p:spPr>
            <a:xfrm>
              <a:off x="5613242" y="2859324"/>
              <a:ext cx="1335020" cy="307777"/>
            </a:xfrm>
            <a:prstGeom prst="rect">
              <a:avLst/>
            </a:prstGeom>
            <a:gradFill>
              <a:gsLst>
                <a:gs pos="0">
                  <a:srgbClr val="87E9F1"/>
                </a:gs>
                <a:gs pos="43000">
                  <a:srgbClr val="B6F8FC"/>
                </a:gs>
                <a:gs pos="93000">
                  <a:srgbClr val="E8FCFE"/>
                </a:gs>
                <a:gs pos="100000">
                  <a:srgbClr val="F6FFFF"/>
                </a:gs>
              </a:gsLst>
              <a:path path="circle">
                <a:fillToRect b="50%" l="50%" r="50%" t="50%"/>
              </a:path>
              <a:tileRect/>
            </a:gradFill>
            <a:ln cap="flat" cmpd="sng" w="9525">
              <a:solidFill>
                <a:srgbClr val="0599A0"/>
              </a:solidFill>
              <a:prstDash val="solid"/>
              <a:round/>
              <a:headEnd len="med" w="med" type="none"/>
              <a:tailEnd len="med" w="med" type="none"/>
            </a:ln>
            <a:effectLst>
              <a:outerShdw blurRad="57150" rotWithShape="0" algn="ctr" dir="5400000" dist="38100">
                <a:srgbClr val="000000"/>
              </a:outerShdw>
            </a:effectLst>
          </p:spPr>
          <p:txBody>
            <a:bodyPr anchorCtr="0" anchor="t" bIns="45700" lIns="91425" rIns="91425" tIns="45700">
              <a:noAutofit/>
            </a:bodyPr>
            <a:lstStyle/>
            <a:p>
              <a:pPr indent="0" lvl="0" marL="0" marR="0" rtl="0" algn="ctr">
                <a:spcBef>
                  <a:spcPts val="0"/>
                </a:spcBef>
                <a:buSzPct val="25000"/>
                <a:buNone/>
              </a:pPr>
              <a:r>
                <a:rPr lang="es-AR" sz="1400">
                  <a:solidFill>
                    <a:schemeClr val="dk1"/>
                  </a:solidFill>
                  <a:latin typeface="Constantia"/>
                  <a:ea typeface="Constantia"/>
                  <a:cs typeface="Constantia"/>
                  <a:sym typeface="Constantia"/>
                </a:rPr>
                <a:t>Detallado  </a:t>
              </a:r>
            </a:p>
          </p:txBody>
        </p:sp>
        <p:sp>
          <p:nvSpPr>
            <p:cNvPr id="657" name="Shape 657"/>
            <p:cNvSpPr txBox="1"/>
            <p:nvPr/>
          </p:nvSpPr>
          <p:spPr>
            <a:xfrm>
              <a:off x="5797691" y="3983903"/>
              <a:ext cx="2127109" cy="738664"/>
            </a:xfrm>
            <a:prstGeom prst="rect">
              <a:avLst/>
            </a:prstGeom>
            <a:gradFill>
              <a:gsLst>
                <a:gs pos="0">
                  <a:srgbClr val="87E9F1"/>
                </a:gs>
                <a:gs pos="43000">
                  <a:srgbClr val="B6F8FC"/>
                </a:gs>
                <a:gs pos="93000">
                  <a:srgbClr val="E8FCFE"/>
                </a:gs>
                <a:gs pos="100000">
                  <a:srgbClr val="F6FFFF"/>
                </a:gs>
              </a:gsLst>
              <a:path path="circle">
                <a:fillToRect b="50%" l="50%" r="50%" t="50%"/>
              </a:path>
              <a:tileRect/>
            </a:gradFill>
            <a:ln cap="flat" cmpd="sng" w="9525">
              <a:solidFill>
                <a:srgbClr val="0599A0"/>
              </a:solidFill>
              <a:prstDash val="solid"/>
              <a:round/>
              <a:headEnd len="med" w="med" type="none"/>
              <a:tailEnd len="med" w="med" type="none"/>
            </a:ln>
            <a:effectLst>
              <a:outerShdw blurRad="57150" rotWithShape="0" algn="ctr" dir="5400000" dist="38100">
                <a:srgbClr val="000000"/>
              </a:outerShdw>
            </a:effectLst>
          </p:spPr>
          <p:txBody>
            <a:bodyPr anchorCtr="0" anchor="t" bIns="45700" lIns="91425" rIns="91425" tIns="45700">
              <a:noAutofit/>
            </a:bodyPr>
            <a:lstStyle/>
            <a:p>
              <a:pPr indent="0" lvl="0" marL="0" marR="0" rtl="0" algn="ctr">
                <a:spcBef>
                  <a:spcPts val="0"/>
                </a:spcBef>
                <a:buSzPct val="25000"/>
                <a:buNone/>
              </a:pPr>
              <a:r>
                <a:rPr lang="es-AR" sz="1400">
                  <a:solidFill>
                    <a:schemeClr val="dk1"/>
                  </a:solidFill>
                  <a:latin typeface="Constantia"/>
                  <a:ea typeface="Constantia"/>
                  <a:cs typeface="Constantia"/>
                  <a:sym typeface="Constantia"/>
                </a:rPr>
                <a:t>Con velocidad de respuesta entre 2 y 3 segundos</a:t>
              </a:r>
            </a:p>
          </p:txBody>
        </p:sp>
        <p:sp>
          <p:nvSpPr>
            <p:cNvPr id="658" name="Shape 658"/>
            <p:cNvSpPr txBox="1"/>
            <p:nvPr/>
          </p:nvSpPr>
          <p:spPr>
            <a:xfrm>
              <a:off x="3167843" y="4781944"/>
              <a:ext cx="1944216" cy="523219"/>
            </a:xfrm>
            <a:prstGeom prst="rect">
              <a:avLst/>
            </a:prstGeom>
            <a:gradFill>
              <a:gsLst>
                <a:gs pos="0">
                  <a:srgbClr val="87E9F1"/>
                </a:gs>
                <a:gs pos="43000">
                  <a:srgbClr val="B6F8FC"/>
                </a:gs>
                <a:gs pos="93000">
                  <a:srgbClr val="E8FCFE"/>
                </a:gs>
                <a:gs pos="100000">
                  <a:srgbClr val="F6FFFF"/>
                </a:gs>
              </a:gsLst>
              <a:path path="circle">
                <a:fillToRect b="50%" l="50%" r="50%" t="50%"/>
              </a:path>
              <a:tileRect/>
            </a:gradFill>
            <a:ln cap="flat" cmpd="sng" w="9525">
              <a:solidFill>
                <a:srgbClr val="0599A0"/>
              </a:solidFill>
              <a:prstDash val="solid"/>
              <a:round/>
              <a:headEnd len="med" w="med" type="none"/>
              <a:tailEnd len="med" w="med" type="none"/>
            </a:ln>
            <a:effectLst>
              <a:outerShdw blurRad="57150" rotWithShape="0" algn="ctr" dir="5400000" dist="38100">
                <a:srgbClr val="000000"/>
              </a:outerShdw>
            </a:effectLst>
          </p:spPr>
          <p:txBody>
            <a:bodyPr anchorCtr="0" anchor="t" bIns="45700" lIns="91425" rIns="91425" tIns="45700">
              <a:noAutofit/>
            </a:bodyPr>
            <a:lstStyle/>
            <a:p>
              <a:pPr indent="0" lvl="0" marL="0" marR="0" rtl="0" algn="ctr">
                <a:spcBef>
                  <a:spcPts val="0"/>
                </a:spcBef>
                <a:buSzPct val="25000"/>
                <a:buNone/>
              </a:pPr>
              <a:r>
                <a:rPr lang="es-AR" sz="1400">
                  <a:solidFill>
                    <a:schemeClr val="dk1"/>
                  </a:solidFill>
                  <a:latin typeface="Constantia"/>
                  <a:ea typeface="Constantia"/>
                  <a:cs typeface="Constantia"/>
                  <a:sym typeface="Constantia"/>
                </a:rPr>
                <a:t>Usuarios con perfil de operadores </a:t>
              </a:r>
            </a:p>
          </p:txBody>
        </p:sp>
        <p:cxnSp>
          <p:nvCxnSpPr>
            <p:cNvPr id="659" name="Shape 659"/>
            <p:cNvCxnSpPr>
              <a:stCxn id="652" idx="1"/>
            </p:cNvCxnSpPr>
            <p:nvPr/>
          </p:nvCxnSpPr>
          <p:spPr>
            <a:xfrm rot="10800000">
              <a:off x="4431552" y="3013357"/>
              <a:ext cx="0" cy="525900"/>
            </a:xfrm>
            <a:prstGeom prst="straightConnector1">
              <a:avLst/>
            </a:prstGeom>
            <a:noFill/>
            <a:ln cap="flat" cmpd="sng" w="9525">
              <a:solidFill>
                <a:srgbClr val="075192"/>
              </a:solidFill>
              <a:prstDash val="solid"/>
              <a:round/>
              <a:headEnd len="med" w="med" type="none"/>
              <a:tailEnd len="lg" w="lg" type="triangle"/>
            </a:ln>
          </p:spPr>
        </p:cxnSp>
        <p:cxnSp>
          <p:nvCxnSpPr>
            <p:cNvPr id="660" name="Shape 660"/>
            <p:cNvCxnSpPr/>
            <p:nvPr/>
          </p:nvCxnSpPr>
          <p:spPr>
            <a:xfrm flipH="1" rot="10800000">
              <a:off x="4935607" y="3167099"/>
              <a:ext cx="677634" cy="477924"/>
            </a:xfrm>
            <a:prstGeom prst="straightConnector1">
              <a:avLst/>
            </a:prstGeom>
            <a:noFill/>
            <a:ln cap="flat" cmpd="sng" w="9525">
              <a:solidFill>
                <a:srgbClr val="075192"/>
              </a:solidFill>
              <a:prstDash val="solid"/>
              <a:round/>
              <a:headEnd len="med" w="med" type="none"/>
              <a:tailEnd len="lg" w="lg" type="triangle"/>
            </a:ln>
          </p:spPr>
        </p:cxnSp>
        <p:cxnSp>
          <p:nvCxnSpPr>
            <p:cNvPr id="661" name="Shape 661"/>
            <p:cNvCxnSpPr>
              <a:endCxn id="657" idx="1"/>
            </p:cNvCxnSpPr>
            <p:nvPr/>
          </p:nvCxnSpPr>
          <p:spPr>
            <a:xfrm>
              <a:off x="4935491" y="4074235"/>
              <a:ext cx="862200" cy="279000"/>
            </a:xfrm>
            <a:prstGeom prst="straightConnector1">
              <a:avLst/>
            </a:prstGeom>
            <a:noFill/>
            <a:ln cap="flat" cmpd="sng" w="9525">
              <a:solidFill>
                <a:srgbClr val="075192"/>
              </a:solidFill>
              <a:prstDash val="solid"/>
              <a:round/>
              <a:headEnd len="med" w="med" type="none"/>
              <a:tailEnd len="lg" w="lg" type="triangle"/>
            </a:ln>
          </p:spPr>
        </p:cxnSp>
        <p:cxnSp>
          <p:nvCxnSpPr>
            <p:cNvPr id="662" name="Shape 662"/>
            <p:cNvCxnSpPr>
              <a:stCxn id="652" idx="3"/>
            </p:cNvCxnSpPr>
            <p:nvPr/>
          </p:nvCxnSpPr>
          <p:spPr>
            <a:xfrm>
              <a:off x="4431552" y="4301152"/>
              <a:ext cx="0" cy="480900"/>
            </a:xfrm>
            <a:prstGeom prst="straightConnector1">
              <a:avLst/>
            </a:prstGeom>
            <a:noFill/>
            <a:ln cap="flat" cmpd="sng" w="9525">
              <a:solidFill>
                <a:srgbClr val="075192"/>
              </a:solidFill>
              <a:prstDash val="solid"/>
              <a:round/>
              <a:headEnd len="med" w="med" type="none"/>
              <a:tailEnd len="lg" w="lg" type="triangle"/>
            </a:ln>
          </p:spPr>
        </p:cxnSp>
        <p:cxnSp>
          <p:nvCxnSpPr>
            <p:cNvPr id="663" name="Shape 663"/>
            <p:cNvCxnSpPr>
              <a:stCxn id="652" idx="2"/>
              <a:endCxn id="654" idx="3"/>
            </p:cNvCxnSpPr>
            <p:nvPr/>
          </p:nvCxnSpPr>
          <p:spPr>
            <a:xfrm rot="10800000">
              <a:off x="2339896" y="3920204"/>
              <a:ext cx="1587600" cy="0"/>
            </a:xfrm>
            <a:prstGeom prst="straightConnector1">
              <a:avLst/>
            </a:prstGeom>
            <a:noFill/>
            <a:ln cap="flat" cmpd="sng" w="9525">
              <a:solidFill>
                <a:srgbClr val="075192"/>
              </a:solidFill>
              <a:prstDash val="solid"/>
              <a:round/>
              <a:headEnd len="med" w="med" type="none"/>
              <a:tailEnd len="lg" w="lg" type="triangle"/>
            </a:ln>
          </p:spPr>
        </p:cxnSp>
        <p:cxnSp>
          <p:nvCxnSpPr>
            <p:cNvPr id="664" name="Shape 664"/>
            <p:cNvCxnSpPr/>
            <p:nvPr/>
          </p:nvCxnSpPr>
          <p:spPr>
            <a:xfrm rot="10800000">
              <a:off x="3131840" y="3167099"/>
              <a:ext cx="795656" cy="477924"/>
            </a:xfrm>
            <a:prstGeom prst="straightConnector1">
              <a:avLst/>
            </a:prstGeom>
            <a:noFill/>
            <a:ln cap="flat" cmpd="sng" w="9525">
              <a:solidFill>
                <a:srgbClr val="075192"/>
              </a:solidFill>
              <a:prstDash val="solid"/>
              <a:round/>
              <a:headEnd len="med" w="med" type="none"/>
              <a:tailEnd len="lg" w="lg" type="triangle"/>
            </a:ln>
          </p:spPr>
        </p:cxn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8" name="Shape 668"/>
        <p:cNvGrpSpPr/>
        <p:nvPr/>
      </p:nvGrpSpPr>
      <p:grpSpPr>
        <a:xfrm>
          <a:off x="0" y="0"/>
          <a:ext cx="0" cy="0"/>
          <a:chOff x="0" y="0"/>
          <a:chExt cx="0" cy="0"/>
        </a:xfrm>
      </p:grpSpPr>
      <p:sp>
        <p:nvSpPr>
          <p:cNvPr id="669" name="Shape 669"/>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t/>
            </a:r>
            <a:endParaRPr sz="1200">
              <a:solidFill>
                <a:srgbClr val="035C75"/>
              </a:solidFill>
              <a:latin typeface="Constantia"/>
              <a:ea typeface="Constantia"/>
              <a:cs typeface="Constantia"/>
              <a:sym typeface="Constantia"/>
            </a:endParaRPr>
          </a:p>
        </p:txBody>
      </p:sp>
      <p:sp>
        <p:nvSpPr>
          <p:cNvPr id="670" name="Shape 670"/>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671" name="Shape 671"/>
          <p:cNvSpPr txBox="1"/>
          <p:nvPr/>
        </p:nvSpPr>
        <p:spPr>
          <a:xfrm>
            <a:off x="457200" y="704087"/>
            <a:ext cx="8229600" cy="924712"/>
          </a:xfrm>
          <a:prstGeom prst="rect">
            <a:avLst/>
          </a:prstGeom>
          <a:noFill/>
          <a:ln>
            <a:noFill/>
          </a:ln>
        </p:spPr>
        <p:txBody>
          <a:bodyPr anchorCtr="0" anchor="t" bIns="45700" lIns="91425" rIns="91425" tIns="45700">
            <a:noAutofit/>
          </a:bodyPr>
          <a:lstStyle/>
          <a:p>
            <a:pPr indent="0" lvl="0" marL="0" marR="0" rtl="0" algn="ctr">
              <a:spcBef>
                <a:spcPts val="0"/>
              </a:spcBef>
              <a:buClr>
                <a:schemeClr val="dk2"/>
              </a:buClr>
              <a:buSzPct val="25000"/>
              <a:buFont typeface="Calibri"/>
              <a:buNone/>
            </a:pPr>
            <a:r>
              <a:rPr b="0" lang="es-AR" sz="5000">
                <a:solidFill>
                  <a:schemeClr val="dk2"/>
                </a:solidFill>
                <a:latin typeface="Calibri"/>
                <a:ea typeface="Calibri"/>
                <a:cs typeface="Calibri"/>
                <a:sym typeface="Calibri"/>
              </a:rPr>
              <a:t>ODS </a:t>
            </a:r>
          </a:p>
        </p:txBody>
      </p:sp>
      <p:grpSp>
        <p:nvGrpSpPr>
          <p:cNvPr id="672" name="Shape 672"/>
          <p:cNvGrpSpPr/>
          <p:nvPr/>
        </p:nvGrpSpPr>
        <p:grpSpPr>
          <a:xfrm>
            <a:off x="-954564" y="1228582"/>
            <a:ext cx="8006649" cy="4783891"/>
            <a:chOff x="-4014396" y="-616241"/>
            <a:chExt cx="8006649" cy="4783891"/>
          </a:xfrm>
        </p:grpSpPr>
        <p:sp>
          <p:nvSpPr>
            <p:cNvPr id="673" name="Shape 673"/>
            <p:cNvSpPr/>
            <p:nvPr/>
          </p:nvSpPr>
          <p:spPr>
            <a:xfrm>
              <a:off x="-4014396" y="-616241"/>
              <a:ext cx="4783891" cy="4783891"/>
            </a:xfrm>
            <a:prstGeom prst="blockArc">
              <a:avLst>
                <a:gd fmla="val 18900000" name="adj1"/>
                <a:gd fmla="val 2700000" name="adj2"/>
                <a:gd fmla="val 452" name="adj3"/>
              </a:avLst>
            </a:prstGeom>
            <a:noFill/>
            <a:ln cap="flat" cmpd="sng" w="25400">
              <a:solidFill>
                <a:srgbClr val="08579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74" name="Shape 674"/>
            <p:cNvSpPr/>
            <p:nvPr/>
          </p:nvSpPr>
          <p:spPr>
            <a:xfrm>
              <a:off x="403227" y="273032"/>
              <a:ext cx="3589024" cy="546348"/>
            </a:xfrm>
            <a:prstGeom prst="rect">
              <a:avLst/>
            </a:prstGeom>
            <a:solidFill>
              <a:srgbClr val="0D6DC5"/>
            </a:solidFill>
            <a:ln cap="flat" cmpd="sng" w="25400">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75" name="Shape 675"/>
            <p:cNvSpPr txBox="1"/>
            <p:nvPr/>
          </p:nvSpPr>
          <p:spPr>
            <a:xfrm>
              <a:off x="403227" y="273032"/>
              <a:ext cx="3589024" cy="546348"/>
            </a:xfrm>
            <a:prstGeom prst="rect">
              <a:avLst/>
            </a:prstGeom>
            <a:noFill/>
            <a:ln>
              <a:noFill/>
            </a:ln>
          </p:spPr>
          <p:txBody>
            <a:bodyPr anchorCtr="0" anchor="ctr" bIns="71100" lIns="433650" rIns="71100" tIns="71100">
              <a:noAutofit/>
            </a:bodyPr>
            <a:lstStyle/>
            <a:p>
              <a:pPr indent="0" lvl="0" marL="0" marR="0" rtl="0" algn="l">
                <a:lnSpc>
                  <a:spcPct val="90000"/>
                </a:lnSpc>
                <a:spcBef>
                  <a:spcPts val="0"/>
                </a:spcBef>
                <a:spcAft>
                  <a:spcPts val="0"/>
                </a:spcAft>
                <a:buClr>
                  <a:schemeClr val="lt1"/>
                </a:buClr>
                <a:buSzPct val="25000"/>
                <a:buFont typeface="Constantia"/>
                <a:buNone/>
              </a:pPr>
              <a:r>
                <a:rPr lang="es-AR" sz="2800">
                  <a:solidFill>
                    <a:schemeClr val="lt1"/>
                  </a:solidFill>
                  <a:latin typeface="Constantia"/>
                  <a:ea typeface="Constantia"/>
                  <a:cs typeface="Constantia"/>
                  <a:sym typeface="Constantia"/>
                </a:rPr>
                <a:t>Clase I</a:t>
              </a:r>
            </a:p>
          </p:txBody>
        </p:sp>
        <p:sp>
          <p:nvSpPr>
            <p:cNvPr id="676" name="Shape 676"/>
            <p:cNvSpPr/>
            <p:nvPr/>
          </p:nvSpPr>
          <p:spPr>
            <a:xfrm>
              <a:off x="61759" y="204738"/>
              <a:ext cx="682934" cy="682934"/>
            </a:xfrm>
            <a:prstGeom prst="ellipse">
              <a:avLst/>
            </a:prstGeom>
            <a:solidFill>
              <a:schemeClr val="lt1"/>
            </a:solidFill>
            <a:ln cap="flat" cmpd="sng" w="25400">
              <a:solidFill>
                <a:srgbClr val="0D6DC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77" name="Shape 677"/>
            <p:cNvSpPr/>
            <p:nvPr/>
          </p:nvSpPr>
          <p:spPr>
            <a:xfrm>
              <a:off x="716460" y="1092695"/>
              <a:ext cx="3275791" cy="546348"/>
            </a:xfrm>
            <a:prstGeom prst="rect">
              <a:avLst/>
            </a:prstGeom>
            <a:solidFill>
              <a:srgbClr val="0D6DC5"/>
            </a:solidFill>
            <a:ln cap="flat" cmpd="sng" w="25400">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78" name="Shape 678"/>
            <p:cNvSpPr txBox="1"/>
            <p:nvPr/>
          </p:nvSpPr>
          <p:spPr>
            <a:xfrm>
              <a:off x="716460" y="1092695"/>
              <a:ext cx="3275791" cy="546348"/>
            </a:xfrm>
            <a:prstGeom prst="rect">
              <a:avLst/>
            </a:prstGeom>
            <a:noFill/>
            <a:ln>
              <a:noFill/>
            </a:ln>
          </p:spPr>
          <p:txBody>
            <a:bodyPr anchorCtr="0" anchor="ctr" bIns="71100" lIns="433650" rIns="71100" tIns="71100">
              <a:noAutofit/>
            </a:bodyPr>
            <a:lstStyle/>
            <a:p>
              <a:pPr indent="0" lvl="0" marL="0" marR="0" rtl="0" algn="l">
                <a:lnSpc>
                  <a:spcPct val="90000"/>
                </a:lnSpc>
                <a:spcBef>
                  <a:spcPts val="0"/>
                </a:spcBef>
                <a:spcAft>
                  <a:spcPts val="0"/>
                </a:spcAft>
                <a:buClr>
                  <a:schemeClr val="lt1"/>
                </a:buClr>
                <a:buSzPct val="25000"/>
                <a:buFont typeface="Constantia"/>
                <a:buNone/>
              </a:pPr>
              <a:r>
                <a:rPr lang="es-AR" sz="2800">
                  <a:solidFill>
                    <a:schemeClr val="lt1"/>
                  </a:solidFill>
                  <a:latin typeface="Constantia"/>
                  <a:ea typeface="Constantia"/>
                  <a:cs typeface="Constantia"/>
                  <a:sym typeface="Constantia"/>
                </a:rPr>
                <a:t>Clase II</a:t>
              </a:r>
            </a:p>
          </p:txBody>
        </p:sp>
        <p:sp>
          <p:nvSpPr>
            <p:cNvPr id="679" name="Shape 679"/>
            <p:cNvSpPr/>
            <p:nvPr/>
          </p:nvSpPr>
          <p:spPr>
            <a:xfrm>
              <a:off x="374993" y="1024403"/>
              <a:ext cx="682934" cy="682934"/>
            </a:xfrm>
            <a:prstGeom prst="ellipse">
              <a:avLst/>
            </a:prstGeom>
            <a:solidFill>
              <a:schemeClr val="lt1"/>
            </a:solidFill>
            <a:ln cap="flat" cmpd="sng" w="25400">
              <a:solidFill>
                <a:srgbClr val="0D6DC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80" name="Shape 680"/>
            <p:cNvSpPr/>
            <p:nvPr/>
          </p:nvSpPr>
          <p:spPr>
            <a:xfrm>
              <a:off x="716460" y="1912360"/>
              <a:ext cx="3275791" cy="546348"/>
            </a:xfrm>
            <a:prstGeom prst="rect">
              <a:avLst/>
            </a:prstGeom>
            <a:solidFill>
              <a:srgbClr val="0D6DC5"/>
            </a:solidFill>
            <a:ln cap="flat" cmpd="sng" w="25400">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81" name="Shape 681"/>
            <p:cNvSpPr txBox="1"/>
            <p:nvPr/>
          </p:nvSpPr>
          <p:spPr>
            <a:xfrm>
              <a:off x="716460" y="1912360"/>
              <a:ext cx="3275791" cy="546348"/>
            </a:xfrm>
            <a:prstGeom prst="rect">
              <a:avLst/>
            </a:prstGeom>
            <a:noFill/>
            <a:ln>
              <a:noFill/>
            </a:ln>
          </p:spPr>
          <p:txBody>
            <a:bodyPr anchorCtr="0" anchor="ctr" bIns="71100" lIns="433650" rIns="71100" tIns="71100">
              <a:noAutofit/>
            </a:bodyPr>
            <a:lstStyle/>
            <a:p>
              <a:pPr indent="0" lvl="0" marL="0" marR="0" rtl="0" algn="l">
                <a:lnSpc>
                  <a:spcPct val="90000"/>
                </a:lnSpc>
                <a:spcBef>
                  <a:spcPts val="0"/>
                </a:spcBef>
                <a:spcAft>
                  <a:spcPts val="0"/>
                </a:spcAft>
                <a:buClr>
                  <a:schemeClr val="lt1"/>
                </a:buClr>
                <a:buSzPct val="25000"/>
                <a:buFont typeface="Constantia"/>
                <a:buNone/>
              </a:pPr>
              <a:r>
                <a:rPr lang="es-AR" sz="2800">
                  <a:solidFill>
                    <a:schemeClr val="lt1"/>
                  </a:solidFill>
                  <a:latin typeface="Constantia"/>
                  <a:ea typeface="Constantia"/>
                  <a:cs typeface="Constantia"/>
                  <a:sym typeface="Constantia"/>
                </a:rPr>
                <a:t>Clase III</a:t>
              </a:r>
            </a:p>
          </p:txBody>
        </p:sp>
        <p:sp>
          <p:nvSpPr>
            <p:cNvPr id="682" name="Shape 682"/>
            <p:cNvSpPr/>
            <p:nvPr/>
          </p:nvSpPr>
          <p:spPr>
            <a:xfrm>
              <a:off x="374993" y="1844067"/>
              <a:ext cx="682934" cy="682934"/>
            </a:xfrm>
            <a:prstGeom prst="ellipse">
              <a:avLst/>
            </a:prstGeom>
            <a:solidFill>
              <a:schemeClr val="lt1"/>
            </a:solidFill>
            <a:ln cap="flat" cmpd="sng" w="25400">
              <a:solidFill>
                <a:srgbClr val="0D6DC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83" name="Shape 683"/>
            <p:cNvSpPr/>
            <p:nvPr/>
          </p:nvSpPr>
          <p:spPr>
            <a:xfrm>
              <a:off x="403227" y="2732025"/>
              <a:ext cx="3589024" cy="546348"/>
            </a:xfrm>
            <a:prstGeom prst="rect">
              <a:avLst/>
            </a:prstGeom>
            <a:solidFill>
              <a:srgbClr val="0D6DC5"/>
            </a:solidFill>
            <a:ln cap="flat" cmpd="sng" w="25400">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84" name="Shape 684"/>
            <p:cNvSpPr txBox="1"/>
            <p:nvPr/>
          </p:nvSpPr>
          <p:spPr>
            <a:xfrm>
              <a:off x="403227" y="2732025"/>
              <a:ext cx="3589024" cy="546348"/>
            </a:xfrm>
            <a:prstGeom prst="rect">
              <a:avLst/>
            </a:prstGeom>
            <a:noFill/>
            <a:ln>
              <a:noFill/>
            </a:ln>
          </p:spPr>
          <p:txBody>
            <a:bodyPr anchorCtr="0" anchor="ctr" bIns="71100" lIns="433650" rIns="71100" tIns="71100">
              <a:noAutofit/>
            </a:bodyPr>
            <a:lstStyle/>
            <a:p>
              <a:pPr indent="0" lvl="0" marL="0" marR="0" rtl="0" algn="l">
                <a:lnSpc>
                  <a:spcPct val="90000"/>
                </a:lnSpc>
                <a:spcBef>
                  <a:spcPts val="0"/>
                </a:spcBef>
                <a:spcAft>
                  <a:spcPts val="0"/>
                </a:spcAft>
                <a:buClr>
                  <a:schemeClr val="lt1"/>
                </a:buClr>
                <a:buSzPct val="25000"/>
                <a:buFont typeface="Constantia"/>
                <a:buNone/>
              </a:pPr>
              <a:r>
                <a:rPr lang="es-AR" sz="2800">
                  <a:solidFill>
                    <a:schemeClr val="lt1"/>
                  </a:solidFill>
                  <a:latin typeface="Constantia"/>
                  <a:ea typeface="Constantia"/>
                  <a:cs typeface="Constantia"/>
                  <a:sym typeface="Constantia"/>
                </a:rPr>
                <a:t>Clase IV</a:t>
              </a:r>
            </a:p>
          </p:txBody>
        </p:sp>
        <p:sp>
          <p:nvSpPr>
            <p:cNvPr id="685" name="Shape 685"/>
            <p:cNvSpPr/>
            <p:nvPr/>
          </p:nvSpPr>
          <p:spPr>
            <a:xfrm>
              <a:off x="61759" y="2663732"/>
              <a:ext cx="682934" cy="682934"/>
            </a:xfrm>
            <a:prstGeom prst="ellipse">
              <a:avLst/>
            </a:prstGeom>
            <a:solidFill>
              <a:schemeClr val="lt1"/>
            </a:solidFill>
            <a:ln cap="flat" cmpd="sng" w="25400">
              <a:solidFill>
                <a:srgbClr val="0D6DC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9" name="Shape 689"/>
        <p:cNvGrpSpPr/>
        <p:nvPr/>
      </p:nvGrpSpPr>
      <p:grpSpPr>
        <a:xfrm>
          <a:off x="0" y="0"/>
          <a:ext cx="0" cy="0"/>
          <a:chOff x="0" y="0"/>
          <a:chExt cx="0" cy="0"/>
        </a:xfrm>
      </p:grpSpPr>
      <p:sp>
        <p:nvSpPr>
          <p:cNvPr id="690" name="Shape 690"/>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t/>
            </a:r>
            <a:endParaRPr sz="1200">
              <a:solidFill>
                <a:srgbClr val="035C75"/>
              </a:solidFill>
              <a:latin typeface="Constantia"/>
              <a:ea typeface="Constantia"/>
              <a:cs typeface="Constantia"/>
              <a:sym typeface="Constantia"/>
            </a:endParaRPr>
          </a:p>
        </p:txBody>
      </p:sp>
      <p:sp>
        <p:nvSpPr>
          <p:cNvPr id="691" name="Shape 691"/>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692" name="Shape 692"/>
          <p:cNvSpPr txBox="1"/>
          <p:nvPr/>
        </p:nvSpPr>
        <p:spPr>
          <a:xfrm>
            <a:off x="457200" y="704087"/>
            <a:ext cx="8229600" cy="1143000"/>
          </a:xfrm>
          <a:prstGeom prst="rect">
            <a:avLst/>
          </a:prstGeom>
          <a:noFill/>
          <a:ln>
            <a:noFill/>
          </a:ln>
        </p:spPr>
        <p:txBody>
          <a:bodyPr anchorCtr="0" anchor="t" bIns="45700" lIns="91425" rIns="91425" tIns="45700">
            <a:noAutofit/>
          </a:bodyPr>
          <a:lstStyle/>
          <a:p>
            <a:pPr indent="0" lvl="0" marL="0" marR="0" rtl="0" algn="ctr">
              <a:spcBef>
                <a:spcPts val="0"/>
              </a:spcBef>
              <a:buClr>
                <a:schemeClr val="dk2"/>
              </a:buClr>
              <a:buSzPct val="25000"/>
              <a:buFont typeface="Calibri"/>
              <a:buNone/>
            </a:pPr>
            <a:r>
              <a:rPr b="0" lang="es-AR" sz="5000">
                <a:solidFill>
                  <a:schemeClr val="dk2"/>
                </a:solidFill>
                <a:latin typeface="Calibri"/>
                <a:ea typeface="Calibri"/>
                <a:cs typeface="Calibri"/>
                <a:sym typeface="Calibri"/>
              </a:rPr>
              <a:t>Data Marts</a:t>
            </a:r>
          </a:p>
        </p:txBody>
      </p:sp>
      <p:sp>
        <p:nvSpPr>
          <p:cNvPr id="693" name="Shape 693"/>
          <p:cNvSpPr/>
          <p:nvPr/>
        </p:nvSpPr>
        <p:spPr>
          <a:xfrm>
            <a:off x="1043608" y="1556791"/>
            <a:ext cx="7416824"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800">
                <a:solidFill>
                  <a:schemeClr val="dk1"/>
                </a:solidFill>
                <a:latin typeface="Constantia"/>
                <a:ea typeface="Constantia"/>
                <a:cs typeface="Constantia"/>
                <a:sym typeface="Constantia"/>
              </a:rPr>
              <a:t>Es el lugar donde diferentes departamentos ubican sus propios datos para el procesamiento DSS.</a:t>
            </a:r>
          </a:p>
        </p:txBody>
      </p:sp>
      <p:sp>
        <p:nvSpPr>
          <p:cNvPr id="694" name="Shape 694"/>
          <p:cNvSpPr/>
          <p:nvPr/>
        </p:nvSpPr>
        <p:spPr>
          <a:xfrm>
            <a:off x="3923928" y="3442682"/>
            <a:ext cx="1296143" cy="1080119"/>
          </a:xfrm>
          <a:prstGeom prst="flowChartMagneticDisk">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s-AR" sz="1800">
                <a:solidFill>
                  <a:schemeClr val="lt1"/>
                </a:solidFill>
                <a:latin typeface="Constantia"/>
                <a:ea typeface="Constantia"/>
                <a:cs typeface="Constantia"/>
                <a:sym typeface="Constantia"/>
              </a:rPr>
              <a:t>D.M.</a:t>
            </a:r>
          </a:p>
        </p:txBody>
      </p:sp>
      <p:sp>
        <p:nvSpPr>
          <p:cNvPr id="695" name="Shape 695"/>
          <p:cNvSpPr/>
          <p:nvPr/>
        </p:nvSpPr>
        <p:spPr>
          <a:xfrm>
            <a:off x="1619671" y="2542991"/>
            <a:ext cx="1637927" cy="101566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200">
                <a:solidFill>
                  <a:schemeClr val="dk1"/>
                </a:solidFill>
                <a:latin typeface="Constantia"/>
                <a:ea typeface="Constantia"/>
                <a:cs typeface="Constantia"/>
                <a:sym typeface="Constantia"/>
              </a:rPr>
              <a:t>Es un subconjunto de datos corporativos validos para una unidad de negocio específica</a:t>
            </a:r>
          </a:p>
        </p:txBody>
      </p:sp>
      <p:sp>
        <p:nvSpPr>
          <p:cNvPr id="696" name="Shape 696"/>
          <p:cNvSpPr/>
          <p:nvPr/>
        </p:nvSpPr>
        <p:spPr>
          <a:xfrm>
            <a:off x="5276696" y="2451644"/>
            <a:ext cx="1842984" cy="66057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200">
                <a:solidFill>
                  <a:schemeClr val="dk1"/>
                </a:solidFill>
                <a:latin typeface="Constantia"/>
                <a:ea typeface="Constantia"/>
                <a:cs typeface="Constantia"/>
                <a:sym typeface="Constantia"/>
              </a:rPr>
              <a:t>En datos históricos, sumarizados y posiblemente detallados. </a:t>
            </a:r>
          </a:p>
        </p:txBody>
      </p:sp>
      <p:sp>
        <p:nvSpPr>
          <p:cNvPr id="697" name="Shape 697"/>
          <p:cNvSpPr/>
          <p:nvPr/>
        </p:nvSpPr>
        <p:spPr>
          <a:xfrm>
            <a:off x="5906921" y="3960567"/>
            <a:ext cx="2213362"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200">
                <a:solidFill>
                  <a:schemeClr val="dk1"/>
                </a:solidFill>
                <a:latin typeface="Constantia"/>
                <a:ea typeface="Constantia"/>
                <a:cs typeface="Constantia"/>
                <a:sym typeface="Constantia"/>
              </a:rPr>
              <a:t>Es una solución menos costosa</a:t>
            </a:r>
          </a:p>
        </p:txBody>
      </p:sp>
      <p:sp>
        <p:nvSpPr>
          <p:cNvPr id="698" name="Shape 698"/>
          <p:cNvSpPr/>
          <p:nvPr/>
        </p:nvSpPr>
        <p:spPr>
          <a:xfrm>
            <a:off x="1619671" y="4578080"/>
            <a:ext cx="1219199" cy="83099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200">
                <a:solidFill>
                  <a:schemeClr val="dk1"/>
                </a:solidFill>
                <a:latin typeface="Constantia"/>
                <a:ea typeface="Constantia"/>
                <a:cs typeface="Constantia"/>
                <a:sym typeface="Constantia"/>
              </a:rPr>
              <a:t>más reducida a la implementación de un DWH. </a:t>
            </a:r>
          </a:p>
        </p:txBody>
      </p:sp>
      <p:sp>
        <p:nvSpPr>
          <p:cNvPr id="699" name="Shape 699"/>
          <p:cNvSpPr/>
          <p:nvPr/>
        </p:nvSpPr>
        <p:spPr>
          <a:xfrm>
            <a:off x="4572000" y="5085912"/>
            <a:ext cx="1783827"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200">
                <a:solidFill>
                  <a:schemeClr val="dk1"/>
                </a:solidFill>
                <a:latin typeface="Constantia"/>
                <a:ea typeface="Constantia"/>
                <a:cs typeface="Constantia"/>
                <a:sym typeface="Constantia"/>
              </a:rPr>
              <a:t>Normalmente comprende un modelo multidimensional </a:t>
            </a:r>
          </a:p>
        </p:txBody>
      </p:sp>
      <p:cxnSp>
        <p:nvCxnSpPr>
          <p:cNvPr id="700" name="Shape 700"/>
          <p:cNvCxnSpPr/>
          <p:nvPr/>
        </p:nvCxnSpPr>
        <p:spPr>
          <a:xfrm rot="10800000">
            <a:off x="3131840" y="3212976"/>
            <a:ext cx="792087" cy="345679"/>
          </a:xfrm>
          <a:prstGeom prst="straightConnector1">
            <a:avLst/>
          </a:prstGeom>
          <a:noFill/>
          <a:ln cap="flat" cmpd="sng" w="9525">
            <a:solidFill>
              <a:srgbClr val="075192"/>
            </a:solidFill>
            <a:prstDash val="solid"/>
            <a:round/>
            <a:headEnd len="med" w="med" type="none"/>
            <a:tailEnd len="lg" w="lg" type="triangle"/>
          </a:ln>
        </p:spPr>
      </p:cxnSp>
      <p:cxnSp>
        <p:nvCxnSpPr>
          <p:cNvPr id="701" name="Shape 701"/>
          <p:cNvCxnSpPr/>
          <p:nvPr/>
        </p:nvCxnSpPr>
        <p:spPr>
          <a:xfrm flipH="1" rot="10800000">
            <a:off x="5220071" y="3050823"/>
            <a:ext cx="432047" cy="446432"/>
          </a:xfrm>
          <a:prstGeom prst="straightConnector1">
            <a:avLst/>
          </a:prstGeom>
          <a:noFill/>
          <a:ln cap="flat" cmpd="sng" w="9525">
            <a:solidFill>
              <a:srgbClr val="075192"/>
            </a:solidFill>
            <a:prstDash val="solid"/>
            <a:round/>
            <a:headEnd len="med" w="med" type="none"/>
            <a:tailEnd len="lg" w="lg" type="triangle"/>
          </a:ln>
        </p:spPr>
      </p:cxnSp>
      <p:cxnSp>
        <p:nvCxnSpPr>
          <p:cNvPr id="702" name="Shape 702"/>
          <p:cNvCxnSpPr/>
          <p:nvPr/>
        </p:nvCxnSpPr>
        <p:spPr>
          <a:xfrm>
            <a:off x="5276696" y="4237567"/>
            <a:ext cx="519439" cy="0"/>
          </a:xfrm>
          <a:prstGeom prst="straightConnector1">
            <a:avLst/>
          </a:prstGeom>
          <a:noFill/>
          <a:ln cap="flat" cmpd="sng" w="9525">
            <a:solidFill>
              <a:srgbClr val="075192"/>
            </a:solidFill>
            <a:prstDash val="solid"/>
            <a:round/>
            <a:headEnd len="med" w="med" type="none"/>
            <a:tailEnd len="lg" w="lg" type="triangle"/>
          </a:ln>
        </p:spPr>
      </p:cxnSp>
      <p:cxnSp>
        <p:nvCxnSpPr>
          <p:cNvPr id="703" name="Shape 703"/>
          <p:cNvCxnSpPr/>
          <p:nvPr/>
        </p:nvCxnSpPr>
        <p:spPr>
          <a:xfrm>
            <a:off x="4752019" y="4522803"/>
            <a:ext cx="180020" cy="563108"/>
          </a:xfrm>
          <a:prstGeom prst="straightConnector1">
            <a:avLst/>
          </a:prstGeom>
          <a:noFill/>
          <a:ln cap="flat" cmpd="sng" w="9525">
            <a:solidFill>
              <a:srgbClr val="075192"/>
            </a:solidFill>
            <a:prstDash val="solid"/>
            <a:round/>
            <a:headEnd len="med" w="med" type="none"/>
            <a:tailEnd len="lg" w="lg" type="triangle"/>
          </a:ln>
        </p:spPr>
      </p:cxnSp>
      <p:cxnSp>
        <p:nvCxnSpPr>
          <p:cNvPr id="704" name="Shape 704"/>
          <p:cNvCxnSpPr/>
          <p:nvPr/>
        </p:nvCxnSpPr>
        <p:spPr>
          <a:xfrm flipH="1">
            <a:off x="2838872" y="4395846"/>
            <a:ext cx="1085056" cy="436149"/>
          </a:xfrm>
          <a:prstGeom prst="straightConnector1">
            <a:avLst/>
          </a:prstGeom>
          <a:noFill/>
          <a:ln cap="flat" cmpd="sng" w="9525">
            <a:solidFill>
              <a:srgbClr val="075192"/>
            </a:solidFill>
            <a:prstDash val="solid"/>
            <a:round/>
            <a:headEnd len="med" w="med" type="none"/>
            <a:tailEnd len="lg" w="lg" type="triangl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8" name="Shape 708"/>
        <p:cNvGrpSpPr/>
        <p:nvPr/>
      </p:nvGrpSpPr>
      <p:grpSpPr>
        <a:xfrm>
          <a:off x="0" y="0"/>
          <a:ext cx="0" cy="0"/>
          <a:chOff x="0" y="0"/>
          <a:chExt cx="0" cy="0"/>
        </a:xfrm>
      </p:grpSpPr>
      <p:sp>
        <p:nvSpPr>
          <p:cNvPr id="709" name="Shape 709"/>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t/>
            </a:r>
            <a:endParaRPr sz="1200">
              <a:solidFill>
                <a:srgbClr val="035C75"/>
              </a:solidFill>
              <a:latin typeface="Constantia"/>
              <a:ea typeface="Constantia"/>
              <a:cs typeface="Constantia"/>
              <a:sym typeface="Constantia"/>
            </a:endParaRPr>
          </a:p>
        </p:txBody>
      </p:sp>
      <p:sp>
        <p:nvSpPr>
          <p:cNvPr id="710" name="Shape 710"/>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711" name="Shape 711"/>
          <p:cNvSpPr txBox="1"/>
          <p:nvPr/>
        </p:nvSpPr>
        <p:spPr>
          <a:xfrm>
            <a:off x="457200" y="704087"/>
            <a:ext cx="8229600" cy="1143000"/>
          </a:xfrm>
          <a:prstGeom prst="rect">
            <a:avLst/>
          </a:prstGeom>
          <a:noFill/>
          <a:ln>
            <a:noFill/>
          </a:ln>
        </p:spPr>
        <p:txBody>
          <a:bodyPr anchorCtr="0" anchor="t" bIns="45700" lIns="91425" rIns="91425" tIns="45700">
            <a:noAutofit/>
          </a:bodyPr>
          <a:lstStyle/>
          <a:p>
            <a:pPr indent="0" lvl="0" marL="0" marR="0" rtl="0" algn="ctr">
              <a:spcBef>
                <a:spcPts val="0"/>
              </a:spcBef>
              <a:buClr>
                <a:schemeClr val="dk2"/>
              </a:buClr>
              <a:buSzPct val="25000"/>
              <a:buFont typeface="Calibri"/>
              <a:buNone/>
            </a:pPr>
            <a:r>
              <a:rPr b="0" lang="es-AR" sz="5000">
                <a:solidFill>
                  <a:schemeClr val="dk2"/>
                </a:solidFill>
                <a:latin typeface="Calibri"/>
                <a:ea typeface="Calibri"/>
                <a:cs typeface="Calibri"/>
                <a:sym typeface="Calibri"/>
              </a:rPr>
              <a:t>Data Marts</a:t>
            </a:r>
          </a:p>
        </p:txBody>
      </p:sp>
      <p:sp>
        <p:nvSpPr>
          <p:cNvPr id="712" name="Shape 712"/>
          <p:cNvSpPr/>
          <p:nvPr/>
        </p:nvSpPr>
        <p:spPr>
          <a:xfrm>
            <a:off x="1043608" y="1556791"/>
            <a:ext cx="7416824"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800">
                <a:solidFill>
                  <a:schemeClr val="dk1"/>
                </a:solidFill>
                <a:latin typeface="Constantia"/>
                <a:ea typeface="Constantia"/>
                <a:cs typeface="Constantia"/>
                <a:sym typeface="Constantia"/>
              </a:rPr>
              <a:t>Es el lugar donde diferentes departamentos ubican sus propios datos para el procesamiento DSS.</a:t>
            </a:r>
          </a:p>
        </p:txBody>
      </p:sp>
      <p:sp>
        <p:nvSpPr>
          <p:cNvPr id="713" name="Shape 713"/>
          <p:cNvSpPr/>
          <p:nvPr/>
        </p:nvSpPr>
        <p:spPr>
          <a:xfrm>
            <a:off x="3923928" y="3442682"/>
            <a:ext cx="1296143" cy="1080119"/>
          </a:xfrm>
          <a:prstGeom prst="flowChartMagneticDisk">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s-AR" sz="1800">
                <a:solidFill>
                  <a:schemeClr val="lt1"/>
                </a:solidFill>
                <a:latin typeface="Constantia"/>
                <a:ea typeface="Constantia"/>
                <a:cs typeface="Constantia"/>
                <a:sym typeface="Constantia"/>
              </a:rPr>
              <a:t>D.M.</a:t>
            </a:r>
          </a:p>
        </p:txBody>
      </p:sp>
      <p:sp>
        <p:nvSpPr>
          <p:cNvPr id="714" name="Shape 714"/>
          <p:cNvSpPr/>
          <p:nvPr/>
        </p:nvSpPr>
        <p:spPr>
          <a:xfrm>
            <a:off x="1619671" y="2542991"/>
            <a:ext cx="1637927" cy="101566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200">
                <a:solidFill>
                  <a:schemeClr val="dk1"/>
                </a:solidFill>
                <a:latin typeface="Constantia"/>
                <a:ea typeface="Constantia"/>
                <a:cs typeface="Constantia"/>
                <a:sym typeface="Constantia"/>
              </a:rPr>
              <a:t>Es un subconjunto de datos corporativos validos para una unidad de negocio específica</a:t>
            </a:r>
          </a:p>
        </p:txBody>
      </p:sp>
      <p:sp>
        <p:nvSpPr>
          <p:cNvPr id="715" name="Shape 715"/>
          <p:cNvSpPr/>
          <p:nvPr/>
        </p:nvSpPr>
        <p:spPr>
          <a:xfrm>
            <a:off x="5276696" y="2451644"/>
            <a:ext cx="1842984" cy="66057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200">
                <a:solidFill>
                  <a:schemeClr val="dk1"/>
                </a:solidFill>
                <a:latin typeface="Constantia"/>
                <a:ea typeface="Constantia"/>
                <a:cs typeface="Constantia"/>
                <a:sym typeface="Constantia"/>
              </a:rPr>
              <a:t>En datos históricos, sumarizados y posiblemente detallados. </a:t>
            </a:r>
          </a:p>
        </p:txBody>
      </p:sp>
      <p:sp>
        <p:nvSpPr>
          <p:cNvPr id="716" name="Shape 716"/>
          <p:cNvSpPr/>
          <p:nvPr/>
        </p:nvSpPr>
        <p:spPr>
          <a:xfrm>
            <a:off x="5906921" y="3960567"/>
            <a:ext cx="2213362"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200">
                <a:solidFill>
                  <a:schemeClr val="dk1"/>
                </a:solidFill>
                <a:latin typeface="Constantia"/>
                <a:ea typeface="Constantia"/>
                <a:cs typeface="Constantia"/>
                <a:sym typeface="Constantia"/>
              </a:rPr>
              <a:t>Es una solución menos costosa</a:t>
            </a:r>
          </a:p>
        </p:txBody>
      </p:sp>
      <p:sp>
        <p:nvSpPr>
          <p:cNvPr id="717" name="Shape 717"/>
          <p:cNvSpPr/>
          <p:nvPr/>
        </p:nvSpPr>
        <p:spPr>
          <a:xfrm>
            <a:off x="1619671" y="4578080"/>
            <a:ext cx="1219199" cy="83099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200">
                <a:solidFill>
                  <a:schemeClr val="dk1"/>
                </a:solidFill>
                <a:latin typeface="Constantia"/>
                <a:ea typeface="Constantia"/>
                <a:cs typeface="Constantia"/>
                <a:sym typeface="Constantia"/>
              </a:rPr>
              <a:t>más reducida a la implementación de un DWH. </a:t>
            </a:r>
          </a:p>
        </p:txBody>
      </p:sp>
      <p:sp>
        <p:nvSpPr>
          <p:cNvPr id="718" name="Shape 718"/>
          <p:cNvSpPr/>
          <p:nvPr/>
        </p:nvSpPr>
        <p:spPr>
          <a:xfrm>
            <a:off x="4572000" y="5085912"/>
            <a:ext cx="1783827"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200">
                <a:solidFill>
                  <a:schemeClr val="dk1"/>
                </a:solidFill>
                <a:latin typeface="Constantia"/>
                <a:ea typeface="Constantia"/>
                <a:cs typeface="Constantia"/>
                <a:sym typeface="Constantia"/>
              </a:rPr>
              <a:t>Normalmente comprende un modelo multidimensional </a:t>
            </a:r>
          </a:p>
        </p:txBody>
      </p:sp>
      <p:cxnSp>
        <p:nvCxnSpPr>
          <p:cNvPr id="719" name="Shape 719"/>
          <p:cNvCxnSpPr/>
          <p:nvPr/>
        </p:nvCxnSpPr>
        <p:spPr>
          <a:xfrm rot="10800000">
            <a:off x="3131840" y="3212976"/>
            <a:ext cx="792087" cy="345679"/>
          </a:xfrm>
          <a:prstGeom prst="straightConnector1">
            <a:avLst/>
          </a:prstGeom>
          <a:noFill/>
          <a:ln cap="flat" cmpd="sng" w="9525">
            <a:solidFill>
              <a:srgbClr val="075192"/>
            </a:solidFill>
            <a:prstDash val="solid"/>
            <a:round/>
            <a:headEnd len="med" w="med" type="none"/>
            <a:tailEnd len="lg" w="lg" type="triangle"/>
          </a:ln>
        </p:spPr>
      </p:cxnSp>
      <p:cxnSp>
        <p:nvCxnSpPr>
          <p:cNvPr id="720" name="Shape 720"/>
          <p:cNvCxnSpPr/>
          <p:nvPr/>
        </p:nvCxnSpPr>
        <p:spPr>
          <a:xfrm flipH="1" rot="10800000">
            <a:off x="5220071" y="3050823"/>
            <a:ext cx="432047" cy="446432"/>
          </a:xfrm>
          <a:prstGeom prst="straightConnector1">
            <a:avLst/>
          </a:prstGeom>
          <a:noFill/>
          <a:ln cap="flat" cmpd="sng" w="9525">
            <a:solidFill>
              <a:srgbClr val="075192"/>
            </a:solidFill>
            <a:prstDash val="solid"/>
            <a:round/>
            <a:headEnd len="med" w="med" type="none"/>
            <a:tailEnd len="lg" w="lg" type="triangle"/>
          </a:ln>
        </p:spPr>
      </p:cxnSp>
      <p:cxnSp>
        <p:nvCxnSpPr>
          <p:cNvPr id="721" name="Shape 721"/>
          <p:cNvCxnSpPr/>
          <p:nvPr/>
        </p:nvCxnSpPr>
        <p:spPr>
          <a:xfrm>
            <a:off x="5276696" y="4237567"/>
            <a:ext cx="519439" cy="0"/>
          </a:xfrm>
          <a:prstGeom prst="straightConnector1">
            <a:avLst/>
          </a:prstGeom>
          <a:noFill/>
          <a:ln cap="flat" cmpd="sng" w="9525">
            <a:solidFill>
              <a:srgbClr val="075192"/>
            </a:solidFill>
            <a:prstDash val="solid"/>
            <a:round/>
            <a:headEnd len="med" w="med" type="none"/>
            <a:tailEnd len="lg" w="lg" type="triangle"/>
          </a:ln>
        </p:spPr>
      </p:cxnSp>
      <p:cxnSp>
        <p:nvCxnSpPr>
          <p:cNvPr id="722" name="Shape 722"/>
          <p:cNvCxnSpPr/>
          <p:nvPr/>
        </p:nvCxnSpPr>
        <p:spPr>
          <a:xfrm>
            <a:off x="4752019" y="4522803"/>
            <a:ext cx="180020" cy="563108"/>
          </a:xfrm>
          <a:prstGeom prst="straightConnector1">
            <a:avLst/>
          </a:prstGeom>
          <a:noFill/>
          <a:ln cap="flat" cmpd="sng" w="9525">
            <a:solidFill>
              <a:srgbClr val="075192"/>
            </a:solidFill>
            <a:prstDash val="solid"/>
            <a:round/>
            <a:headEnd len="med" w="med" type="none"/>
            <a:tailEnd len="lg" w="lg" type="triangle"/>
          </a:ln>
        </p:spPr>
      </p:cxnSp>
      <p:cxnSp>
        <p:nvCxnSpPr>
          <p:cNvPr id="723" name="Shape 723"/>
          <p:cNvCxnSpPr/>
          <p:nvPr/>
        </p:nvCxnSpPr>
        <p:spPr>
          <a:xfrm flipH="1">
            <a:off x="2838872" y="4395846"/>
            <a:ext cx="1085056" cy="436149"/>
          </a:xfrm>
          <a:prstGeom prst="straightConnector1">
            <a:avLst/>
          </a:prstGeom>
          <a:noFill/>
          <a:ln cap="flat" cmpd="sng" w="9525">
            <a:solidFill>
              <a:srgbClr val="075192"/>
            </a:solidFill>
            <a:prstDash val="solid"/>
            <a:round/>
            <a:headEnd len="med" w="med" type="none"/>
            <a:tailEnd len="lg" w="lg"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8" name="Shape 728"/>
        <p:cNvGrpSpPr/>
        <p:nvPr/>
      </p:nvGrpSpPr>
      <p:grpSpPr>
        <a:xfrm>
          <a:off x="0" y="0"/>
          <a:ext cx="0" cy="0"/>
          <a:chOff x="0" y="0"/>
          <a:chExt cx="0" cy="0"/>
        </a:xfrm>
      </p:grpSpPr>
      <p:sp>
        <p:nvSpPr>
          <p:cNvPr id="729" name="Shape 729"/>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t/>
            </a:r>
            <a:endParaRPr sz="1200">
              <a:solidFill>
                <a:srgbClr val="035C75"/>
              </a:solidFill>
              <a:latin typeface="Constantia"/>
              <a:ea typeface="Constantia"/>
              <a:cs typeface="Constantia"/>
              <a:sym typeface="Constantia"/>
            </a:endParaRPr>
          </a:p>
        </p:txBody>
      </p:sp>
      <p:sp>
        <p:nvSpPr>
          <p:cNvPr id="730" name="Shape 730"/>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731" name="Shape 731"/>
          <p:cNvSpPr txBox="1"/>
          <p:nvPr/>
        </p:nvSpPr>
        <p:spPr>
          <a:xfrm>
            <a:off x="1043608" y="1061332"/>
            <a:ext cx="8229600" cy="714487"/>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entury Gothic"/>
              <a:buNone/>
            </a:pPr>
            <a:r>
              <a:rPr b="0" lang="es-AR" sz="3900">
                <a:solidFill>
                  <a:schemeClr val="dk2"/>
                </a:solidFill>
                <a:latin typeface="Century Gothic"/>
                <a:ea typeface="Century Gothic"/>
                <a:cs typeface="Century Gothic"/>
                <a:sym typeface="Century Gothic"/>
              </a:rPr>
              <a:t>Modelado Multidimensional</a:t>
            </a:r>
          </a:p>
        </p:txBody>
      </p:sp>
      <p:sp>
        <p:nvSpPr>
          <p:cNvPr id="732" name="Shape 732"/>
          <p:cNvSpPr/>
          <p:nvPr/>
        </p:nvSpPr>
        <p:spPr>
          <a:xfrm>
            <a:off x="2231366" y="2586296"/>
            <a:ext cx="2376263" cy="1080120"/>
          </a:xfrm>
          <a:prstGeom prst="ellipse">
            <a:avLst/>
          </a:prstGeom>
          <a:gradFill>
            <a:gsLst>
              <a:gs pos="0">
                <a:srgbClr val="006DBA"/>
              </a:gs>
              <a:gs pos="68000">
                <a:srgbClr val="5FB0E7"/>
              </a:gs>
              <a:gs pos="100000">
                <a:srgbClr val="ADD5F9"/>
              </a:gs>
            </a:gsLst>
            <a:path path="circle">
              <a:fillToRect b="50%" l="50%" r="50%" t="50%"/>
            </a:path>
            <a:tileRect/>
          </a:gradFill>
          <a:ln cap="flat" cmpd="sng" w="9525">
            <a:solidFill>
              <a:srgbClr val="0073A0"/>
            </a:solidFill>
            <a:prstDash val="solid"/>
            <a:round/>
            <a:headEnd len="med" w="med" type="none"/>
            <a:tailEnd len="med" w="med" type="none"/>
          </a:ln>
          <a:effectLst>
            <a:outerShdw blurRad="57150" rotWithShape="0" algn="ctr" dir="5400000" dist="38100">
              <a:srgbClr val="000000"/>
            </a:outerShdw>
          </a:effectLst>
        </p:spPr>
        <p:txBody>
          <a:bodyPr anchorCtr="0" anchor="ctr" bIns="45700" lIns="91425" rIns="91425" tIns="45700">
            <a:noAutofit/>
          </a:bodyPr>
          <a:lstStyle/>
          <a:p>
            <a:pPr indent="0" lvl="0" marL="0" marR="0" rtl="0" algn="ctr">
              <a:spcBef>
                <a:spcPts val="0"/>
              </a:spcBef>
              <a:buSzPct val="25000"/>
              <a:buNone/>
            </a:pPr>
            <a:r>
              <a:rPr lang="es-AR" sz="1800">
                <a:solidFill>
                  <a:schemeClr val="lt1"/>
                </a:solidFill>
                <a:latin typeface="Constantia"/>
                <a:ea typeface="Constantia"/>
                <a:cs typeface="Constantia"/>
                <a:sym typeface="Constantia"/>
              </a:rPr>
              <a:t>Orientación Analítica </a:t>
            </a:r>
          </a:p>
        </p:txBody>
      </p:sp>
      <p:sp>
        <p:nvSpPr>
          <p:cNvPr id="733" name="Shape 733"/>
          <p:cNvSpPr/>
          <p:nvPr/>
        </p:nvSpPr>
        <p:spPr>
          <a:xfrm>
            <a:off x="5842773" y="2454411"/>
            <a:ext cx="2463026" cy="1501826"/>
          </a:xfrm>
          <a:prstGeom prst="ellipse">
            <a:avLst/>
          </a:prstGeom>
          <a:gradFill>
            <a:gsLst>
              <a:gs pos="0">
                <a:srgbClr val="006DBA"/>
              </a:gs>
              <a:gs pos="68000">
                <a:srgbClr val="5FB0E7"/>
              </a:gs>
              <a:gs pos="100000">
                <a:srgbClr val="ADD5F9"/>
              </a:gs>
            </a:gsLst>
            <a:path path="circle">
              <a:fillToRect b="50%" l="50%" r="50%" t="50%"/>
            </a:path>
            <a:tileRect/>
          </a:gradFill>
          <a:ln cap="flat" cmpd="sng" w="9525">
            <a:solidFill>
              <a:srgbClr val="0073A0"/>
            </a:solidFill>
            <a:prstDash val="solid"/>
            <a:round/>
            <a:headEnd len="med" w="med" type="none"/>
            <a:tailEnd len="med" w="med" type="none"/>
          </a:ln>
          <a:effectLst>
            <a:outerShdw blurRad="57150" rotWithShape="0" algn="ctr" dir="5400000" dist="38100">
              <a:srgbClr val="000000"/>
            </a:outerShdw>
          </a:effectLst>
        </p:spPr>
        <p:txBody>
          <a:bodyPr anchorCtr="0" anchor="ctr" bIns="45700" lIns="91425" rIns="91425" tIns="45700">
            <a:noAutofit/>
          </a:bodyPr>
          <a:lstStyle/>
          <a:p>
            <a:pPr indent="0" lvl="0" marL="0" marR="0" rtl="0" algn="ctr">
              <a:spcBef>
                <a:spcPts val="0"/>
              </a:spcBef>
              <a:buSzPct val="25000"/>
              <a:buNone/>
            </a:pPr>
            <a:r>
              <a:rPr lang="es-AR" sz="1800">
                <a:solidFill>
                  <a:schemeClr val="lt1"/>
                </a:solidFill>
                <a:latin typeface="Constantia"/>
                <a:ea typeface="Constantia"/>
                <a:cs typeface="Constantia"/>
                <a:sym typeface="Constantia"/>
              </a:rPr>
              <a:t>Impone un procesamiento y pensamiento distinto </a:t>
            </a:r>
          </a:p>
        </p:txBody>
      </p:sp>
      <p:sp>
        <p:nvSpPr>
          <p:cNvPr id="734" name="Shape 734"/>
          <p:cNvSpPr/>
          <p:nvPr/>
        </p:nvSpPr>
        <p:spPr>
          <a:xfrm rot="5400000">
            <a:off x="4986003" y="3048478"/>
            <a:ext cx="622702" cy="313694"/>
          </a:xfrm>
          <a:prstGeom prst="upArrow">
            <a:avLst>
              <a:gd fmla="val 50000" name="adj1"/>
              <a:gd fmla="val 50000" name="adj2"/>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nstantia"/>
              <a:ea typeface="Constantia"/>
              <a:cs typeface="Constantia"/>
              <a:sym typeface="Constantia"/>
            </a:endParaRPr>
          </a:p>
        </p:txBody>
      </p:sp>
      <p:sp>
        <p:nvSpPr>
          <p:cNvPr id="735" name="Shape 735"/>
          <p:cNvSpPr txBox="1"/>
          <p:nvPr/>
        </p:nvSpPr>
        <p:spPr>
          <a:xfrm>
            <a:off x="3968800" y="3932723"/>
            <a:ext cx="2100808" cy="727165"/>
          </a:xfrm>
          <a:prstGeom prst="rect">
            <a:avLst/>
          </a:prstGeom>
          <a:noFill/>
          <a:ln>
            <a:noFill/>
          </a:ln>
        </p:spPr>
        <p:txBody>
          <a:bodyPr anchorCtr="0" anchor="b" bIns="0" lIns="0" rIns="0" tIns="45700">
            <a:noAutofit/>
          </a:bodyPr>
          <a:lstStyle/>
          <a:p>
            <a:pPr indent="0" lvl="0" marL="0" marR="0" rtl="0" algn="l">
              <a:lnSpc>
                <a:spcPct val="80000"/>
              </a:lnSpc>
              <a:spcBef>
                <a:spcPts val="0"/>
              </a:spcBef>
              <a:buClr>
                <a:schemeClr val="dk2"/>
              </a:buClr>
              <a:buSzPct val="25000"/>
              <a:buFont typeface="Century Gothic"/>
              <a:buNone/>
            </a:pPr>
            <a:r>
              <a:rPr b="0" lang="es-AR" sz="3000">
                <a:solidFill>
                  <a:schemeClr val="dk2"/>
                </a:solidFill>
                <a:latin typeface="Century Gothic"/>
                <a:ea typeface="Century Gothic"/>
                <a:cs typeface="Century Gothic"/>
                <a:sym typeface="Century Gothic"/>
              </a:rPr>
              <a:t>Sustentado</a:t>
            </a:r>
          </a:p>
        </p:txBody>
      </p:sp>
      <p:sp>
        <p:nvSpPr>
          <p:cNvPr id="736" name="Shape 736"/>
          <p:cNvSpPr/>
          <p:nvPr/>
        </p:nvSpPr>
        <p:spPr>
          <a:xfrm>
            <a:off x="3621335" y="4981735"/>
            <a:ext cx="2448271" cy="670964"/>
          </a:xfrm>
          <a:prstGeom prst="rect">
            <a:avLst/>
          </a:prstGeom>
          <a:gradFill>
            <a:gsLst>
              <a:gs pos="0">
                <a:srgbClr val="006DBA"/>
              </a:gs>
              <a:gs pos="68000">
                <a:srgbClr val="5FB0E7"/>
              </a:gs>
              <a:gs pos="100000">
                <a:srgbClr val="ADD5F9"/>
              </a:gs>
            </a:gsLst>
            <a:path path="circle">
              <a:fillToRect b="50%" l="50%" r="50%" t="50%"/>
            </a:path>
            <a:tileRect/>
          </a:gradFill>
          <a:ln>
            <a:noFill/>
          </a:ln>
          <a:effectLst>
            <a:outerShdw blurRad="57150" rotWithShape="0" algn="ctr" dir="5400000" dist="38100">
              <a:srgbClr val="000000"/>
            </a:outerShdw>
          </a:effectLst>
        </p:spPr>
        <p:txBody>
          <a:bodyPr anchorCtr="0" anchor="ctr" bIns="45700" lIns="91425" rIns="91425" tIns="45700">
            <a:noAutofit/>
          </a:bodyPr>
          <a:lstStyle/>
          <a:p>
            <a:pPr indent="0" lvl="0" marL="0" marR="0" rtl="0" algn="ctr">
              <a:spcBef>
                <a:spcPts val="0"/>
              </a:spcBef>
              <a:buSzPct val="25000"/>
              <a:buNone/>
            </a:pPr>
            <a:r>
              <a:rPr lang="es-AR" sz="1800">
                <a:solidFill>
                  <a:schemeClr val="dk1"/>
                </a:solidFill>
                <a:latin typeface="Constantia"/>
                <a:ea typeface="Constantia"/>
                <a:cs typeface="Constantia"/>
                <a:sym typeface="Constantia"/>
              </a:rPr>
              <a:t>Modelado Multidimensional</a:t>
            </a:r>
          </a:p>
        </p:txBody>
      </p:sp>
      <p:pic>
        <p:nvPicPr>
          <p:cNvPr descr="Imagen relacionada" id="737" name="Shape 737"/>
          <p:cNvPicPr preferRelativeResize="0"/>
          <p:nvPr/>
        </p:nvPicPr>
        <p:blipFill rotWithShape="1">
          <a:blip r:embed="rId3">
            <a:alphaModFix/>
          </a:blip>
          <a:srcRect b="0" l="0" r="0" t="0"/>
          <a:stretch/>
        </p:blipFill>
        <p:spPr>
          <a:xfrm>
            <a:off x="179511" y="2838839"/>
            <a:ext cx="1686007" cy="126287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1" name="Shape 741"/>
        <p:cNvGrpSpPr/>
        <p:nvPr/>
      </p:nvGrpSpPr>
      <p:grpSpPr>
        <a:xfrm>
          <a:off x="0" y="0"/>
          <a:ext cx="0" cy="0"/>
          <a:chOff x="0" y="0"/>
          <a:chExt cx="0" cy="0"/>
        </a:xfrm>
      </p:grpSpPr>
      <p:sp>
        <p:nvSpPr>
          <p:cNvPr id="742" name="Shape 742"/>
          <p:cNvSpPr txBox="1"/>
          <p:nvPr>
            <p:ph type="title"/>
          </p:nvPr>
        </p:nvSpPr>
        <p:spPr>
          <a:xfrm>
            <a:off x="457200" y="704087"/>
            <a:ext cx="8229600" cy="924712"/>
          </a:xfrm>
          <a:prstGeom prst="rect">
            <a:avLst/>
          </a:prstGeom>
          <a:noFill/>
          <a:ln>
            <a:noFill/>
          </a:ln>
        </p:spPr>
        <p:txBody>
          <a:bodyPr anchorCtr="0" anchor="b" bIns="0" lIns="0" rIns="0" tIns="45700">
            <a:noAutofit/>
          </a:bodyPr>
          <a:lstStyle/>
          <a:p>
            <a:pPr indent="0" lvl="0" marL="0" marR="0" rtl="0" algn="ctr">
              <a:spcBef>
                <a:spcPts val="0"/>
              </a:spcBef>
              <a:buClr>
                <a:schemeClr val="dk2"/>
              </a:buClr>
              <a:buSzPct val="25000"/>
              <a:buFont typeface="Calibri"/>
              <a:buNone/>
            </a:pPr>
            <a:r>
              <a:rPr b="0" i="0" lang="es-AR" sz="5000" u="none" cap="none" strike="noStrike">
                <a:solidFill>
                  <a:schemeClr val="dk2"/>
                </a:solidFill>
                <a:latin typeface="Calibri"/>
                <a:ea typeface="Calibri"/>
                <a:cs typeface="Calibri"/>
                <a:sym typeface="Calibri"/>
              </a:rPr>
              <a:t>El corporate ODS </a:t>
            </a:r>
          </a:p>
        </p:txBody>
      </p:sp>
      <p:sp>
        <p:nvSpPr>
          <p:cNvPr id="743" name="Shape 743"/>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
        <p:nvSpPr>
          <p:cNvPr id="744" name="Shape 744"/>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745" name="Shape 745"/>
          <p:cNvSpPr txBox="1"/>
          <p:nvPr/>
        </p:nvSpPr>
        <p:spPr>
          <a:xfrm>
            <a:off x="899591" y="1700808"/>
            <a:ext cx="7560839" cy="9233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800">
                <a:solidFill>
                  <a:schemeClr val="dk1"/>
                </a:solidFill>
                <a:latin typeface="Calibri"/>
                <a:ea typeface="Calibri"/>
                <a:cs typeface="Calibri"/>
                <a:sym typeface="Calibri"/>
              </a:rPr>
              <a:t>Es una construcción de datos destinada a servir de apoyo a la toma de decisiones operativas, rutinarias y diarias de los niveles más bajos de la organización </a:t>
            </a:r>
          </a:p>
        </p:txBody>
      </p:sp>
      <p:sp>
        <p:nvSpPr>
          <p:cNvPr id="746" name="Shape 746"/>
          <p:cNvSpPr txBox="1"/>
          <p:nvPr/>
        </p:nvSpPr>
        <p:spPr>
          <a:xfrm>
            <a:off x="971600" y="2636911"/>
            <a:ext cx="5688632" cy="2062103"/>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2000">
                <a:solidFill>
                  <a:schemeClr val="dk1"/>
                </a:solidFill>
                <a:latin typeface="Calibri"/>
                <a:ea typeface="Calibri"/>
                <a:cs typeface="Calibri"/>
                <a:sym typeface="Calibri"/>
              </a:rPr>
              <a:t>Características: </a:t>
            </a:r>
          </a:p>
          <a:p>
            <a:pPr indent="0" lvl="1" marL="457200" marR="0" rtl="0" algn="l">
              <a:spcBef>
                <a:spcPts val="0"/>
              </a:spcBef>
              <a:buClr>
                <a:schemeClr val="dk1"/>
              </a:buClr>
              <a:buSzPct val="100000"/>
              <a:buFont typeface="Noto Sans Symbols"/>
              <a:buChar char="➢"/>
            </a:pPr>
            <a:r>
              <a:rPr b="0" i="0" lang="es-AR" sz="1800" u="none" cap="none" strike="noStrike">
                <a:solidFill>
                  <a:schemeClr val="dk1"/>
                </a:solidFill>
                <a:latin typeface="Calibri"/>
                <a:ea typeface="Calibri"/>
                <a:cs typeface="Calibri"/>
                <a:sym typeface="Calibri"/>
              </a:rPr>
              <a:t>Orientado a la materia</a:t>
            </a:r>
          </a:p>
          <a:p>
            <a:pPr indent="0" lvl="1" marL="457200" marR="0" rtl="0" algn="l">
              <a:spcBef>
                <a:spcPts val="0"/>
              </a:spcBef>
              <a:buClr>
                <a:schemeClr val="dk1"/>
              </a:buClr>
              <a:buSzPct val="100000"/>
              <a:buFont typeface="Noto Sans Symbols"/>
              <a:buChar char="➢"/>
            </a:pPr>
            <a:r>
              <a:rPr b="0" i="0" lang="es-AR" sz="1800" u="none" cap="none" strike="noStrike">
                <a:solidFill>
                  <a:schemeClr val="dk1"/>
                </a:solidFill>
                <a:latin typeface="Calibri"/>
                <a:ea typeface="Calibri"/>
                <a:cs typeface="Calibri"/>
                <a:sym typeface="Calibri"/>
              </a:rPr>
              <a:t>Integrado</a:t>
            </a:r>
          </a:p>
          <a:p>
            <a:pPr indent="0" lvl="1" marL="457200" marR="0" rtl="0" algn="l">
              <a:spcBef>
                <a:spcPts val="0"/>
              </a:spcBef>
              <a:buClr>
                <a:schemeClr val="dk1"/>
              </a:buClr>
              <a:buSzPct val="100000"/>
              <a:buFont typeface="Noto Sans Symbols"/>
              <a:buChar char="➢"/>
            </a:pPr>
            <a:r>
              <a:rPr b="0" i="0" lang="es-AR" sz="1800" u="none" cap="none" strike="noStrike">
                <a:solidFill>
                  <a:schemeClr val="dk1"/>
                </a:solidFill>
                <a:latin typeface="Calibri"/>
                <a:ea typeface="Calibri"/>
                <a:cs typeface="Calibri"/>
                <a:sym typeface="Calibri"/>
              </a:rPr>
              <a:t>Con valores actuales</a:t>
            </a:r>
          </a:p>
          <a:p>
            <a:pPr indent="0" lvl="1" marL="457200" marR="0" rtl="0" algn="l">
              <a:spcBef>
                <a:spcPts val="0"/>
              </a:spcBef>
              <a:buClr>
                <a:schemeClr val="dk1"/>
              </a:buClr>
              <a:buSzPct val="100000"/>
              <a:buFont typeface="Noto Sans Symbols"/>
              <a:buChar char="➢"/>
            </a:pPr>
            <a:r>
              <a:rPr b="0" i="0" lang="es-AR" sz="1800" u="none" cap="none" strike="noStrike">
                <a:solidFill>
                  <a:schemeClr val="dk1"/>
                </a:solidFill>
                <a:latin typeface="Calibri"/>
                <a:ea typeface="Calibri"/>
                <a:cs typeface="Calibri"/>
                <a:sym typeface="Calibri"/>
              </a:rPr>
              <a:t>Detallado </a:t>
            </a:r>
          </a:p>
          <a:p>
            <a:pPr indent="0" lvl="1" marL="457200" marR="0" rtl="0" algn="l">
              <a:spcBef>
                <a:spcPts val="0"/>
              </a:spcBef>
              <a:buClr>
                <a:schemeClr val="dk1"/>
              </a:buClr>
              <a:buSzPct val="100000"/>
              <a:buFont typeface="Noto Sans Symbols"/>
              <a:buChar char="➢"/>
            </a:pPr>
            <a:r>
              <a:rPr b="0" i="0" lang="es-AR" sz="1800" u="none" cap="none" strike="noStrike">
                <a:solidFill>
                  <a:schemeClr val="dk1"/>
                </a:solidFill>
                <a:latin typeface="Calibri"/>
                <a:ea typeface="Calibri"/>
                <a:cs typeface="Calibri"/>
                <a:sym typeface="Calibri"/>
              </a:rPr>
              <a:t>Con velocidad de respuesta de 2 y 3 segundos</a:t>
            </a:r>
          </a:p>
          <a:p>
            <a:pPr indent="0" lvl="1" marL="457200" marR="0" rtl="0" algn="l">
              <a:spcBef>
                <a:spcPts val="0"/>
              </a:spcBef>
              <a:buClr>
                <a:schemeClr val="dk1"/>
              </a:buClr>
              <a:buSzPct val="100000"/>
              <a:buFont typeface="Noto Sans Symbols"/>
              <a:buChar char="➢"/>
            </a:pPr>
            <a:r>
              <a:rPr b="0" i="0" lang="es-AR" sz="1800" u="none" cap="none" strike="noStrike">
                <a:solidFill>
                  <a:schemeClr val="dk1"/>
                </a:solidFill>
                <a:latin typeface="Calibri"/>
                <a:ea typeface="Calibri"/>
                <a:cs typeface="Calibri"/>
                <a:sym typeface="Calibri"/>
              </a:rPr>
              <a:t>Para usuarios con perfil de operadores.  </a:t>
            </a:r>
          </a:p>
        </p:txBody>
      </p:sp>
      <p:sp>
        <p:nvSpPr>
          <p:cNvPr id="747" name="Shape 747"/>
          <p:cNvSpPr txBox="1"/>
          <p:nvPr/>
        </p:nvSpPr>
        <p:spPr>
          <a:xfrm>
            <a:off x="899591" y="4797151"/>
            <a:ext cx="1872207" cy="163121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2000">
                <a:solidFill>
                  <a:schemeClr val="dk1"/>
                </a:solidFill>
                <a:latin typeface="Calibri"/>
                <a:ea typeface="Calibri"/>
                <a:cs typeface="Calibri"/>
                <a:sym typeface="Calibri"/>
              </a:rPr>
              <a:t>Clasificación</a:t>
            </a:r>
          </a:p>
          <a:p>
            <a:pPr indent="0" lvl="1" marL="457200" marR="0" rtl="0" algn="l">
              <a:spcBef>
                <a:spcPts val="0"/>
              </a:spcBef>
              <a:buClr>
                <a:schemeClr val="dk1"/>
              </a:buClr>
              <a:buSzPct val="100000"/>
              <a:buFont typeface="Arial"/>
              <a:buChar char="•"/>
            </a:pPr>
            <a:r>
              <a:rPr b="0" i="0" lang="es-AR" sz="2000" u="none" cap="none" strike="noStrike">
                <a:solidFill>
                  <a:schemeClr val="dk1"/>
                </a:solidFill>
                <a:latin typeface="Calibri"/>
                <a:ea typeface="Calibri"/>
                <a:cs typeface="Calibri"/>
                <a:sym typeface="Calibri"/>
              </a:rPr>
              <a:t>Clase I</a:t>
            </a:r>
          </a:p>
          <a:p>
            <a:pPr indent="0" lvl="1" marL="457200" marR="0" rtl="0" algn="l">
              <a:spcBef>
                <a:spcPts val="0"/>
              </a:spcBef>
              <a:buClr>
                <a:schemeClr val="dk1"/>
              </a:buClr>
              <a:buSzPct val="100000"/>
              <a:buFont typeface="Arial"/>
              <a:buChar char="•"/>
            </a:pPr>
            <a:r>
              <a:rPr b="0" i="0" lang="es-AR" sz="2000" u="none" cap="none" strike="noStrike">
                <a:solidFill>
                  <a:schemeClr val="dk1"/>
                </a:solidFill>
                <a:latin typeface="Calibri"/>
                <a:ea typeface="Calibri"/>
                <a:cs typeface="Calibri"/>
                <a:sym typeface="Calibri"/>
              </a:rPr>
              <a:t>Clase II </a:t>
            </a:r>
          </a:p>
          <a:p>
            <a:pPr indent="0" lvl="1" marL="457200" marR="0" rtl="0" algn="l">
              <a:spcBef>
                <a:spcPts val="0"/>
              </a:spcBef>
              <a:buClr>
                <a:schemeClr val="dk1"/>
              </a:buClr>
              <a:buSzPct val="100000"/>
              <a:buFont typeface="Arial"/>
              <a:buChar char="•"/>
            </a:pPr>
            <a:r>
              <a:rPr b="0" i="0" lang="es-AR" sz="2000" u="none" cap="none" strike="noStrike">
                <a:solidFill>
                  <a:schemeClr val="dk1"/>
                </a:solidFill>
                <a:latin typeface="Calibri"/>
                <a:ea typeface="Calibri"/>
                <a:cs typeface="Calibri"/>
                <a:sym typeface="Calibri"/>
              </a:rPr>
              <a:t>Clase III</a:t>
            </a:r>
          </a:p>
          <a:p>
            <a:pPr indent="0" lvl="1" marL="457200" marR="0" rtl="0" algn="l">
              <a:spcBef>
                <a:spcPts val="0"/>
              </a:spcBef>
              <a:buClr>
                <a:schemeClr val="dk1"/>
              </a:buClr>
              <a:buSzPct val="100000"/>
              <a:buFont typeface="Arial"/>
              <a:buChar char="•"/>
            </a:pPr>
            <a:r>
              <a:rPr b="0" i="0" lang="es-AR" sz="2000" u="none" cap="none" strike="noStrike">
                <a:solidFill>
                  <a:schemeClr val="dk1"/>
                </a:solidFill>
                <a:latin typeface="Calibri"/>
                <a:ea typeface="Calibri"/>
                <a:cs typeface="Calibri"/>
                <a:sym typeface="Calibri"/>
              </a:rPr>
              <a:t>Clase IV</a:t>
            </a:r>
            <a:r>
              <a:rPr b="0" i="0" lang="es-AR" sz="1800" u="none" cap="none" strike="noStrike">
                <a:solidFill>
                  <a:schemeClr val="dk1"/>
                </a:solidFill>
                <a:latin typeface="Constantia"/>
                <a:ea typeface="Constantia"/>
                <a:cs typeface="Constantia"/>
                <a:sym typeface="Constantia"/>
              </a:rPr>
              <a:t> </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1" name="Shape 751"/>
        <p:cNvGrpSpPr/>
        <p:nvPr/>
      </p:nvGrpSpPr>
      <p:grpSpPr>
        <a:xfrm>
          <a:off x="0" y="0"/>
          <a:ext cx="0" cy="0"/>
          <a:chOff x="0" y="0"/>
          <a:chExt cx="0" cy="0"/>
        </a:xfrm>
      </p:grpSpPr>
      <p:sp>
        <p:nvSpPr>
          <p:cNvPr id="752" name="Shape 752"/>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ctr">
              <a:spcBef>
                <a:spcPts val="0"/>
              </a:spcBef>
              <a:buClr>
                <a:schemeClr val="dk2"/>
              </a:buClr>
              <a:buSzPct val="25000"/>
              <a:buFont typeface="Calibri"/>
              <a:buNone/>
            </a:pPr>
            <a:r>
              <a:rPr b="0" i="0" lang="es-AR" sz="5000" u="none" cap="none" strike="noStrike">
                <a:solidFill>
                  <a:schemeClr val="dk2"/>
                </a:solidFill>
                <a:latin typeface="Calibri"/>
                <a:ea typeface="Calibri"/>
                <a:cs typeface="Calibri"/>
                <a:sym typeface="Calibri"/>
              </a:rPr>
              <a:t>Data Marts</a:t>
            </a:r>
          </a:p>
        </p:txBody>
      </p:sp>
      <p:sp>
        <p:nvSpPr>
          <p:cNvPr id="753" name="Shape 753"/>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
        <p:nvSpPr>
          <p:cNvPr id="754" name="Shape 754"/>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755" name="Shape 755"/>
          <p:cNvSpPr txBox="1"/>
          <p:nvPr/>
        </p:nvSpPr>
        <p:spPr>
          <a:xfrm>
            <a:off x="899591" y="2060848"/>
            <a:ext cx="7344815" cy="341631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800">
                <a:solidFill>
                  <a:schemeClr val="dk1"/>
                </a:solidFill>
                <a:latin typeface="Calibri"/>
                <a:ea typeface="Calibri"/>
                <a:cs typeface="Calibri"/>
                <a:sym typeface="Calibri"/>
              </a:rPr>
              <a:t>Es el lugar donde diferentes departamentos ubican sus propios datos para el procesamiento DSS.</a:t>
            </a: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SzPct val="25000"/>
              <a:buNone/>
            </a:pPr>
            <a:r>
              <a:rPr lang="es-AR" sz="1800">
                <a:solidFill>
                  <a:schemeClr val="dk1"/>
                </a:solidFill>
                <a:latin typeface="Calibri"/>
                <a:ea typeface="Calibri"/>
                <a:cs typeface="Calibri"/>
                <a:sym typeface="Calibri"/>
              </a:rPr>
              <a:t>Características: </a:t>
            </a:r>
          </a:p>
          <a:p>
            <a:pPr indent="0" lvl="1" marL="457200" marR="0" rtl="0" algn="l">
              <a:spcBef>
                <a:spcPts val="0"/>
              </a:spcBef>
              <a:buClr>
                <a:schemeClr val="dk1"/>
              </a:buClr>
              <a:buSzPct val="100000"/>
              <a:buFont typeface="Arial"/>
              <a:buChar char="•"/>
            </a:pPr>
            <a:r>
              <a:rPr b="0" i="0" lang="es-AR" sz="1800" u="none" cap="none" strike="noStrike">
                <a:solidFill>
                  <a:schemeClr val="dk1"/>
                </a:solidFill>
                <a:latin typeface="Calibri"/>
                <a:ea typeface="Calibri"/>
                <a:cs typeface="Calibri"/>
                <a:sym typeface="Calibri"/>
              </a:rPr>
              <a:t> Es un subconjunto de datos corporativos validos para una unidad de negocio específica, sobre un tema puntual o para un grupo reducido de personas. Este subconjunto consisten en datos históricos, sumarizados y posiblemente detallados. </a:t>
            </a:r>
          </a:p>
          <a:p>
            <a:pPr indent="0" lvl="1" marL="457200" marR="0" rtl="0" algn="l">
              <a:spcBef>
                <a:spcPts val="0"/>
              </a:spcBef>
              <a:buClr>
                <a:schemeClr val="dk1"/>
              </a:buClr>
              <a:buSzPct val="100000"/>
              <a:buFont typeface="Arial"/>
              <a:buChar char="•"/>
            </a:pPr>
            <a:r>
              <a:rPr b="0" i="0" lang="es-AR" sz="1800" u="none" cap="none" strike="noStrike">
                <a:solidFill>
                  <a:schemeClr val="dk1"/>
                </a:solidFill>
                <a:latin typeface="Calibri"/>
                <a:ea typeface="Calibri"/>
                <a:cs typeface="Calibri"/>
                <a:sym typeface="Calibri"/>
              </a:rPr>
              <a:t> Es una solución menos costosa, y mucho más reducida a la implementación de un DWH. </a:t>
            </a:r>
          </a:p>
          <a:p>
            <a:pPr indent="0" lvl="1" marL="457200" marR="0" rtl="0" algn="l">
              <a:spcBef>
                <a:spcPts val="0"/>
              </a:spcBef>
              <a:buClr>
                <a:schemeClr val="dk1"/>
              </a:buClr>
              <a:buSzPct val="100000"/>
              <a:buFont typeface="Arial"/>
              <a:buChar char="•"/>
            </a:pPr>
            <a:r>
              <a:rPr b="0" i="0" lang="es-AR" sz="1800" u="none" cap="none" strike="noStrike">
                <a:solidFill>
                  <a:schemeClr val="dk1"/>
                </a:solidFill>
                <a:latin typeface="Calibri"/>
                <a:ea typeface="Calibri"/>
                <a:cs typeface="Calibri"/>
                <a:sym typeface="Calibri"/>
              </a:rPr>
              <a:t> Normalmente comprende un modelo multidimensional </a:t>
            </a:r>
          </a:p>
          <a:p>
            <a:pPr indent="0" lvl="1" marL="457200" marR="0" rtl="0" algn="l">
              <a:spcBef>
                <a:spcPts val="0"/>
              </a:spcBef>
              <a:buClr>
                <a:schemeClr val="dk1"/>
              </a:buClr>
              <a:buSzPct val="100000"/>
              <a:buFont typeface="Arial"/>
              <a:buChar char="•"/>
            </a:pPr>
            <a:r>
              <a:rPr b="0" i="0" lang="es-AR" sz="1800" u="none" cap="none" strike="noStrike">
                <a:solidFill>
                  <a:schemeClr val="dk1"/>
                </a:solidFill>
                <a:latin typeface="Calibri"/>
                <a:ea typeface="Calibri"/>
                <a:cs typeface="Calibri"/>
                <a:sym typeface="Calibri"/>
              </a:rPr>
              <a:t> Para usuarios con perfil de granjeros.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t/>
            </a:r>
            <a:endParaRPr sz="1200">
              <a:solidFill>
                <a:srgbClr val="035C75"/>
              </a:solidFill>
              <a:latin typeface="Constantia"/>
              <a:ea typeface="Constantia"/>
              <a:cs typeface="Constantia"/>
              <a:sym typeface="Constantia"/>
            </a:endParaRPr>
          </a:p>
        </p:txBody>
      </p:sp>
      <p:sp>
        <p:nvSpPr>
          <p:cNvPr id="162" name="Shape 162"/>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163" name="Shape 163"/>
          <p:cNvSpPr txBox="1"/>
          <p:nvPr/>
        </p:nvSpPr>
        <p:spPr>
          <a:xfrm>
            <a:off x="445970" y="620320"/>
            <a:ext cx="8229600" cy="1143000"/>
          </a:xfrm>
          <a:prstGeom prst="rect">
            <a:avLst/>
          </a:prstGeom>
          <a:noFill/>
          <a:ln>
            <a:noFill/>
          </a:ln>
        </p:spPr>
        <p:txBody>
          <a:bodyPr anchorCtr="0" anchor="t" bIns="45700" lIns="91425" rIns="91425" tIns="45700">
            <a:noAutofit/>
          </a:bodyPr>
          <a:lstStyle/>
          <a:p>
            <a:pPr indent="0" lvl="0" marL="0" marR="0" rtl="0" algn="ctr">
              <a:spcBef>
                <a:spcPts val="0"/>
              </a:spcBef>
              <a:buClr>
                <a:schemeClr val="dk2"/>
              </a:buClr>
              <a:buSzPct val="25000"/>
              <a:buFont typeface="Calibri"/>
              <a:buNone/>
            </a:pPr>
            <a:r>
              <a:rPr b="0" lang="es-AR" sz="4875">
                <a:solidFill>
                  <a:schemeClr val="dk2"/>
                </a:solidFill>
                <a:latin typeface="Calibri"/>
                <a:ea typeface="Calibri"/>
                <a:cs typeface="Calibri"/>
                <a:sym typeface="Calibri"/>
              </a:rPr>
              <a:t>Proceso de toma de decisiones</a:t>
            </a:r>
          </a:p>
        </p:txBody>
      </p:sp>
      <p:sp>
        <p:nvSpPr>
          <p:cNvPr id="164" name="Shape 164"/>
          <p:cNvSpPr txBox="1"/>
          <p:nvPr/>
        </p:nvSpPr>
        <p:spPr>
          <a:xfrm>
            <a:off x="477920" y="1721514"/>
            <a:ext cx="1050274" cy="400109"/>
          </a:xfrm>
          <a:prstGeom prst="rect">
            <a:avLst/>
          </a:prstGeom>
          <a:gradFill>
            <a:gsLst>
              <a:gs pos="0">
                <a:srgbClr val="6E9400"/>
              </a:gs>
              <a:gs pos="68000">
                <a:srgbClr val="B7D272"/>
              </a:gs>
              <a:gs pos="100000">
                <a:srgbClr val="DBECB6"/>
              </a:gs>
            </a:gsLst>
            <a:path path="circle">
              <a:fillToRect b="50%" l="50%" r="50%" t="50%"/>
            </a:path>
            <a:tileRect/>
          </a:gradFill>
          <a:ln>
            <a:noFill/>
          </a:ln>
          <a:effectLst>
            <a:outerShdw blurRad="57150" rotWithShape="0" algn="ctr" dir="5400000" dist="38100">
              <a:srgbClr val="000000"/>
            </a:outerShdw>
          </a:effectLst>
        </p:spPr>
        <p:txBody>
          <a:bodyPr anchorCtr="0" anchor="t" bIns="45700" lIns="91425" rIns="91425" tIns="45700">
            <a:noAutofit/>
          </a:bodyPr>
          <a:lstStyle/>
          <a:p>
            <a:pPr indent="0" lvl="0" marL="0" marR="0" rtl="0" algn="l">
              <a:spcBef>
                <a:spcPts val="0"/>
              </a:spcBef>
              <a:buSzPct val="25000"/>
              <a:buNone/>
            </a:pPr>
            <a:r>
              <a:rPr lang="es-AR" sz="2000">
                <a:solidFill>
                  <a:schemeClr val="lt1"/>
                </a:solidFill>
                <a:latin typeface="Calibri"/>
                <a:ea typeface="Calibri"/>
                <a:cs typeface="Calibri"/>
                <a:sym typeface="Calibri"/>
              </a:rPr>
              <a:t>Fases:</a:t>
            </a:r>
          </a:p>
        </p:txBody>
      </p:sp>
      <p:sp>
        <p:nvSpPr>
          <p:cNvPr id="165" name="Shape 165"/>
          <p:cNvSpPr txBox="1"/>
          <p:nvPr/>
        </p:nvSpPr>
        <p:spPr>
          <a:xfrm>
            <a:off x="1528194" y="2054926"/>
            <a:ext cx="7128792" cy="1692771"/>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lang="es-AR" sz="2400">
                <a:solidFill>
                  <a:schemeClr val="dk1"/>
                </a:solidFill>
                <a:latin typeface="Calibri"/>
                <a:ea typeface="Calibri"/>
                <a:cs typeface="Calibri"/>
                <a:sym typeface="Calibri"/>
              </a:rPr>
              <a:t>Inteligencia:</a:t>
            </a:r>
          </a:p>
          <a:p>
            <a:pPr indent="-342900" lvl="2" marL="1257300" marR="0" rtl="0" algn="l">
              <a:spcBef>
                <a:spcPts val="0"/>
              </a:spcBef>
              <a:buClr>
                <a:schemeClr val="dk1"/>
              </a:buClr>
              <a:buSzPct val="100000"/>
              <a:buFont typeface="Arial"/>
              <a:buChar char="•"/>
            </a:pPr>
            <a:r>
              <a:rPr b="0" i="0" lang="es-AR" sz="2000" u="none" cap="none" strike="noStrike">
                <a:solidFill>
                  <a:schemeClr val="dk1"/>
                </a:solidFill>
                <a:latin typeface="Calibri"/>
                <a:ea typeface="Calibri"/>
                <a:cs typeface="Calibri"/>
                <a:sym typeface="Calibri"/>
              </a:rPr>
              <a:t> identificación de los objetivos organizacionales</a:t>
            </a:r>
          </a:p>
          <a:p>
            <a:pPr indent="-342900" lvl="2" marL="1257300" marR="0" rtl="0" algn="l">
              <a:spcBef>
                <a:spcPts val="0"/>
              </a:spcBef>
              <a:buClr>
                <a:schemeClr val="dk1"/>
              </a:buClr>
              <a:buSzPct val="100000"/>
              <a:buFont typeface="Arial"/>
              <a:buChar char="•"/>
            </a:pPr>
            <a:r>
              <a:rPr b="0" i="0" lang="es-AR" sz="2000" u="none" cap="none" strike="noStrike">
                <a:solidFill>
                  <a:schemeClr val="dk1"/>
                </a:solidFill>
                <a:latin typeface="Calibri"/>
                <a:ea typeface="Calibri"/>
                <a:cs typeface="Calibri"/>
                <a:sym typeface="Calibri"/>
              </a:rPr>
              <a:t>Encontrar el problema real (clasificación, descomposición) </a:t>
            </a:r>
          </a:p>
          <a:p>
            <a:pPr indent="-342900" lvl="2" marL="1257300" marR="0" rtl="0" algn="l">
              <a:spcBef>
                <a:spcPts val="0"/>
              </a:spcBef>
              <a:buClr>
                <a:schemeClr val="dk1"/>
              </a:buClr>
              <a:buSzPct val="100000"/>
              <a:buFont typeface="Arial"/>
              <a:buChar char="•"/>
            </a:pPr>
            <a:r>
              <a:rPr b="0" i="0" lang="es-AR" sz="2000" u="none" cap="none" strike="noStrike">
                <a:solidFill>
                  <a:schemeClr val="dk1"/>
                </a:solidFill>
                <a:latin typeface="Calibri"/>
                <a:ea typeface="Calibri"/>
                <a:cs typeface="Calibri"/>
                <a:sym typeface="Calibri"/>
              </a:rPr>
              <a:t>Interpretación del problema</a:t>
            </a:r>
          </a:p>
        </p:txBody>
      </p:sp>
      <p:sp>
        <p:nvSpPr>
          <p:cNvPr id="166" name="Shape 166"/>
          <p:cNvSpPr/>
          <p:nvPr/>
        </p:nvSpPr>
        <p:spPr>
          <a:xfrm>
            <a:off x="4165564" y="4397216"/>
            <a:ext cx="4572000" cy="101566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000">
                <a:solidFill>
                  <a:srgbClr val="000000"/>
                </a:solidFill>
                <a:latin typeface="Arial"/>
                <a:ea typeface="Arial"/>
                <a:cs typeface="Arial"/>
                <a:sym typeface="Arial"/>
              </a:rPr>
              <a:t> </a:t>
            </a:r>
            <a:r>
              <a:rPr lang="es-AR" sz="1200">
                <a:solidFill>
                  <a:srgbClr val="404040"/>
                </a:solidFill>
                <a:latin typeface="Arial"/>
                <a:ea typeface="Arial"/>
                <a:cs typeface="Arial"/>
                <a:sym typeface="Arial"/>
              </a:rPr>
              <a:t>Una buena decisión se basa siempre en información: datos del mercado, indicadores internos, análisis del contexto, reportes de empleados, consejos de expertos, buenas prácticas, entre otras fuentes. La clave en este paso es buscar la información mínima necesaria para un buen análisis.</a:t>
            </a:r>
          </a:p>
        </p:txBody>
      </p:sp>
      <p:pic>
        <p:nvPicPr>
          <p:cNvPr descr="http://4.bp.blogspot.com/-5EbvwcA1e5s/UxwVgj8zEEI/AAAAAAAAAA4/EBIHkJ1uCXY/s1600/interpretacion+del+problema.jpg" id="167" name="Shape 167"/>
          <p:cNvPicPr preferRelativeResize="0"/>
          <p:nvPr/>
        </p:nvPicPr>
        <p:blipFill rotWithShape="1">
          <a:blip r:embed="rId3">
            <a:alphaModFix/>
          </a:blip>
          <a:srcRect b="0" l="0" r="0" t="0"/>
          <a:stretch/>
        </p:blipFill>
        <p:spPr>
          <a:xfrm>
            <a:off x="489347" y="3976358"/>
            <a:ext cx="2505075" cy="18573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9" name="Shape 759"/>
        <p:cNvGrpSpPr/>
        <p:nvPr/>
      </p:nvGrpSpPr>
      <p:grpSpPr>
        <a:xfrm>
          <a:off x="0" y="0"/>
          <a:ext cx="0" cy="0"/>
          <a:chOff x="0" y="0"/>
          <a:chExt cx="0" cy="0"/>
        </a:xfrm>
      </p:grpSpPr>
      <p:sp>
        <p:nvSpPr>
          <p:cNvPr id="760" name="Shape 760"/>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ctr">
              <a:spcBef>
                <a:spcPts val="0"/>
              </a:spcBef>
              <a:buClr>
                <a:schemeClr val="dk2"/>
              </a:buClr>
              <a:buSzPct val="25000"/>
              <a:buFont typeface="Calibri"/>
              <a:buNone/>
            </a:pPr>
            <a:r>
              <a:rPr b="0" i="0" lang="es-AR" sz="5000" u="none" cap="none" strike="noStrike">
                <a:solidFill>
                  <a:schemeClr val="dk2"/>
                </a:solidFill>
                <a:latin typeface="Calibri"/>
                <a:ea typeface="Calibri"/>
                <a:cs typeface="Calibri"/>
                <a:sym typeface="Calibri"/>
              </a:rPr>
              <a:t>Aplicaciones DSS</a:t>
            </a:r>
          </a:p>
        </p:txBody>
      </p:sp>
      <p:sp>
        <p:nvSpPr>
          <p:cNvPr id="761" name="Shape 761"/>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
        <p:nvSpPr>
          <p:cNvPr id="762" name="Shape 762"/>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763" name="Shape 763"/>
          <p:cNvSpPr txBox="1"/>
          <p:nvPr/>
        </p:nvSpPr>
        <p:spPr>
          <a:xfrm>
            <a:off x="827583" y="2060848"/>
            <a:ext cx="7704855" cy="2308323"/>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800">
                <a:solidFill>
                  <a:schemeClr val="dk1"/>
                </a:solidFill>
                <a:latin typeface="Calibri"/>
                <a:ea typeface="Calibri"/>
                <a:cs typeface="Calibri"/>
                <a:sym typeface="Calibri"/>
              </a:rPr>
              <a:t>Las aplicaciones DSS, son el lugar en donde una simple función es realizada. La función generalmente recorre multiples departamentos. </a:t>
            </a:r>
          </a:p>
          <a:p>
            <a:pPr indent="0" lvl="0" marL="0" marR="0" rtl="0" algn="l">
              <a:spcBef>
                <a:spcPts val="0"/>
              </a:spcBef>
              <a:buSzPct val="25000"/>
              <a:buNone/>
            </a:pPr>
            <a:r>
              <a:rPr lang="es-AR" sz="1800">
                <a:solidFill>
                  <a:schemeClr val="dk1"/>
                </a:solidFill>
                <a:latin typeface="Calibri"/>
                <a:ea typeface="Calibri"/>
                <a:cs typeface="Calibri"/>
                <a:sym typeface="Calibri"/>
              </a:rPr>
              <a:t>Aplicaciones como: </a:t>
            </a:r>
          </a:p>
          <a:p>
            <a:pPr indent="0" lvl="1" marL="457200" marR="0" rtl="0" algn="l">
              <a:spcBef>
                <a:spcPts val="0"/>
              </a:spcBef>
              <a:buClr>
                <a:schemeClr val="dk1"/>
              </a:buClr>
              <a:buSzPct val="100000"/>
              <a:buFont typeface="Arial"/>
              <a:buChar char="•"/>
            </a:pPr>
            <a:r>
              <a:rPr b="0" i="0" lang="es-AR" sz="1800" u="none" cap="none" strike="noStrike">
                <a:solidFill>
                  <a:schemeClr val="dk1"/>
                </a:solidFill>
                <a:latin typeface="Calibri"/>
                <a:ea typeface="Calibri"/>
                <a:cs typeface="Calibri"/>
                <a:sym typeface="Calibri"/>
              </a:rPr>
              <a:t> Algunas aplicaciones DSS son CRM</a:t>
            </a:r>
          </a:p>
          <a:p>
            <a:pPr indent="0" lvl="1" marL="457200" marR="0" rtl="0" algn="l">
              <a:spcBef>
                <a:spcPts val="0"/>
              </a:spcBef>
              <a:buClr>
                <a:schemeClr val="dk1"/>
              </a:buClr>
              <a:buSzPct val="100000"/>
              <a:buFont typeface="Arial"/>
              <a:buChar char="•"/>
            </a:pPr>
            <a:r>
              <a:rPr b="0" i="0" lang="es-AR" sz="1800" u="none" cap="none" strike="noStrike">
                <a:solidFill>
                  <a:schemeClr val="dk1"/>
                </a:solidFill>
                <a:latin typeface="Calibri"/>
                <a:ea typeface="Calibri"/>
                <a:cs typeface="Calibri"/>
                <a:sym typeface="Calibri"/>
              </a:rPr>
              <a:t>Análisis de elasticidad</a:t>
            </a:r>
          </a:p>
          <a:p>
            <a:pPr indent="0" lvl="1" marL="457200" marR="0" rtl="0" algn="l">
              <a:spcBef>
                <a:spcPts val="0"/>
              </a:spcBef>
              <a:buClr>
                <a:schemeClr val="dk1"/>
              </a:buClr>
              <a:buSzPct val="100000"/>
              <a:buFont typeface="Arial"/>
              <a:buChar char="•"/>
            </a:pPr>
            <a:r>
              <a:rPr b="0" i="0" lang="es-AR" sz="1800" u="none" cap="none" strike="noStrike">
                <a:solidFill>
                  <a:schemeClr val="dk1"/>
                </a:solidFill>
                <a:latin typeface="Calibri"/>
                <a:ea typeface="Calibri"/>
                <a:cs typeface="Calibri"/>
                <a:sym typeface="Calibri"/>
              </a:rPr>
              <a:t>Reportes de ERP</a:t>
            </a:r>
          </a:p>
          <a:p>
            <a:pPr indent="0" lvl="1" marL="457200" marR="0" rtl="0" algn="l">
              <a:spcBef>
                <a:spcPts val="0"/>
              </a:spcBef>
              <a:buClr>
                <a:schemeClr val="dk1"/>
              </a:buClr>
              <a:buSzPct val="100000"/>
              <a:buFont typeface="Arial"/>
              <a:buChar char="•"/>
            </a:pPr>
            <a:r>
              <a:rPr b="0" i="0" lang="es-AR" sz="1800" u="none" cap="none" strike="noStrike">
                <a:solidFill>
                  <a:schemeClr val="dk1"/>
                </a:solidFill>
                <a:latin typeface="Calibri"/>
                <a:ea typeface="Calibri"/>
                <a:cs typeface="Calibri"/>
                <a:sym typeface="Calibri"/>
              </a:rPr>
              <a:t>Bussines intelligence</a:t>
            </a:r>
          </a:p>
          <a:p>
            <a:pPr indent="0" lvl="0" marL="0" marR="0" rtl="0" algn="l">
              <a:spcBef>
                <a:spcPts val="0"/>
              </a:spcBef>
              <a:buNone/>
            </a:pPr>
            <a:r>
              <a:t/>
            </a:r>
            <a:endParaRPr sz="1800">
              <a:solidFill>
                <a:schemeClr val="dk1"/>
              </a:solidFill>
              <a:latin typeface="Constantia"/>
              <a:ea typeface="Constantia"/>
              <a:cs typeface="Constantia"/>
              <a:sym typeface="Constanti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7" name="Shape 767"/>
        <p:cNvGrpSpPr/>
        <p:nvPr/>
      </p:nvGrpSpPr>
      <p:grpSpPr>
        <a:xfrm>
          <a:off x="0" y="0"/>
          <a:ext cx="0" cy="0"/>
          <a:chOff x="0" y="0"/>
          <a:chExt cx="0" cy="0"/>
        </a:xfrm>
      </p:grpSpPr>
      <p:sp>
        <p:nvSpPr>
          <p:cNvPr id="768" name="Shape 768"/>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b="0" i="0" lang="es-AR" sz="5400" u="none" cap="none" strike="noStrike">
                <a:solidFill>
                  <a:schemeClr val="dk2"/>
                </a:solidFill>
                <a:latin typeface="Calibri"/>
                <a:ea typeface="Calibri"/>
                <a:cs typeface="Calibri"/>
                <a:sym typeface="Calibri"/>
              </a:rPr>
              <a:t>Análisis Estadístico</a:t>
            </a:r>
          </a:p>
        </p:txBody>
      </p:sp>
      <p:sp>
        <p:nvSpPr>
          <p:cNvPr id="769" name="Shape 769"/>
          <p:cNvSpPr txBox="1"/>
          <p:nvPr>
            <p:ph idx="1" type="body"/>
          </p:nvPr>
        </p:nvSpPr>
        <p:spPr>
          <a:xfrm>
            <a:off x="457200" y="1935480"/>
            <a:ext cx="8229600" cy="4389119"/>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3"/>
              </a:buClr>
              <a:buSzPct val="95000"/>
              <a:buFont typeface="Noto Sans Symbols"/>
              <a:buChar char="●"/>
            </a:pPr>
            <a:r>
              <a:rPr b="0" i="0" lang="es-AR" sz="2600" u="none" cap="none" strike="noStrike">
                <a:solidFill>
                  <a:schemeClr val="dk1"/>
                </a:solidFill>
                <a:latin typeface="Constantia"/>
                <a:ea typeface="Constantia"/>
                <a:cs typeface="Constantia"/>
                <a:sym typeface="Constantia"/>
              </a:rPr>
              <a:t>El procesamiento estadístico fuerte ocurre en los medios de exploración y data mining. </a:t>
            </a:r>
          </a:p>
          <a:p>
            <a:pPr indent="-259080" lvl="1" marL="640080" marR="0" rtl="0" algn="l">
              <a:spcBef>
                <a:spcPts val="480"/>
              </a:spcBef>
              <a:spcAft>
                <a:spcPts val="0"/>
              </a:spcAft>
              <a:buClr>
                <a:schemeClr val="accent1"/>
              </a:buClr>
              <a:buSzPct val="85000"/>
              <a:buFont typeface="Noto Sans Symbols"/>
              <a:buChar char="●"/>
            </a:pPr>
            <a:r>
              <a:rPr b="0" i="0" lang="es-AR" sz="2400" u="none" cap="none" strike="noStrike">
                <a:solidFill>
                  <a:schemeClr val="dk1"/>
                </a:solidFill>
                <a:latin typeface="Constantia"/>
                <a:ea typeface="Constantia"/>
                <a:cs typeface="Constantia"/>
                <a:sym typeface="Constantia"/>
              </a:rPr>
              <a:t>La separación se basa , en que el procesamiento no tenga impacto sobre el DWH</a:t>
            </a:r>
          </a:p>
          <a:p>
            <a:pPr indent="-259080" lvl="1" marL="640080" marR="0" rtl="0" algn="l">
              <a:spcBef>
                <a:spcPts val="480"/>
              </a:spcBef>
              <a:spcAft>
                <a:spcPts val="0"/>
              </a:spcAft>
              <a:buClr>
                <a:schemeClr val="accent1"/>
              </a:buClr>
              <a:buSzPct val="85000"/>
              <a:buFont typeface="Noto Sans Symbols"/>
              <a:buChar char="●"/>
            </a:pPr>
            <a:r>
              <a:rPr b="0" i="0" lang="es-AR" sz="2400" u="none" cap="none" strike="noStrike">
                <a:solidFill>
                  <a:schemeClr val="dk1"/>
                </a:solidFill>
                <a:latin typeface="Constantia"/>
                <a:ea typeface="Constantia"/>
                <a:cs typeface="Constantia"/>
                <a:sym typeface="Constantia"/>
              </a:rPr>
              <a:t>Los tiempos de respuestas, varian de horas hasta semanas</a:t>
            </a:r>
          </a:p>
          <a:p>
            <a:pPr indent="-259080" lvl="1" marL="640080" marR="0" rtl="0" algn="l">
              <a:spcBef>
                <a:spcPts val="480"/>
              </a:spcBef>
              <a:spcAft>
                <a:spcPts val="0"/>
              </a:spcAft>
              <a:buClr>
                <a:schemeClr val="accent1"/>
              </a:buClr>
              <a:buSzPct val="85000"/>
              <a:buFont typeface="Noto Sans Symbols"/>
              <a:buChar char="●"/>
            </a:pPr>
            <a:r>
              <a:rPr b="0" i="0" lang="es-AR" sz="2400" u="none" cap="none" strike="noStrike">
                <a:solidFill>
                  <a:schemeClr val="dk1"/>
                </a:solidFill>
                <a:latin typeface="Constantia"/>
                <a:ea typeface="Constantia"/>
                <a:cs typeface="Constantia"/>
                <a:sym typeface="Constantia"/>
              </a:rPr>
              <a:t>Datos en general son detallados, históricos</a:t>
            </a:r>
          </a:p>
          <a:p>
            <a:pPr indent="-259080" lvl="1" marL="640080" marR="0" rtl="0" algn="l">
              <a:spcBef>
                <a:spcPts val="480"/>
              </a:spcBef>
              <a:spcAft>
                <a:spcPts val="0"/>
              </a:spcAft>
              <a:buClr>
                <a:schemeClr val="accent1"/>
              </a:buClr>
              <a:buSzPct val="85000"/>
              <a:buFont typeface="Noto Sans Symbols"/>
              <a:buChar char="●"/>
            </a:pPr>
            <a:r>
              <a:rPr b="0" i="0" lang="es-AR" sz="2400" u="none" cap="none" strike="noStrike">
                <a:solidFill>
                  <a:schemeClr val="dk1"/>
                </a:solidFill>
                <a:latin typeface="Constantia"/>
                <a:ea typeface="Constantia"/>
                <a:cs typeface="Constantia"/>
                <a:sym typeface="Constantia"/>
              </a:rPr>
              <a:t>En general no pueden ser refrescados. </a:t>
            </a:r>
          </a:p>
          <a:p>
            <a:pPr indent="-259080" lvl="1" marL="640080" marR="0" rtl="0" algn="l">
              <a:spcBef>
                <a:spcPts val="480"/>
              </a:spcBef>
              <a:spcAft>
                <a:spcPts val="0"/>
              </a:spcAft>
              <a:buClr>
                <a:schemeClr val="accent1"/>
              </a:buClr>
              <a:buSzPct val="85000"/>
              <a:buFont typeface="Noto Sans Symbols"/>
              <a:buNone/>
            </a:pPr>
            <a:r>
              <a:t/>
            </a:r>
            <a:endParaRPr b="0" i="0" sz="2400" u="none" cap="none" strike="noStrike">
              <a:solidFill>
                <a:schemeClr val="dk1"/>
              </a:solidFill>
              <a:latin typeface="Constantia"/>
              <a:ea typeface="Constantia"/>
              <a:cs typeface="Constantia"/>
              <a:sym typeface="Constantia"/>
            </a:endParaRPr>
          </a:p>
          <a:p>
            <a:pPr indent="-259080" lvl="1" marL="640080" marR="0" rtl="0" algn="l">
              <a:spcBef>
                <a:spcPts val="480"/>
              </a:spcBef>
              <a:buClr>
                <a:schemeClr val="accent1"/>
              </a:buClr>
              <a:buSzPct val="85000"/>
              <a:buFont typeface="Noto Sans Symbols"/>
              <a:buNone/>
            </a:pPr>
            <a:r>
              <a:t/>
            </a:r>
            <a:endParaRPr b="0" i="0" sz="2400" u="none" cap="none" strike="noStrike">
              <a:solidFill>
                <a:schemeClr val="dk1"/>
              </a:solidFill>
              <a:latin typeface="Constantia"/>
              <a:ea typeface="Constantia"/>
              <a:cs typeface="Constantia"/>
              <a:sym typeface="Constantia"/>
            </a:endParaRPr>
          </a:p>
        </p:txBody>
      </p:sp>
      <p:sp>
        <p:nvSpPr>
          <p:cNvPr id="770" name="Shape 770"/>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
        <p:nvSpPr>
          <p:cNvPr id="771" name="Shape 771"/>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5" name="Shape 775"/>
        <p:cNvGrpSpPr/>
        <p:nvPr/>
      </p:nvGrpSpPr>
      <p:grpSpPr>
        <a:xfrm>
          <a:off x="0" y="0"/>
          <a:ext cx="0" cy="0"/>
          <a:chOff x="0" y="0"/>
          <a:chExt cx="0" cy="0"/>
        </a:xfrm>
      </p:grpSpPr>
      <p:sp>
        <p:nvSpPr>
          <p:cNvPr id="776" name="Shape 776"/>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b="0" i="0" lang="es-AR" sz="5000" u="none" cap="none" strike="noStrike">
                <a:solidFill>
                  <a:schemeClr val="dk2"/>
                </a:solidFill>
                <a:latin typeface="Calibri"/>
                <a:ea typeface="Calibri"/>
                <a:cs typeface="Calibri"/>
                <a:sym typeface="Calibri"/>
              </a:rPr>
              <a:t>Exploración Warehouse</a:t>
            </a:r>
          </a:p>
        </p:txBody>
      </p:sp>
      <p:sp>
        <p:nvSpPr>
          <p:cNvPr id="777" name="Shape 777"/>
          <p:cNvSpPr txBox="1"/>
          <p:nvPr>
            <p:ph idx="1" type="body"/>
          </p:nvPr>
        </p:nvSpPr>
        <p:spPr>
          <a:xfrm>
            <a:off x="457200" y="1935480"/>
            <a:ext cx="8229600" cy="4389119"/>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3"/>
              </a:buClr>
              <a:buSzPct val="95000"/>
              <a:buFont typeface="Noto Sans Symbols"/>
              <a:buChar char="●"/>
            </a:pPr>
            <a:r>
              <a:rPr b="0" i="0" lang="es-AR" sz="1800" u="none" cap="none" strike="noStrike">
                <a:solidFill>
                  <a:schemeClr val="dk1"/>
                </a:solidFill>
                <a:latin typeface="Calibri"/>
                <a:ea typeface="Calibri"/>
                <a:cs typeface="Calibri"/>
                <a:sym typeface="Calibri"/>
              </a:rPr>
              <a:t>Satisface requerimientos de procesamiento temporal y desestructurado. </a:t>
            </a:r>
          </a:p>
          <a:p>
            <a:pPr indent="-274320" lvl="0" marL="274320" marR="0" rtl="0" algn="l">
              <a:spcBef>
                <a:spcPts val="360"/>
              </a:spcBef>
              <a:spcAft>
                <a:spcPts val="0"/>
              </a:spcAft>
              <a:buClr>
                <a:schemeClr val="accent3"/>
              </a:buClr>
              <a:buSzPct val="95000"/>
              <a:buFont typeface="Noto Sans Symbols"/>
              <a:buChar char="●"/>
            </a:pPr>
            <a:r>
              <a:rPr b="0" i="0" lang="es-AR" sz="1800" u="none" cap="none" strike="noStrike">
                <a:solidFill>
                  <a:schemeClr val="dk1"/>
                </a:solidFill>
                <a:latin typeface="Calibri"/>
                <a:ea typeface="Calibri"/>
                <a:cs typeface="Calibri"/>
                <a:sym typeface="Calibri"/>
              </a:rPr>
              <a:t>Con altas velocidades de respuesta</a:t>
            </a:r>
          </a:p>
          <a:p>
            <a:pPr indent="-274320" lvl="0" marL="274320" marR="0" rtl="0" algn="l">
              <a:spcBef>
                <a:spcPts val="360"/>
              </a:spcBef>
              <a:spcAft>
                <a:spcPts val="0"/>
              </a:spcAft>
              <a:buClr>
                <a:schemeClr val="accent3"/>
              </a:buClr>
              <a:buSzPct val="95000"/>
              <a:buFont typeface="Noto Sans Symbols"/>
              <a:buChar char="●"/>
            </a:pPr>
            <a:r>
              <a:rPr b="0" i="0" lang="es-AR" sz="1800" u="none" cap="none" strike="noStrike">
                <a:solidFill>
                  <a:schemeClr val="dk1"/>
                </a:solidFill>
                <a:latin typeface="Calibri"/>
                <a:ea typeface="Calibri"/>
                <a:cs typeface="Calibri"/>
                <a:sym typeface="Calibri"/>
              </a:rPr>
              <a:t>Condensa la información de un EDW y la organiza de manera de poder conseguir altas velocidades de respuesta</a:t>
            </a:r>
          </a:p>
          <a:p>
            <a:pPr indent="0" lvl="0" marL="0" marR="0" rtl="0" algn="l">
              <a:spcBef>
                <a:spcPts val="360"/>
              </a:spcBef>
              <a:buClr>
                <a:schemeClr val="accent3"/>
              </a:buClr>
              <a:buSzPct val="25000"/>
              <a:buFont typeface="Noto Sans Symbols"/>
              <a:buNone/>
            </a:pPr>
            <a:r>
              <a:t/>
            </a:r>
            <a:endParaRPr b="0" i="0" sz="1800" u="none" cap="none" strike="noStrike">
              <a:solidFill>
                <a:schemeClr val="dk1"/>
              </a:solidFill>
              <a:latin typeface="Calibri"/>
              <a:ea typeface="Calibri"/>
              <a:cs typeface="Calibri"/>
              <a:sym typeface="Calibri"/>
            </a:endParaRPr>
          </a:p>
        </p:txBody>
      </p:sp>
      <p:sp>
        <p:nvSpPr>
          <p:cNvPr id="778" name="Shape 778"/>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
        <p:nvSpPr>
          <p:cNvPr id="779" name="Shape 779"/>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3" name="Shape 783"/>
        <p:cNvGrpSpPr/>
        <p:nvPr/>
      </p:nvGrpSpPr>
      <p:grpSpPr>
        <a:xfrm>
          <a:off x="0" y="0"/>
          <a:ext cx="0" cy="0"/>
          <a:chOff x="0" y="0"/>
          <a:chExt cx="0" cy="0"/>
        </a:xfrm>
      </p:grpSpPr>
      <p:sp>
        <p:nvSpPr>
          <p:cNvPr id="784" name="Shape 784"/>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ctr">
              <a:spcBef>
                <a:spcPts val="0"/>
              </a:spcBef>
              <a:buClr>
                <a:schemeClr val="dk2"/>
              </a:buClr>
              <a:buSzPct val="25000"/>
              <a:buFont typeface="Calibri"/>
              <a:buNone/>
            </a:pPr>
            <a:r>
              <a:rPr b="0" i="0" lang="es-AR" sz="5000" u="none" cap="none" strike="noStrike">
                <a:solidFill>
                  <a:schemeClr val="dk2"/>
                </a:solidFill>
                <a:latin typeface="Calibri"/>
                <a:ea typeface="Calibri"/>
                <a:cs typeface="Calibri"/>
                <a:sym typeface="Calibri"/>
              </a:rPr>
              <a:t>Data mining warehouse</a:t>
            </a:r>
          </a:p>
        </p:txBody>
      </p:sp>
      <p:sp>
        <p:nvSpPr>
          <p:cNvPr id="785" name="Shape 785"/>
          <p:cNvSpPr txBox="1"/>
          <p:nvPr>
            <p:ph idx="1" type="body"/>
          </p:nvPr>
        </p:nvSpPr>
        <p:spPr>
          <a:xfrm>
            <a:off x="457200" y="1935480"/>
            <a:ext cx="8229600" cy="4389119"/>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3"/>
              </a:buClr>
              <a:buSzPct val="95000"/>
              <a:buFont typeface="Noto Sans Symbols"/>
              <a:buChar char="●"/>
            </a:pPr>
            <a:r>
              <a:rPr b="0" i="0" lang="es-AR" sz="1800" u="none" cap="none" strike="noStrike">
                <a:solidFill>
                  <a:schemeClr val="dk1"/>
                </a:solidFill>
                <a:latin typeface="Constantia"/>
                <a:ea typeface="Constantia"/>
                <a:cs typeface="Constantia"/>
                <a:sym typeface="Constantia"/>
              </a:rPr>
              <a:t>Es un almacén creado para contener las entradas y las salidas de los procesos de minería, de manera de que no interfieran con los sistemas operacionales, y de soporte de decisión. </a:t>
            </a:r>
          </a:p>
          <a:p>
            <a:pPr indent="-274320" lvl="0" marL="274320" marR="0" rtl="0" algn="l">
              <a:spcBef>
                <a:spcPts val="360"/>
              </a:spcBef>
              <a:spcAft>
                <a:spcPts val="0"/>
              </a:spcAft>
              <a:buClr>
                <a:schemeClr val="accent3"/>
              </a:buClr>
              <a:buSzPct val="95000"/>
              <a:buFont typeface="Noto Sans Symbols"/>
              <a:buNone/>
            </a:pPr>
            <a:r>
              <a:t/>
            </a:r>
            <a:endParaRPr b="0" i="0" sz="1800" u="none" cap="none" strike="noStrike">
              <a:solidFill>
                <a:schemeClr val="dk1"/>
              </a:solidFill>
              <a:latin typeface="Constantia"/>
              <a:ea typeface="Constantia"/>
              <a:cs typeface="Constantia"/>
              <a:sym typeface="Constantia"/>
            </a:endParaRPr>
          </a:p>
          <a:p>
            <a:pPr indent="-274320" lvl="0" marL="274320" marR="0" rtl="0" algn="l">
              <a:spcBef>
                <a:spcPts val="360"/>
              </a:spcBef>
              <a:spcAft>
                <a:spcPts val="0"/>
              </a:spcAft>
              <a:buClr>
                <a:schemeClr val="accent3"/>
              </a:buClr>
              <a:buSzPct val="95000"/>
              <a:buFont typeface="Noto Sans Symbols"/>
              <a:buChar char="●"/>
            </a:pPr>
            <a:r>
              <a:rPr b="0" i="0" lang="es-AR" sz="1800" u="none" cap="none" strike="noStrike">
                <a:solidFill>
                  <a:schemeClr val="dk1"/>
                </a:solidFill>
                <a:latin typeface="Constantia"/>
                <a:ea typeface="Constantia"/>
                <a:cs typeface="Constantia"/>
                <a:sym typeface="Constantia"/>
              </a:rPr>
              <a:t>Permite realizar búsquedas altamente desestructuradas de exploración </a:t>
            </a:r>
          </a:p>
          <a:p>
            <a:pPr indent="-274320" lvl="0" marL="274320" marR="0" rtl="0" algn="l">
              <a:spcBef>
                <a:spcPts val="360"/>
              </a:spcBef>
              <a:spcAft>
                <a:spcPts val="0"/>
              </a:spcAft>
              <a:buClr>
                <a:schemeClr val="accent3"/>
              </a:buClr>
              <a:buSzPct val="95000"/>
              <a:buFont typeface="Noto Sans Symbols"/>
              <a:buNone/>
            </a:pPr>
            <a:r>
              <a:t/>
            </a:r>
            <a:endParaRPr b="0" i="0" sz="1800" u="none" cap="none" strike="noStrike">
              <a:solidFill>
                <a:schemeClr val="dk1"/>
              </a:solidFill>
              <a:latin typeface="Constantia"/>
              <a:ea typeface="Constantia"/>
              <a:cs typeface="Constantia"/>
              <a:sym typeface="Constantia"/>
            </a:endParaRPr>
          </a:p>
          <a:p>
            <a:pPr indent="-274320" lvl="0" marL="274320" marR="0" rtl="0" algn="l">
              <a:spcBef>
                <a:spcPts val="360"/>
              </a:spcBef>
              <a:spcAft>
                <a:spcPts val="0"/>
              </a:spcAft>
              <a:buClr>
                <a:schemeClr val="accent3"/>
              </a:buClr>
              <a:buSzPct val="95000"/>
              <a:buFont typeface="Noto Sans Symbols"/>
              <a:buChar char="●"/>
            </a:pPr>
            <a:r>
              <a:rPr b="0" i="0" lang="es-AR" sz="1800" u="none" cap="none" strike="noStrike">
                <a:solidFill>
                  <a:schemeClr val="dk1"/>
                </a:solidFill>
                <a:latin typeface="Constantia"/>
                <a:ea typeface="Constantia"/>
                <a:cs typeface="Constantia"/>
                <a:sym typeface="Constantia"/>
              </a:rPr>
              <a:t>Los datos están enriquecidos con variables necesarias para los procesos de minería</a:t>
            </a:r>
          </a:p>
          <a:p>
            <a:pPr indent="-274320" lvl="0" marL="274320" marR="0" rtl="0" algn="l">
              <a:spcBef>
                <a:spcPts val="360"/>
              </a:spcBef>
              <a:spcAft>
                <a:spcPts val="0"/>
              </a:spcAft>
              <a:buClr>
                <a:schemeClr val="accent3"/>
              </a:buClr>
              <a:buSzPct val="95000"/>
              <a:buFont typeface="Noto Sans Symbols"/>
              <a:buNone/>
            </a:pPr>
            <a:r>
              <a:t/>
            </a:r>
            <a:endParaRPr b="0" i="0" sz="1800" u="none" cap="none" strike="noStrike">
              <a:solidFill>
                <a:schemeClr val="dk1"/>
              </a:solidFill>
              <a:latin typeface="Constantia"/>
              <a:ea typeface="Constantia"/>
              <a:cs typeface="Constantia"/>
              <a:sym typeface="Constantia"/>
            </a:endParaRPr>
          </a:p>
          <a:p>
            <a:pPr indent="-274320" lvl="0" marL="274320" marR="0" rtl="0" algn="l">
              <a:spcBef>
                <a:spcPts val="360"/>
              </a:spcBef>
              <a:spcAft>
                <a:spcPts val="0"/>
              </a:spcAft>
              <a:buClr>
                <a:schemeClr val="accent3"/>
              </a:buClr>
              <a:buSzPct val="95000"/>
              <a:buFont typeface="Noto Sans Symbols"/>
              <a:buChar char="●"/>
            </a:pPr>
            <a:r>
              <a:rPr b="0" i="0" lang="es-AR" sz="1800" u="none" cap="none" strike="noStrike">
                <a:solidFill>
                  <a:schemeClr val="dk1"/>
                </a:solidFill>
                <a:latin typeface="Constantia"/>
                <a:ea typeface="Constantia"/>
                <a:cs typeface="Constantia"/>
                <a:sym typeface="Constantia"/>
              </a:rPr>
              <a:t>Para usuarios con perfil de  mineros </a:t>
            </a:r>
          </a:p>
          <a:p>
            <a:pPr indent="-274320" lvl="0" marL="274320" marR="0" rtl="0" algn="l">
              <a:spcBef>
                <a:spcPts val="360"/>
              </a:spcBef>
              <a:spcAft>
                <a:spcPts val="0"/>
              </a:spcAft>
              <a:buClr>
                <a:schemeClr val="accent3"/>
              </a:buClr>
              <a:buSzPct val="95000"/>
              <a:buFont typeface="Noto Sans Symbols"/>
              <a:buNone/>
            </a:pPr>
            <a:r>
              <a:t/>
            </a:r>
            <a:endParaRPr b="0" i="0" sz="1800" u="none" cap="none" strike="noStrike">
              <a:solidFill>
                <a:schemeClr val="dk1"/>
              </a:solidFill>
              <a:latin typeface="Constantia"/>
              <a:ea typeface="Constantia"/>
              <a:cs typeface="Constantia"/>
              <a:sym typeface="Constantia"/>
            </a:endParaRPr>
          </a:p>
          <a:p>
            <a:pPr indent="-274320" lvl="0" marL="274320" marR="0" rtl="0" algn="l">
              <a:spcBef>
                <a:spcPts val="520"/>
              </a:spcBef>
              <a:buClr>
                <a:schemeClr val="accent3"/>
              </a:buClr>
              <a:buSzPct val="25000"/>
              <a:buFont typeface="Noto Sans Symbols"/>
              <a:buNone/>
            </a:pPr>
            <a:r>
              <a:t/>
            </a:r>
            <a:endParaRPr b="0" i="0" sz="2600" u="none" cap="none" strike="noStrike">
              <a:solidFill>
                <a:schemeClr val="dk1"/>
              </a:solidFill>
              <a:latin typeface="Constantia"/>
              <a:ea typeface="Constantia"/>
              <a:cs typeface="Constantia"/>
              <a:sym typeface="Constantia"/>
            </a:endParaRPr>
          </a:p>
        </p:txBody>
      </p:sp>
      <p:sp>
        <p:nvSpPr>
          <p:cNvPr id="786" name="Shape 786"/>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
        <p:nvSpPr>
          <p:cNvPr id="787" name="Shape 787"/>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1" name="Shape 791"/>
        <p:cNvGrpSpPr/>
        <p:nvPr/>
      </p:nvGrpSpPr>
      <p:grpSpPr>
        <a:xfrm>
          <a:off x="0" y="0"/>
          <a:ext cx="0" cy="0"/>
          <a:chOff x="0" y="0"/>
          <a:chExt cx="0" cy="0"/>
        </a:xfrm>
      </p:grpSpPr>
      <p:sp>
        <p:nvSpPr>
          <p:cNvPr id="792" name="Shape 792"/>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ctr">
              <a:spcBef>
                <a:spcPts val="0"/>
              </a:spcBef>
              <a:buClr>
                <a:schemeClr val="dk2"/>
              </a:buClr>
              <a:buSzPct val="25000"/>
              <a:buFont typeface="Calibri"/>
              <a:buNone/>
            </a:pPr>
            <a:r>
              <a:rPr b="0" i="0" lang="es-AR" sz="5000" u="none" cap="none" strike="noStrike">
                <a:solidFill>
                  <a:schemeClr val="dk2"/>
                </a:solidFill>
                <a:latin typeface="Calibri"/>
                <a:ea typeface="Calibri"/>
                <a:cs typeface="Calibri"/>
                <a:sym typeface="Calibri"/>
              </a:rPr>
              <a:t>Almacenamientos alternativos</a:t>
            </a:r>
          </a:p>
        </p:txBody>
      </p:sp>
      <p:sp>
        <p:nvSpPr>
          <p:cNvPr id="793" name="Shape 793"/>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
        <p:nvSpPr>
          <p:cNvPr id="794" name="Shape 794"/>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795" name="Shape 795"/>
          <p:cNvSpPr txBox="1"/>
          <p:nvPr/>
        </p:nvSpPr>
        <p:spPr>
          <a:xfrm>
            <a:off x="611560" y="2060848"/>
            <a:ext cx="7992887" cy="313932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800">
                <a:solidFill>
                  <a:schemeClr val="dk1"/>
                </a:solidFill>
                <a:latin typeface="Constantia"/>
                <a:ea typeface="Constantia"/>
                <a:cs typeface="Constantia"/>
                <a:sym typeface="Constantia"/>
              </a:rPr>
              <a:t>Consisten en medios de almacenamiento de baja performance</a:t>
            </a:r>
          </a:p>
          <a:p>
            <a:pPr indent="0" lvl="0" marL="0" marR="0" rtl="0" algn="l">
              <a:spcBef>
                <a:spcPts val="0"/>
              </a:spcBef>
              <a:buNone/>
            </a:pPr>
            <a:r>
              <a:t/>
            </a:r>
            <a:endParaRPr sz="1800">
              <a:solidFill>
                <a:schemeClr val="dk1"/>
              </a:solidFill>
              <a:latin typeface="Constantia"/>
              <a:ea typeface="Constantia"/>
              <a:cs typeface="Constantia"/>
              <a:sym typeface="Constantia"/>
            </a:endParaRPr>
          </a:p>
          <a:p>
            <a:pPr indent="0" lvl="0" marL="0" marR="0" rtl="0" algn="l">
              <a:spcBef>
                <a:spcPts val="0"/>
              </a:spcBef>
              <a:buSzPct val="25000"/>
              <a:buNone/>
            </a:pPr>
            <a:r>
              <a:rPr lang="es-AR" sz="1800">
                <a:solidFill>
                  <a:schemeClr val="dk1"/>
                </a:solidFill>
                <a:latin typeface="Constantia"/>
                <a:ea typeface="Constantia"/>
                <a:cs typeface="Constantia"/>
                <a:sym typeface="Constantia"/>
              </a:rPr>
              <a:t>Incluye: </a:t>
            </a:r>
          </a:p>
          <a:p>
            <a:pPr indent="0" lvl="0" marL="0" marR="0" rtl="0" algn="l">
              <a:spcBef>
                <a:spcPts val="0"/>
              </a:spcBef>
              <a:buNone/>
            </a:pPr>
            <a:r>
              <a:t/>
            </a:r>
            <a:endParaRPr sz="1800">
              <a:solidFill>
                <a:schemeClr val="dk1"/>
              </a:solidFill>
              <a:latin typeface="Constantia"/>
              <a:ea typeface="Constantia"/>
              <a:cs typeface="Constantia"/>
              <a:sym typeface="Constantia"/>
            </a:endParaRPr>
          </a:p>
          <a:p>
            <a:pPr indent="0" lvl="1" marL="457200" marR="0" rtl="0" algn="l">
              <a:spcBef>
                <a:spcPts val="0"/>
              </a:spcBef>
              <a:buClr>
                <a:schemeClr val="dk1"/>
              </a:buClr>
              <a:buSzPct val="100000"/>
              <a:buFont typeface="Arial"/>
              <a:buChar char="•"/>
            </a:pPr>
            <a:r>
              <a:rPr b="0" i="0" lang="es-AR" sz="1800" u="none" cap="none" strike="noStrike">
                <a:solidFill>
                  <a:schemeClr val="dk1"/>
                </a:solidFill>
                <a:latin typeface="Constantia"/>
                <a:ea typeface="Constantia"/>
                <a:cs typeface="Constantia"/>
                <a:sym typeface="Constantia"/>
              </a:rPr>
              <a:t> Datos viejos</a:t>
            </a:r>
          </a:p>
          <a:p>
            <a:pPr indent="0" lvl="1" marL="457200" marR="0" rtl="0" algn="l">
              <a:spcBef>
                <a:spcPts val="0"/>
              </a:spcBef>
              <a:buClr>
                <a:schemeClr val="dk1"/>
              </a:buClr>
              <a:buFont typeface="Arial"/>
              <a:buNone/>
            </a:pPr>
            <a:r>
              <a:t/>
            </a:r>
            <a:endParaRPr b="0" i="0" sz="1800" u="none" cap="none" strike="noStrike">
              <a:solidFill>
                <a:schemeClr val="dk1"/>
              </a:solidFill>
              <a:latin typeface="Constantia"/>
              <a:ea typeface="Constantia"/>
              <a:cs typeface="Constantia"/>
              <a:sym typeface="Constantia"/>
            </a:endParaRPr>
          </a:p>
          <a:p>
            <a:pPr indent="0" lvl="1" marL="457200" marR="0" rtl="0" algn="l">
              <a:spcBef>
                <a:spcPts val="0"/>
              </a:spcBef>
              <a:buClr>
                <a:schemeClr val="dk1"/>
              </a:buClr>
              <a:buSzPct val="100000"/>
              <a:buFont typeface="Arial"/>
              <a:buChar char="•"/>
            </a:pPr>
            <a:r>
              <a:rPr b="0" i="0" lang="es-AR" sz="1800" u="none" cap="none" strike="noStrike">
                <a:solidFill>
                  <a:schemeClr val="dk1"/>
                </a:solidFill>
                <a:latin typeface="Constantia"/>
                <a:ea typeface="Constantia"/>
                <a:cs typeface="Constantia"/>
                <a:sym typeface="Constantia"/>
              </a:rPr>
              <a:t>Datos de uso no frecuente</a:t>
            </a:r>
          </a:p>
          <a:p>
            <a:pPr indent="0" lvl="1" marL="457200" marR="0" rtl="0" algn="l">
              <a:spcBef>
                <a:spcPts val="0"/>
              </a:spcBef>
              <a:buClr>
                <a:schemeClr val="dk1"/>
              </a:buClr>
              <a:buFont typeface="Arial"/>
              <a:buNone/>
            </a:pPr>
            <a:r>
              <a:t/>
            </a:r>
            <a:endParaRPr b="0" i="0" sz="1800" u="none" cap="none" strike="noStrike">
              <a:solidFill>
                <a:schemeClr val="dk1"/>
              </a:solidFill>
              <a:latin typeface="Constantia"/>
              <a:ea typeface="Constantia"/>
              <a:cs typeface="Constantia"/>
              <a:sym typeface="Constantia"/>
            </a:endParaRPr>
          </a:p>
          <a:p>
            <a:pPr indent="0" lvl="1" marL="457200" marR="0" rtl="0" algn="l">
              <a:spcBef>
                <a:spcPts val="0"/>
              </a:spcBef>
              <a:buClr>
                <a:schemeClr val="dk1"/>
              </a:buClr>
              <a:buSzPct val="100000"/>
              <a:buFont typeface="Arial"/>
              <a:buChar char="•"/>
            </a:pPr>
            <a:r>
              <a:rPr b="0" i="0" lang="es-AR" sz="1800" u="none" cap="none" strike="noStrike">
                <a:solidFill>
                  <a:schemeClr val="dk1"/>
                </a:solidFill>
                <a:latin typeface="Constantia"/>
                <a:ea typeface="Constantia"/>
                <a:cs typeface="Constantia"/>
                <a:sym typeface="Constantia"/>
              </a:rPr>
              <a:t>Datos sumarizados de uso no frecuente</a:t>
            </a:r>
          </a:p>
          <a:p>
            <a:pPr indent="0" lvl="1" marL="457200" marR="0" rtl="0" algn="l">
              <a:spcBef>
                <a:spcPts val="0"/>
              </a:spcBef>
              <a:buClr>
                <a:schemeClr val="dk1"/>
              </a:buClr>
              <a:buFont typeface="Arial"/>
              <a:buNone/>
            </a:pPr>
            <a:r>
              <a:t/>
            </a:r>
            <a:endParaRPr b="0" i="0" sz="1800" u="none" cap="none" strike="noStrike">
              <a:solidFill>
                <a:schemeClr val="dk1"/>
              </a:solidFill>
              <a:latin typeface="Constantia"/>
              <a:ea typeface="Constantia"/>
              <a:cs typeface="Constantia"/>
              <a:sym typeface="Constantia"/>
            </a:endParaRPr>
          </a:p>
          <a:p>
            <a:pPr indent="0" lvl="1" marL="457200" marR="0" rtl="0" algn="l">
              <a:spcBef>
                <a:spcPts val="0"/>
              </a:spcBef>
              <a:buClr>
                <a:schemeClr val="dk1"/>
              </a:buClr>
              <a:buSzPct val="100000"/>
              <a:buFont typeface="Arial"/>
              <a:buChar char="•"/>
            </a:pPr>
            <a:r>
              <a:rPr b="0" i="0" lang="es-AR" sz="1800" u="none" cap="none" strike="noStrike">
                <a:solidFill>
                  <a:schemeClr val="dk1"/>
                </a:solidFill>
                <a:latin typeface="Constantia"/>
                <a:ea typeface="Constantia"/>
                <a:cs typeface="Constantia"/>
                <a:sym typeface="Constantia"/>
              </a:rPr>
              <a:t>Datos de contingencia, y otros</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9" name="Shape 799"/>
        <p:cNvGrpSpPr/>
        <p:nvPr/>
      </p:nvGrpSpPr>
      <p:grpSpPr>
        <a:xfrm>
          <a:off x="0" y="0"/>
          <a:ext cx="0" cy="0"/>
          <a:chOff x="0" y="0"/>
          <a:chExt cx="0" cy="0"/>
        </a:xfrm>
      </p:grpSpPr>
      <p:sp>
        <p:nvSpPr>
          <p:cNvPr id="800" name="Shape 800"/>
          <p:cNvSpPr/>
          <p:nvPr/>
        </p:nvSpPr>
        <p:spPr>
          <a:xfrm>
            <a:off x="5940151" y="4005064"/>
            <a:ext cx="2664295" cy="1728191"/>
          </a:xfrm>
          <a:prstGeom prst="roundRect">
            <a:avLst>
              <a:gd fmla="val 16667" name="adj"/>
            </a:avLst>
          </a:prstGeom>
          <a:gradFill>
            <a:gsLst>
              <a:gs pos="0">
                <a:srgbClr val="87E9F1"/>
              </a:gs>
              <a:gs pos="43000">
                <a:srgbClr val="B6F8FC"/>
              </a:gs>
              <a:gs pos="93000">
                <a:srgbClr val="E8FCFE"/>
              </a:gs>
              <a:gs pos="100000">
                <a:srgbClr val="F6FFFF"/>
              </a:gs>
            </a:gsLst>
            <a:path path="circle">
              <a:fillToRect b="50%" l="50%" r="50%" t="50%"/>
            </a:path>
            <a:tileRect/>
          </a:gradFill>
          <a:ln cap="flat" cmpd="sng" w="9525">
            <a:solidFill>
              <a:srgbClr val="0599A0"/>
            </a:solidFill>
            <a:prstDash val="solid"/>
            <a:round/>
            <a:headEnd len="med" w="med" type="none"/>
            <a:tailEnd len="med" w="med" type="none"/>
          </a:ln>
          <a:effectLst>
            <a:outerShdw blurRad="57150" rotWithShape="0" algn="ctr" dir="5400000" dist="38100">
              <a:srgbClr val="000000"/>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Constantia"/>
              <a:ea typeface="Constantia"/>
              <a:cs typeface="Constantia"/>
              <a:sym typeface="Constantia"/>
            </a:endParaRPr>
          </a:p>
        </p:txBody>
      </p:sp>
      <p:sp>
        <p:nvSpPr>
          <p:cNvPr id="801" name="Shape 801"/>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ctr">
              <a:spcBef>
                <a:spcPts val="0"/>
              </a:spcBef>
              <a:buClr>
                <a:schemeClr val="dk2"/>
              </a:buClr>
              <a:buSzPct val="25000"/>
              <a:buFont typeface="Calibri"/>
              <a:buNone/>
            </a:pPr>
            <a:r>
              <a:rPr b="0" i="0" lang="es-AR" sz="5000" u="none" cap="none" strike="noStrike">
                <a:solidFill>
                  <a:schemeClr val="dk2"/>
                </a:solidFill>
                <a:latin typeface="Calibri"/>
                <a:ea typeface="Calibri"/>
                <a:cs typeface="Calibri"/>
                <a:sym typeface="Calibri"/>
              </a:rPr>
              <a:t>Metadatos</a:t>
            </a:r>
          </a:p>
        </p:txBody>
      </p:sp>
      <p:sp>
        <p:nvSpPr>
          <p:cNvPr id="802" name="Shape 802"/>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
        <p:nvSpPr>
          <p:cNvPr id="803" name="Shape 803"/>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804" name="Shape 804"/>
          <p:cNvSpPr txBox="1"/>
          <p:nvPr/>
        </p:nvSpPr>
        <p:spPr>
          <a:xfrm>
            <a:off x="683568" y="1772816"/>
            <a:ext cx="7848871" cy="203132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800">
                <a:solidFill>
                  <a:schemeClr val="dk1"/>
                </a:solidFill>
                <a:latin typeface="Calibri"/>
                <a:ea typeface="Calibri"/>
                <a:cs typeface="Calibri"/>
                <a:sym typeface="Calibri"/>
              </a:rPr>
              <a:t>Es el lugar donde se almacena la información que necesitan las herramientas de consulta y el motor de cálculo para traducir las peticiones de datos en consultas contra el motor </a:t>
            </a: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805" name="Shape 805"/>
          <p:cNvSpPr/>
          <p:nvPr/>
        </p:nvSpPr>
        <p:spPr>
          <a:xfrm>
            <a:off x="827583" y="2780927"/>
            <a:ext cx="7488831" cy="504056"/>
          </a:xfrm>
          <a:prstGeom prst="rect">
            <a:avLst/>
          </a:prstGeom>
          <a:solidFill>
            <a:schemeClr val="accent1"/>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s-AR" sz="1800">
                <a:solidFill>
                  <a:schemeClr val="lt1"/>
                </a:solidFill>
                <a:latin typeface="Constantia"/>
                <a:ea typeface="Constantia"/>
                <a:cs typeface="Constantia"/>
                <a:sym typeface="Constantia"/>
              </a:rPr>
              <a:t>Se almacena información sobre:</a:t>
            </a:r>
          </a:p>
        </p:txBody>
      </p:sp>
      <p:sp>
        <p:nvSpPr>
          <p:cNvPr id="806" name="Shape 806"/>
          <p:cNvSpPr txBox="1"/>
          <p:nvPr/>
        </p:nvSpPr>
        <p:spPr>
          <a:xfrm>
            <a:off x="755575" y="3573016"/>
            <a:ext cx="4392488" cy="2862322"/>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100000"/>
              <a:buFont typeface="Noto Sans Symbols"/>
              <a:buChar char="➢"/>
            </a:pPr>
            <a:r>
              <a:rPr lang="es-AR" sz="1800">
                <a:solidFill>
                  <a:schemeClr val="dk1"/>
                </a:solidFill>
                <a:latin typeface="Constantia"/>
                <a:ea typeface="Constantia"/>
                <a:cs typeface="Constantia"/>
                <a:sym typeface="Constantia"/>
              </a:rPr>
              <a:t> </a:t>
            </a:r>
            <a:r>
              <a:rPr lang="es-AR" sz="1800">
                <a:solidFill>
                  <a:schemeClr val="dk1"/>
                </a:solidFill>
                <a:latin typeface="Calibri"/>
                <a:ea typeface="Calibri"/>
                <a:cs typeface="Calibri"/>
                <a:sym typeface="Calibri"/>
              </a:rPr>
              <a:t>Las fuentes</a:t>
            </a:r>
          </a:p>
          <a:p>
            <a:pPr indent="0" lvl="0" marL="0" marR="0" rtl="0" algn="l">
              <a:spcBef>
                <a:spcPts val="0"/>
              </a:spcBef>
              <a:buClr>
                <a:schemeClr val="dk1"/>
              </a:buClr>
              <a:buFont typeface="Noto Sans Symbols"/>
              <a:buNone/>
            </a:pPr>
            <a:r>
              <a:t/>
            </a:r>
            <a:endParaRPr sz="1800">
              <a:solidFill>
                <a:schemeClr val="dk1"/>
              </a:solidFill>
              <a:latin typeface="Calibri"/>
              <a:ea typeface="Calibri"/>
              <a:cs typeface="Calibri"/>
              <a:sym typeface="Calibri"/>
            </a:endParaRPr>
          </a:p>
          <a:p>
            <a:pPr indent="0" lvl="0" marL="0" marR="0" rtl="0" algn="l">
              <a:spcBef>
                <a:spcPts val="0"/>
              </a:spcBef>
              <a:buClr>
                <a:schemeClr val="dk1"/>
              </a:buClr>
              <a:buSzPct val="100000"/>
              <a:buFont typeface="Noto Sans Symbols"/>
              <a:buChar char="➢"/>
            </a:pPr>
            <a:r>
              <a:rPr lang="es-AR" sz="1800">
                <a:solidFill>
                  <a:schemeClr val="dk1"/>
                </a:solidFill>
                <a:latin typeface="Calibri"/>
                <a:ea typeface="Calibri"/>
                <a:cs typeface="Calibri"/>
                <a:sym typeface="Calibri"/>
              </a:rPr>
              <a:t>Los procedimientos de extracción de datos</a:t>
            </a:r>
          </a:p>
          <a:p>
            <a:pPr indent="0" lvl="0" marL="0" marR="0" rtl="0" algn="l">
              <a:spcBef>
                <a:spcPts val="0"/>
              </a:spcBef>
              <a:buClr>
                <a:schemeClr val="dk1"/>
              </a:buClr>
              <a:buFont typeface="Noto Sans Symbols"/>
              <a:buNone/>
            </a:pPr>
            <a:r>
              <a:t/>
            </a:r>
            <a:endParaRPr sz="1800">
              <a:solidFill>
                <a:schemeClr val="dk1"/>
              </a:solidFill>
              <a:latin typeface="Calibri"/>
              <a:ea typeface="Calibri"/>
              <a:cs typeface="Calibri"/>
              <a:sym typeface="Calibri"/>
            </a:endParaRPr>
          </a:p>
          <a:p>
            <a:pPr indent="0" lvl="0" marL="0" marR="0" rtl="0" algn="l">
              <a:spcBef>
                <a:spcPts val="0"/>
              </a:spcBef>
              <a:buClr>
                <a:schemeClr val="dk1"/>
              </a:buClr>
              <a:buSzPct val="100000"/>
              <a:buFont typeface="Noto Sans Symbols"/>
              <a:buChar char="➢"/>
            </a:pPr>
            <a:r>
              <a:rPr lang="es-AR" sz="1800">
                <a:solidFill>
                  <a:schemeClr val="dk1"/>
                </a:solidFill>
                <a:latin typeface="Calibri"/>
                <a:ea typeface="Calibri"/>
                <a:cs typeface="Calibri"/>
                <a:sym typeface="Calibri"/>
              </a:rPr>
              <a:t>La periodicidad de actualización</a:t>
            </a:r>
          </a:p>
          <a:p>
            <a:pPr indent="0" lvl="0" marL="0" marR="0" rtl="0" algn="l">
              <a:spcBef>
                <a:spcPts val="0"/>
              </a:spcBef>
              <a:buClr>
                <a:schemeClr val="dk1"/>
              </a:buClr>
              <a:buFont typeface="Noto Sans Symbols"/>
              <a:buNone/>
            </a:pPr>
            <a:r>
              <a:t/>
            </a:r>
            <a:endParaRPr sz="1800">
              <a:solidFill>
                <a:schemeClr val="dk1"/>
              </a:solidFill>
              <a:latin typeface="Calibri"/>
              <a:ea typeface="Calibri"/>
              <a:cs typeface="Calibri"/>
              <a:sym typeface="Calibri"/>
            </a:endParaRPr>
          </a:p>
          <a:p>
            <a:pPr indent="0" lvl="0" marL="0" marR="0" rtl="0" algn="l">
              <a:spcBef>
                <a:spcPts val="0"/>
              </a:spcBef>
              <a:buClr>
                <a:schemeClr val="dk1"/>
              </a:buClr>
              <a:buSzPct val="100000"/>
              <a:buFont typeface="Noto Sans Symbols"/>
              <a:buChar char="➢"/>
            </a:pPr>
            <a:r>
              <a:rPr lang="es-AR" sz="1800">
                <a:solidFill>
                  <a:schemeClr val="dk1"/>
                </a:solidFill>
                <a:latin typeface="Calibri"/>
                <a:ea typeface="Calibri"/>
                <a:cs typeface="Calibri"/>
                <a:sym typeface="Calibri"/>
              </a:rPr>
              <a:t>Las unidades de medida</a:t>
            </a:r>
          </a:p>
          <a:p>
            <a:pPr indent="0" lvl="0" marL="0" marR="0" rtl="0" algn="l">
              <a:spcBef>
                <a:spcPts val="0"/>
              </a:spcBef>
              <a:buClr>
                <a:schemeClr val="dk1"/>
              </a:buClr>
              <a:buFont typeface="Noto Sans Symbols"/>
              <a:buNone/>
            </a:pPr>
            <a:r>
              <a:t/>
            </a:r>
            <a:endParaRPr sz="1800">
              <a:solidFill>
                <a:schemeClr val="dk1"/>
              </a:solidFill>
              <a:latin typeface="Calibri"/>
              <a:ea typeface="Calibri"/>
              <a:cs typeface="Calibri"/>
              <a:sym typeface="Calibri"/>
            </a:endParaRPr>
          </a:p>
          <a:p>
            <a:pPr indent="0" lvl="0" marL="0" marR="0" rtl="0" algn="l">
              <a:spcBef>
                <a:spcPts val="0"/>
              </a:spcBef>
              <a:buClr>
                <a:schemeClr val="dk1"/>
              </a:buClr>
              <a:buSzPct val="100000"/>
              <a:buFont typeface="Noto Sans Symbols"/>
              <a:buChar char="➢"/>
            </a:pPr>
            <a:r>
              <a:rPr lang="es-AR" sz="1800">
                <a:solidFill>
                  <a:schemeClr val="dk1"/>
                </a:solidFill>
                <a:latin typeface="Calibri"/>
                <a:ea typeface="Calibri"/>
                <a:cs typeface="Calibri"/>
                <a:sym typeface="Calibri"/>
              </a:rPr>
              <a:t>Cualquier otra información válida </a:t>
            </a:r>
          </a:p>
          <a:p>
            <a:pPr indent="0" lvl="0" marL="0" marR="0" rtl="0" algn="l">
              <a:spcBef>
                <a:spcPts val="0"/>
              </a:spcBef>
              <a:buClr>
                <a:schemeClr val="dk1"/>
              </a:buClr>
              <a:buFont typeface="Noto Sans Symbols"/>
              <a:buNone/>
            </a:pPr>
            <a:r>
              <a:t/>
            </a:r>
            <a:endParaRPr sz="1800">
              <a:solidFill>
                <a:schemeClr val="dk1"/>
              </a:solidFill>
              <a:latin typeface="Calibri"/>
              <a:ea typeface="Calibri"/>
              <a:cs typeface="Calibri"/>
              <a:sym typeface="Calibri"/>
            </a:endParaRPr>
          </a:p>
        </p:txBody>
      </p:sp>
      <p:sp>
        <p:nvSpPr>
          <p:cNvPr id="807" name="Shape 807"/>
          <p:cNvSpPr txBox="1"/>
          <p:nvPr/>
        </p:nvSpPr>
        <p:spPr>
          <a:xfrm>
            <a:off x="6012160" y="4149080"/>
            <a:ext cx="2520279" cy="150810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s-AR" sz="2000">
                <a:solidFill>
                  <a:schemeClr val="dk1"/>
                </a:solidFill>
                <a:latin typeface="Calibri"/>
                <a:ea typeface="Calibri"/>
                <a:cs typeface="Calibri"/>
                <a:sym typeface="Calibri"/>
              </a:rPr>
              <a:t>Importancia</a:t>
            </a:r>
            <a:r>
              <a:rPr lang="es-AR" sz="1800">
                <a:solidFill>
                  <a:schemeClr val="dk1"/>
                </a:solidFill>
                <a:latin typeface="Calibri"/>
                <a:ea typeface="Calibri"/>
                <a:cs typeface="Calibri"/>
                <a:sym typeface="Calibri"/>
              </a:rPr>
              <a:t>: los metadatos son los mecanismos que almacena la arquitectura del C.I.F</a:t>
            </a:r>
            <a:r>
              <a:rPr lang="es-AR" sz="1800">
                <a:solidFill>
                  <a:schemeClr val="dk1"/>
                </a:solidFill>
                <a:latin typeface="Constantia"/>
                <a:ea typeface="Constantia"/>
                <a:cs typeface="Constantia"/>
                <a:sym typeface="Constantia"/>
              </a:rPr>
              <a:t>.</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1" name="Shape 811"/>
        <p:cNvGrpSpPr/>
        <p:nvPr/>
      </p:nvGrpSpPr>
      <p:grpSpPr>
        <a:xfrm>
          <a:off x="0" y="0"/>
          <a:ext cx="0" cy="0"/>
          <a:chOff x="0" y="0"/>
          <a:chExt cx="0" cy="0"/>
        </a:xfrm>
      </p:grpSpPr>
      <p:sp>
        <p:nvSpPr>
          <p:cNvPr id="812" name="Shape 812"/>
          <p:cNvSpPr txBox="1"/>
          <p:nvPr>
            <p:ph type="title"/>
          </p:nvPr>
        </p:nvSpPr>
        <p:spPr>
          <a:xfrm>
            <a:off x="457200" y="704087"/>
            <a:ext cx="8229600" cy="996719"/>
          </a:xfrm>
          <a:prstGeom prst="rect">
            <a:avLst/>
          </a:prstGeom>
          <a:noFill/>
          <a:ln>
            <a:noFill/>
          </a:ln>
        </p:spPr>
        <p:txBody>
          <a:bodyPr anchorCtr="0" anchor="b" bIns="0" lIns="0" rIns="0" tIns="45700">
            <a:noAutofit/>
          </a:bodyPr>
          <a:lstStyle/>
          <a:p>
            <a:pPr indent="0" lvl="0" marL="0" marR="0" rtl="0" algn="ctr">
              <a:spcBef>
                <a:spcPts val="0"/>
              </a:spcBef>
              <a:buClr>
                <a:schemeClr val="dk2"/>
              </a:buClr>
              <a:buSzPct val="25000"/>
              <a:buFont typeface="Calibri"/>
              <a:buNone/>
            </a:pPr>
            <a:r>
              <a:rPr b="0" i="0" lang="es-AR" sz="5000" u="none" cap="none" strike="noStrike">
                <a:solidFill>
                  <a:schemeClr val="dk2"/>
                </a:solidFill>
                <a:latin typeface="Calibri"/>
                <a:ea typeface="Calibri"/>
                <a:cs typeface="Calibri"/>
                <a:sym typeface="Calibri"/>
              </a:rPr>
              <a:t>Metadatos: </a:t>
            </a:r>
          </a:p>
        </p:txBody>
      </p:sp>
      <p:sp>
        <p:nvSpPr>
          <p:cNvPr id="813" name="Shape 813"/>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
        <p:nvSpPr>
          <p:cNvPr id="814" name="Shape 814"/>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815" name="Shape 815"/>
          <p:cNvSpPr txBox="1"/>
          <p:nvPr/>
        </p:nvSpPr>
        <p:spPr>
          <a:xfrm>
            <a:off x="611560" y="1700808"/>
            <a:ext cx="7632848" cy="4985980"/>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100000"/>
              <a:buFont typeface="Arial"/>
              <a:buChar char="•"/>
            </a:pPr>
            <a:r>
              <a:rPr lang="es-AR" sz="2400">
                <a:solidFill>
                  <a:schemeClr val="dk1"/>
                </a:solidFill>
                <a:latin typeface="Calibri"/>
                <a:ea typeface="Calibri"/>
                <a:cs typeface="Calibri"/>
                <a:sym typeface="Calibri"/>
              </a:rPr>
              <a:t>Descripción del dato:  </a:t>
            </a:r>
            <a:r>
              <a:rPr lang="es-AR" sz="1800">
                <a:solidFill>
                  <a:schemeClr val="dk1"/>
                </a:solidFill>
                <a:latin typeface="Calibri"/>
                <a:ea typeface="Calibri"/>
                <a:cs typeface="Calibri"/>
                <a:sym typeface="Calibri"/>
              </a:rPr>
              <a:t>El registro de clientes contiene una lista de atributos , y su posición relativa y  formato en el medio de almacenamiento. </a:t>
            </a:r>
          </a:p>
          <a:p>
            <a:pPr indent="0" lvl="1" marL="457200" marR="0" rtl="0" algn="l">
              <a:spcBef>
                <a:spcPts val="0"/>
              </a:spcBef>
              <a:buClr>
                <a:schemeClr val="dk1"/>
              </a:buClr>
              <a:buSzPct val="100000"/>
              <a:buFont typeface="Arial"/>
              <a:buChar char="•"/>
            </a:pPr>
            <a:r>
              <a:rPr b="0" i="0" lang="es-AR" sz="2400" u="none" cap="none" strike="noStrike">
                <a:solidFill>
                  <a:schemeClr val="dk1"/>
                </a:solidFill>
                <a:latin typeface="Calibri"/>
                <a:ea typeface="Calibri"/>
                <a:cs typeface="Calibri"/>
                <a:sym typeface="Calibri"/>
              </a:rPr>
              <a:t> </a:t>
            </a:r>
            <a:r>
              <a:rPr b="0" i="0" lang="es-AR" sz="1800" u="none" cap="none" strike="noStrike">
                <a:solidFill>
                  <a:schemeClr val="dk1"/>
                </a:solidFill>
                <a:latin typeface="Calibri"/>
                <a:ea typeface="Calibri"/>
                <a:cs typeface="Calibri"/>
                <a:sym typeface="Calibri"/>
              </a:rPr>
              <a:t>Cust_id char (15) </a:t>
            </a:r>
          </a:p>
          <a:p>
            <a:pPr indent="0" lvl="1" marL="457200" marR="0" rtl="0" algn="l">
              <a:spcBef>
                <a:spcPts val="0"/>
              </a:spcBef>
              <a:buClr>
                <a:schemeClr val="dk1"/>
              </a:buClr>
              <a:buSzPct val="100000"/>
              <a:buFont typeface="Arial"/>
              <a:buChar char="•"/>
            </a:pPr>
            <a:r>
              <a:rPr b="0" i="0" lang="es-AR" sz="1800" u="none" cap="none" strike="noStrike">
                <a:solidFill>
                  <a:schemeClr val="dk1"/>
                </a:solidFill>
                <a:latin typeface="Calibri"/>
                <a:ea typeface="Calibri"/>
                <a:cs typeface="Calibri"/>
                <a:sym typeface="Calibri"/>
              </a:rPr>
              <a:t> Cust_name:  varchar (45)</a:t>
            </a:r>
          </a:p>
          <a:p>
            <a:pPr indent="0" lvl="1" marL="457200" marR="0" rtl="0" algn="l">
              <a:spcBef>
                <a:spcPts val="0"/>
              </a:spcBef>
              <a:buClr>
                <a:schemeClr val="dk1"/>
              </a:buClr>
              <a:buSzPct val="100000"/>
              <a:buFont typeface="Arial"/>
              <a:buChar char="•"/>
            </a:pPr>
            <a:r>
              <a:rPr b="0" i="0" lang="es-AR" sz="1800" u="none" cap="none" strike="noStrike">
                <a:solidFill>
                  <a:schemeClr val="dk1"/>
                </a:solidFill>
                <a:latin typeface="Calibri"/>
                <a:ea typeface="Calibri"/>
                <a:cs typeface="Calibri"/>
                <a:sym typeface="Calibri"/>
              </a:rPr>
              <a:t> Cust_ address varchar (45)</a:t>
            </a:r>
          </a:p>
          <a:p>
            <a:pPr indent="0" lvl="1" marL="457200" marR="0" rtl="0" algn="l">
              <a:spcBef>
                <a:spcPts val="0"/>
              </a:spcBef>
              <a:buClr>
                <a:schemeClr val="dk1"/>
              </a:buClr>
              <a:buSzPct val="100000"/>
              <a:buFont typeface="Arial"/>
              <a:buChar char="•"/>
            </a:pPr>
            <a:r>
              <a:rPr b="0" i="0" lang="es-AR" sz="1800" u="none" cap="none" strike="noStrike">
                <a:solidFill>
                  <a:schemeClr val="dk1"/>
                </a:solidFill>
                <a:latin typeface="Calibri"/>
                <a:ea typeface="Calibri"/>
                <a:cs typeface="Calibri"/>
                <a:sym typeface="Calibri"/>
              </a:rPr>
              <a:t> Cust_balance dec (15,2)</a:t>
            </a:r>
          </a:p>
          <a:p>
            <a:pPr indent="0" lvl="0" marL="0" marR="0" rtl="0" algn="l">
              <a:spcBef>
                <a:spcPts val="0"/>
              </a:spcBef>
              <a:buClr>
                <a:schemeClr val="dk1"/>
              </a:buClr>
              <a:buSzPct val="100000"/>
              <a:buFont typeface="Arial"/>
              <a:buChar char="•"/>
            </a:pPr>
            <a:r>
              <a:rPr lang="es-AR" sz="2400">
                <a:solidFill>
                  <a:schemeClr val="dk1"/>
                </a:solidFill>
                <a:latin typeface="Calibri"/>
                <a:ea typeface="Calibri"/>
                <a:cs typeface="Calibri"/>
                <a:sym typeface="Calibri"/>
              </a:rPr>
              <a:t>Contenido: </a:t>
            </a:r>
            <a:r>
              <a:rPr lang="es-AR" sz="1800">
                <a:solidFill>
                  <a:schemeClr val="dk1"/>
                </a:solidFill>
                <a:latin typeface="Calibri"/>
                <a:ea typeface="Calibri"/>
                <a:cs typeface="Calibri"/>
                <a:sym typeface="Calibri"/>
              </a:rPr>
              <a:t>Hay 150.000 ocurrencias de la transacción X en la tabla PLK</a:t>
            </a:r>
          </a:p>
          <a:p>
            <a:pPr indent="0" lvl="0" marL="0" marR="0" rtl="0" algn="l">
              <a:spcBef>
                <a:spcPts val="0"/>
              </a:spcBef>
              <a:buSzPct val="25000"/>
              <a:buNone/>
            </a:pPr>
            <a:r>
              <a:rPr lang="es-AR" sz="1800">
                <a:solidFill>
                  <a:schemeClr val="dk1"/>
                </a:solidFill>
                <a:latin typeface="Calibri"/>
                <a:ea typeface="Calibri"/>
                <a:cs typeface="Calibri"/>
                <a:sym typeface="Calibri"/>
              </a:rPr>
              <a:t>Índices: la tabla XYZ contiene índices en las siguientes columnas: </a:t>
            </a:r>
          </a:p>
          <a:p>
            <a:pPr indent="0" lvl="1" marL="457200" marR="0" rtl="0" algn="l">
              <a:spcBef>
                <a:spcPts val="0"/>
              </a:spcBef>
              <a:buClr>
                <a:schemeClr val="dk1"/>
              </a:buClr>
              <a:buSzPct val="100000"/>
              <a:buFont typeface="Arial"/>
              <a:buChar char="•"/>
            </a:pPr>
            <a:r>
              <a:rPr b="0" i="0" lang="es-AR" sz="1800" u="none" cap="none" strike="noStrike">
                <a:solidFill>
                  <a:schemeClr val="dk1"/>
                </a:solidFill>
                <a:latin typeface="Calibri"/>
                <a:ea typeface="Calibri"/>
                <a:cs typeface="Calibri"/>
                <a:sym typeface="Calibri"/>
              </a:rPr>
              <a:t>Columna HYT</a:t>
            </a:r>
          </a:p>
          <a:p>
            <a:pPr indent="0" lvl="1" marL="457200" marR="0" rtl="0" algn="l">
              <a:spcBef>
                <a:spcPts val="0"/>
              </a:spcBef>
              <a:buClr>
                <a:schemeClr val="dk1"/>
              </a:buClr>
              <a:buSzPct val="100000"/>
              <a:buFont typeface="Arial"/>
              <a:buChar char="•"/>
            </a:pPr>
            <a:r>
              <a:rPr b="0" i="0" lang="es-AR" sz="1800" u="none" cap="none" strike="noStrike">
                <a:solidFill>
                  <a:schemeClr val="dk1"/>
                </a:solidFill>
                <a:latin typeface="Calibri"/>
                <a:ea typeface="Calibri"/>
                <a:cs typeface="Calibri"/>
                <a:sym typeface="Calibri"/>
              </a:rPr>
              <a:t>Columna BFD</a:t>
            </a:r>
          </a:p>
          <a:p>
            <a:pPr indent="0" lvl="1" marL="457200" marR="0" rtl="0" algn="l">
              <a:spcBef>
                <a:spcPts val="0"/>
              </a:spcBef>
              <a:buClr>
                <a:schemeClr val="dk1"/>
              </a:buClr>
              <a:buSzPct val="100000"/>
              <a:buFont typeface="Arial"/>
              <a:buChar char="•"/>
            </a:pPr>
            <a:r>
              <a:rPr b="0" i="0" lang="es-AR" sz="1800" u="none" cap="none" strike="noStrike">
                <a:solidFill>
                  <a:schemeClr val="dk1"/>
                </a:solidFill>
                <a:latin typeface="Calibri"/>
                <a:ea typeface="Calibri"/>
                <a:cs typeface="Calibri"/>
                <a:sym typeface="Calibri"/>
              </a:rPr>
              <a:t>Columna MJI</a:t>
            </a:r>
          </a:p>
          <a:p>
            <a:pPr indent="0" lvl="0" marL="0" marR="0" rtl="0" algn="l">
              <a:spcBef>
                <a:spcPts val="0"/>
              </a:spcBef>
              <a:buClr>
                <a:schemeClr val="dk1"/>
              </a:buClr>
              <a:buSzPct val="100000"/>
              <a:buFont typeface="Arial"/>
              <a:buChar char="•"/>
            </a:pPr>
            <a:r>
              <a:rPr lang="es-AR" sz="2400">
                <a:solidFill>
                  <a:schemeClr val="dk1"/>
                </a:solidFill>
                <a:latin typeface="Calibri"/>
                <a:ea typeface="Calibri"/>
                <a:cs typeface="Calibri"/>
                <a:sym typeface="Calibri"/>
              </a:rPr>
              <a:t>Plan de actualización: </a:t>
            </a:r>
            <a:r>
              <a:rPr lang="es-AR" sz="1800">
                <a:solidFill>
                  <a:schemeClr val="dk1"/>
                </a:solidFill>
                <a:latin typeface="Calibri"/>
                <a:ea typeface="Calibri"/>
                <a:cs typeface="Calibri"/>
                <a:sym typeface="Calibri"/>
              </a:rPr>
              <a:t>La tabla ABC es refrescada cada martes a las 2:00 PM</a:t>
            </a:r>
          </a:p>
          <a:p>
            <a:pPr indent="0" lvl="0" marL="0" marR="0" rtl="0" algn="l">
              <a:spcBef>
                <a:spcPts val="0"/>
              </a:spcBef>
              <a:buClr>
                <a:schemeClr val="dk1"/>
              </a:buClr>
              <a:buSzPct val="100000"/>
              <a:buFont typeface="Arial"/>
              <a:buChar char="•"/>
            </a:pPr>
            <a:r>
              <a:rPr lang="es-AR" sz="2400">
                <a:solidFill>
                  <a:schemeClr val="dk1"/>
                </a:solidFill>
                <a:latin typeface="Calibri"/>
                <a:ea typeface="Calibri"/>
                <a:cs typeface="Calibri"/>
                <a:sym typeface="Calibri"/>
              </a:rPr>
              <a:t>Uso</a:t>
            </a:r>
            <a:r>
              <a:rPr lang="es-AR" sz="1800">
                <a:solidFill>
                  <a:schemeClr val="dk1"/>
                </a:solidFill>
                <a:latin typeface="Calibri"/>
                <a:ea typeface="Calibri"/>
                <a:cs typeface="Calibri"/>
                <a:sym typeface="Calibri"/>
              </a:rPr>
              <a:t> : solo 2 de 10 columnas han la tabal ABC han sido usadas en los ultimos 3 meses</a:t>
            </a:r>
          </a:p>
          <a:p>
            <a:pPr indent="0" lvl="0" marL="0" marR="0" rtl="0" algn="l">
              <a:spcBef>
                <a:spcPts val="0"/>
              </a:spcBef>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9" name="Shape 819"/>
        <p:cNvGrpSpPr/>
        <p:nvPr/>
      </p:nvGrpSpPr>
      <p:grpSpPr>
        <a:xfrm>
          <a:off x="0" y="0"/>
          <a:ext cx="0" cy="0"/>
          <a:chOff x="0" y="0"/>
          <a:chExt cx="0" cy="0"/>
        </a:xfrm>
      </p:grpSpPr>
      <p:sp>
        <p:nvSpPr>
          <p:cNvPr id="820" name="Shape 820"/>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ctr">
              <a:spcBef>
                <a:spcPts val="0"/>
              </a:spcBef>
              <a:buClr>
                <a:schemeClr val="dk2"/>
              </a:buClr>
              <a:buSzPct val="25000"/>
              <a:buFont typeface="Calibri"/>
              <a:buNone/>
            </a:pPr>
            <a:r>
              <a:rPr b="0" i="0" lang="es-AR" sz="5000" u="none" cap="none" strike="noStrike">
                <a:solidFill>
                  <a:schemeClr val="dk2"/>
                </a:solidFill>
                <a:latin typeface="Calibri"/>
                <a:ea typeface="Calibri"/>
                <a:cs typeface="Calibri"/>
                <a:sym typeface="Calibri"/>
              </a:rPr>
              <a:t>Modelado Multidimensional </a:t>
            </a:r>
          </a:p>
        </p:txBody>
      </p:sp>
      <p:sp>
        <p:nvSpPr>
          <p:cNvPr id="821" name="Shape 821"/>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
        <p:nvSpPr>
          <p:cNvPr id="822" name="Shape 822"/>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823" name="Shape 823"/>
          <p:cNvSpPr/>
          <p:nvPr/>
        </p:nvSpPr>
        <p:spPr>
          <a:xfrm>
            <a:off x="2411759" y="2132856"/>
            <a:ext cx="4392488" cy="576064"/>
          </a:xfrm>
          <a:prstGeom prst="roundRect">
            <a:avLst>
              <a:gd fmla="val 16667" name="adj"/>
            </a:avLst>
          </a:prstGeom>
          <a:gradFill>
            <a:gsLst>
              <a:gs pos="0">
                <a:srgbClr val="88EAC1"/>
              </a:gs>
              <a:gs pos="43000">
                <a:srgbClr val="B7F7DB"/>
              </a:gs>
              <a:gs pos="93000">
                <a:srgbClr val="E9FCF3"/>
              </a:gs>
              <a:gs pos="100000">
                <a:srgbClr val="F6FFFB"/>
              </a:gs>
            </a:gsLst>
            <a:path path="circle">
              <a:fillToRect b="50%" l="50%" r="50%" t="50%"/>
            </a:path>
            <a:tileRect/>
          </a:gradFill>
          <a:ln cap="flat" cmpd="sng" w="9525">
            <a:solidFill>
              <a:srgbClr val="089971"/>
            </a:solidFill>
            <a:prstDash val="solid"/>
            <a:round/>
            <a:headEnd len="med" w="med" type="none"/>
            <a:tailEnd len="med" w="med" type="none"/>
          </a:ln>
          <a:effectLst>
            <a:outerShdw blurRad="57150" rotWithShape="0" algn="ctr" dir="5400000" dist="38100">
              <a:srgbClr val="000000"/>
            </a:outerShdw>
          </a:effectLst>
        </p:spPr>
        <p:txBody>
          <a:bodyPr anchorCtr="0" anchor="ctr" bIns="45700" lIns="91425" rIns="91425" tIns="45700">
            <a:noAutofit/>
          </a:bodyPr>
          <a:lstStyle/>
          <a:p>
            <a:pPr indent="0" lvl="0" marL="0" marR="0" rtl="0" algn="ctr">
              <a:spcBef>
                <a:spcPts val="0"/>
              </a:spcBef>
              <a:buSzPct val="25000"/>
              <a:buNone/>
            </a:pPr>
            <a:r>
              <a:rPr lang="es-AR" sz="2000">
                <a:solidFill>
                  <a:schemeClr val="dk1"/>
                </a:solidFill>
                <a:latin typeface="Calibri"/>
                <a:ea typeface="Calibri"/>
                <a:cs typeface="Calibri"/>
                <a:sym typeface="Calibri"/>
              </a:rPr>
              <a:t>¿Qué es un modelo?</a:t>
            </a:r>
          </a:p>
        </p:txBody>
      </p:sp>
      <p:sp>
        <p:nvSpPr>
          <p:cNvPr id="824" name="Shape 824"/>
          <p:cNvSpPr txBox="1"/>
          <p:nvPr/>
        </p:nvSpPr>
        <p:spPr>
          <a:xfrm>
            <a:off x="1187624" y="3501007"/>
            <a:ext cx="2304256" cy="92332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s-AR" sz="1800">
                <a:solidFill>
                  <a:schemeClr val="dk1"/>
                </a:solidFill>
                <a:latin typeface="Calibri"/>
                <a:ea typeface="Calibri"/>
                <a:cs typeface="Calibri"/>
                <a:sym typeface="Calibri"/>
              </a:rPr>
              <a:t>Es la representación abstracta del mundo real</a:t>
            </a:r>
          </a:p>
        </p:txBody>
      </p:sp>
      <p:sp>
        <p:nvSpPr>
          <p:cNvPr id="825" name="Shape 825"/>
          <p:cNvSpPr txBox="1"/>
          <p:nvPr/>
        </p:nvSpPr>
        <p:spPr>
          <a:xfrm>
            <a:off x="4788023" y="3356992"/>
            <a:ext cx="3888432" cy="12003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800">
                <a:solidFill>
                  <a:schemeClr val="dk1"/>
                </a:solidFill>
                <a:latin typeface="Calibri"/>
                <a:ea typeface="Calibri"/>
                <a:cs typeface="Calibri"/>
                <a:sym typeface="Calibri"/>
              </a:rPr>
              <a:t>Es una forma de explicitar grafica y sencillamente un problema, la solución al problema o proceso de  manera de facilitar su entendimiento </a:t>
            </a:r>
          </a:p>
        </p:txBody>
      </p:sp>
      <p:cxnSp>
        <p:nvCxnSpPr>
          <p:cNvPr id="826" name="Shape 826"/>
          <p:cNvCxnSpPr/>
          <p:nvPr/>
        </p:nvCxnSpPr>
        <p:spPr>
          <a:xfrm flipH="1">
            <a:off x="3419872" y="2996951"/>
            <a:ext cx="216023" cy="288032"/>
          </a:xfrm>
          <a:prstGeom prst="straightConnector1">
            <a:avLst/>
          </a:prstGeom>
          <a:noFill/>
          <a:ln cap="flat" cmpd="sng" w="9525">
            <a:solidFill>
              <a:srgbClr val="075192"/>
            </a:solidFill>
            <a:prstDash val="solid"/>
            <a:round/>
            <a:headEnd len="med" w="med" type="none"/>
            <a:tailEnd len="lg" w="lg" type="stealth"/>
          </a:ln>
        </p:spPr>
      </p:cxnSp>
      <p:cxnSp>
        <p:nvCxnSpPr>
          <p:cNvPr id="827" name="Shape 827"/>
          <p:cNvCxnSpPr/>
          <p:nvPr/>
        </p:nvCxnSpPr>
        <p:spPr>
          <a:xfrm>
            <a:off x="5436096" y="2996951"/>
            <a:ext cx="216023" cy="288032"/>
          </a:xfrm>
          <a:prstGeom prst="straightConnector1">
            <a:avLst/>
          </a:prstGeom>
          <a:noFill/>
          <a:ln cap="flat" cmpd="sng" w="9525">
            <a:solidFill>
              <a:srgbClr val="075192"/>
            </a:solidFill>
            <a:prstDash val="solid"/>
            <a:round/>
            <a:headEnd len="med" w="med" type="none"/>
            <a:tailEnd len="lg" w="lg" type="stealth"/>
          </a:ln>
        </p:spPr>
      </p:cxnSp>
      <p:sp>
        <p:nvSpPr>
          <p:cNvPr id="828" name="Shape 828"/>
          <p:cNvSpPr txBox="1"/>
          <p:nvPr/>
        </p:nvSpPr>
        <p:spPr>
          <a:xfrm>
            <a:off x="1187624" y="5013176"/>
            <a:ext cx="7128792" cy="92332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100000"/>
              <a:buFont typeface="Arial"/>
              <a:buChar char="•"/>
            </a:pPr>
            <a:r>
              <a:rPr lang="es-AR" sz="1800">
                <a:solidFill>
                  <a:schemeClr val="dk1"/>
                </a:solidFill>
                <a:latin typeface="Calibri"/>
                <a:ea typeface="Calibri"/>
                <a:cs typeface="Calibri"/>
                <a:sym typeface="Calibri"/>
              </a:rPr>
              <a:t>Define los componentes y las interrelaciones de una solución</a:t>
            </a:r>
          </a:p>
          <a:p>
            <a:pPr indent="0" lvl="0" marL="0" marR="0" rtl="0" algn="l">
              <a:spcBef>
                <a:spcPts val="0"/>
              </a:spcBef>
              <a:buSzPct val="25000"/>
              <a:buNone/>
            </a:pPr>
            <a:r>
              <a:rPr lang="es-AR" sz="1800">
                <a:solidFill>
                  <a:schemeClr val="dk1"/>
                </a:solidFill>
                <a:latin typeface="Calibri"/>
                <a:ea typeface="Calibri"/>
                <a:cs typeface="Calibri"/>
                <a:sym typeface="Calibri"/>
              </a:rPr>
              <a:t> </a:t>
            </a:r>
          </a:p>
          <a:p>
            <a:pPr indent="0" lvl="0" marL="0" marR="0" rtl="0" algn="l">
              <a:spcBef>
                <a:spcPts val="0"/>
              </a:spcBef>
              <a:buClr>
                <a:schemeClr val="dk1"/>
              </a:buClr>
              <a:buSzPct val="100000"/>
              <a:buFont typeface="Arial"/>
              <a:buChar char="•"/>
            </a:pPr>
            <a:r>
              <a:rPr lang="es-AR" sz="1800">
                <a:solidFill>
                  <a:schemeClr val="dk1"/>
                </a:solidFill>
                <a:latin typeface="Calibri"/>
                <a:ea typeface="Calibri"/>
                <a:cs typeface="Calibri"/>
                <a:sym typeface="Calibri"/>
              </a:rPr>
              <a:t>Es un componente de la documentación de todo sistema</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2" name="Shape 832"/>
        <p:cNvGrpSpPr/>
        <p:nvPr/>
      </p:nvGrpSpPr>
      <p:grpSpPr>
        <a:xfrm>
          <a:off x="0" y="0"/>
          <a:ext cx="0" cy="0"/>
          <a:chOff x="0" y="0"/>
          <a:chExt cx="0" cy="0"/>
        </a:xfrm>
      </p:grpSpPr>
      <p:sp>
        <p:nvSpPr>
          <p:cNvPr id="833" name="Shape 833"/>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ctr">
              <a:spcBef>
                <a:spcPts val="0"/>
              </a:spcBef>
              <a:buClr>
                <a:schemeClr val="dk2"/>
              </a:buClr>
              <a:buSzPct val="25000"/>
              <a:buFont typeface="Calibri"/>
              <a:buNone/>
            </a:pPr>
            <a:r>
              <a:rPr b="0" i="0" lang="es-AR" sz="5000" u="none" cap="none" strike="noStrike">
                <a:solidFill>
                  <a:schemeClr val="dk2"/>
                </a:solidFill>
                <a:latin typeface="Calibri"/>
                <a:ea typeface="Calibri"/>
                <a:cs typeface="Calibri"/>
                <a:sym typeface="Calibri"/>
              </a:rPr>
              <a:t>Modelado de datos</a:t>
            </a:r>
          </a:p>
        </p:txBody>
      </p:sp>
      <p:sp>
        <p:nvSpPr>
          <p:cNvPr id="834" name="Shape 834"/>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
        <p:nvSpPr>
          <p:cNvPr id="835" name="Shape 835"/>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836" name="Shape 836"/>
          <p:cNvSpPr/>
          <p:nvPr/>
        </p:nvSpPr>
        <p:spPr>
          <a:xfrm>
            <a:off x="3347864" y="2780927"/>
            <a:ext cx="2592287" cy="1080120"/>
          </a:xfrm>
          <a:prstGeom prst="rect">
            <a:avLst/>
          </a:prstGeom>
          <a:gradFill>
            <a:gsLst>
              <a:gs pos="0">
                <a:srgbClr val="ABE49C"/>
              </a:gs>
              <a:gs pos="43000">
                <a:srgbClr val="CCF2C2"/>
              </a:gs>
              <a:gs pos="93000">
                <a:srgbClr val="EFFAEC"/>
              </a:gs>
              <a:gs pos="100000">
                <a:srgbClr val="F7FFF7"/>
              </a:gs>
            </a:gsLst>
            <a:path path="circle">
              <a:fillToRect b="50%" l="50%" r="50%" t="50%"/>
            </a:path>
            <a:tileRect/>
          </a:gradFill>
          <a:ln cap="flat" cmpd="sng" w="9525">
            <a:solidFill>
              <a:srgbClr val="599445"/>
            </a:solidFill>
            <a:prstDash val="solid"/>
            <a:round/>
            <a:headEnd len="med" w="med" type="none"/>
            <a:tailEnd len="med" w="med" type="none"/>
          </a:ln>
          <a:effectLst>
            <a:outerShdw blurRad="57150" rotWithShape="0" algn="ctr" dir="5400000" dist="38100">
              <a:srgbClr val="000000"/>
            </a:outerShdw>
          </a:effectLst>
        </p:spPr>
        <p:txBody>
          <a:bodyPr anchorCtr="0" anchor="ctr" bIns="45700" lIns="91425" rIns="91425" tIns="45700">
            <a:noAutofit/>
          </a:bodyPr>
          <a:lstStyle/>
          <a:p>
            <a:pPr indent="0" lvl="0" marL="0" marR="0" rtl="0" algn="ctr">
              <a:spcBef>
                <a:spcPts val="0"/>
              </a:spcBef>
              <a:buSzPct val="25000"/>
              <a:buNone/>
            </a:pPr>
            <a:r>
              <a:rPr lang="es-AR" sz="2800">
                <a:solidFill>
                  <a:schemeClr val="dk1"/>
                </a:solidFill>
                <a:latin typeface="Calibri"/>
                <a:ea typeface="Calibri"/>
                <a:cs typeface="Calibri"/>
                <a:sym typeface="Calibri"/>
              </a:rPr>
              <a:t>Proceso</a:t>
            </a:r>
          </a:p>
        </p:txBody>
      </p:sp>
      <p:sp>
        <p:nvSpPr>
          <p:cNvPr id="837" name="Shape 837"/>
          <p:cNvSpPr txBox="1"/>
          <p:nvPr/>
        </p:nvSpPr>
        <p:spPr>
          <a:xfrm>
            <a:off x="467543" y="2636911"/>
            <a:ext cx="2232248" cy="147732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800">
                <a:solidFill>
                  <a:schemeClr val="dk1"/>
                </a:solidFill>
                <a:latin typeface="Constantia"/>
                <a:ea typeface="Constantia"/>
                <a:cs typeface="Constantia"/>
                <a:sym typeface="Constantia"/>
              </a:rPr>
              <a:t> </a:t>
            </a:r>
          </a:p>
          <a:p>
            <a:pPr indent="0" lvl="0" marL="0" marR="0" rtl="0" algn="l">
              <a:spcBef>
                <a:spcPts val="0"/>
              </a:spcBef>
              <a:buSzPct val="25000"/>
              <a:buNone/>
            </a:pPr>
            <a:r>
              <a:rPr lang="es-AR" sz="1800">
                <a:solidFill>
                  <a:schemeClr val="dk1"/>
                </a:solidFill>
                <a:latin typeface="Calibri"/>
                <a:ea typeface="Calibri"/>
                <a:cs typeface="Calibri"/>
                <a:sym typeface="Calibri"/>
              </a:rPr>
              <a:t>Especificación de los requerimientos  que el sistema debe manejar</a:t>
            </a:r>
          </a:p>
        </p:txBody>
      </p:sp>
      <p:sp>
        <p:nvSpPr>
          <p:cNvPr id="838" name="Shape 838"/>
          <p:cNvSpPr txBox="1"/>
          <p:nvPr/>
        </p:nvSpPr>
        <p:spPr>
          <a:xfrm>
            <a:off x="6660232" y="2780927"/>
            <a:ext cx="2016224" cy="203132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800">
                <a:solidFill>
                  <a:schemeClr val="dk1"/>
                </a:solidFill>
                <a:latin typeface="Calibri"/>
                <a:ea typeface="Calibri"/>
                <a:cs typeface="Calibri"/>
                <a:sym typeface="Calibri"/>
              </a:rPr>
              <a:t>Estructura que almacenará la información de manera eficiente de acuerdo a la naturaleza del problema</a:t>
            </a:r>
          </a:p>
        </p:txBody>
      </p:sp>
      <p:sp>
        <p:nvSpPr>
          <p:cNvPr id="839" name="Shape 839"/>
          <p:cNvSpPr/>
          <p:nvPr/>
        </p:nvSpPr>
        <p:spPr>
          <a:xfrm>
            <a:off x="2627783" y="3356992"/>
            <a:ext cx="504056" cy="144016"/>
          </a:xfrm>
          <a:prstGeom prst="rightArrow">
            <a:avLst>
              <a:gd fmla="val 50000" name="adj1"/>
              <a:gd fmla="val 50000" name="adj2"/>
            </a:avLst>
          </a:prstGeom>
          <a:solidFill>
            <a:srgbClr val="92F6F9"/>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nstantia"/>
              <a:ea typeface="Constantia"/>
              <a:cs typeface="Constantia"/>
              <a:sym typeface="Constantia"/>
            </a:endParaRPr>
          </a:p>
        </p:txBody>
      </p:sp>
      <p:sp>
        <p:nvSpPr>
          <p:cNvPr id="840" name="Shape 840"/>
          <p:cNvSpPr/>
          <p:nvPr/>
        </p:nvSpPr>
        <p:spPr>
          <a:xfrm>
            <a:off x="6084167" y="3284983"/>
            <a:ext cx="504056" cy="144016"/>
          </a:xfrm>
          <a:prstGeom prst="rightArrow">
            <a:avLst>
              <a:gd fmla="val 50000" name="adj1"/>
              <a:gd fmla="val 50000" name="adj2"/>
            </a:avLst>
          </a:prstGeom>
          <a:solidFill>
            <a:srgbClr val="C8FBEC"/>
          </a:solidFill>
          <a:ln cap="flat" cmpd="sng" w="25400">
            <a:solidFill>
              <a:srgbClr val="0A519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nstantia"/>
              <a:ea typeface="Constantia"/>
              <a:cs typeface="Constantia"/>
              <a:sym typeface="Constantia"/>
            </a:endParaRPr>
          </a:p>
        </p:txBody>
      </p:sp>
      <p:sp>
        <p:nvSpPr>
          <p:cNvPr id="841" name="Shape 841"/>
          <p:cNvSpPr txBox="1"/>
          <p:nvPr/>
        </p:nvSpPr>
        <p:spPr>
          <a:xfrm>
            <a:off x="611560" y="5373216"/>
            <a:ext cx="2376263"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800">
                <a:solidFill>
                  <a:schemeClr val="dk1"/>
                </a:solidFill>
                <a:latin typeface="Calibri"/>
                <a:ea typeface="Calibri"/>
                <a:cs typeface="Calibri"/>
                <a:sym typeface="Calibri"/>
              </a:rPr>
              <a:t>Técnicas de modelado</a:t>
            </a:r>
          </a:p>
        </p:txBody>
      </p:sp>
      <p:cxnSp>
        <p:nvCxnSpPr>
          <p:cNvPr id="842" name="Shape 842"/>
          <p:cNvCxnSpPr/>
          <p:nvPr/>
        </p:nvCxnSpPr>
        <p:spPr>
          <a:xfrm flipH="1" rot="10800000">
            <a:off x="3059832" y="5229200"/>
            <a:ext cx="720080" cy="288032"/>
          </a:xfrm>
          <a:prstGeom prst="straightConnector1">
            <a:avLst/>
          </a:prstGeom>
          <a:noFill/>
          <a:ln cap="flat" cmpd="sng" w="9525">
            <a:solidFill>
              <a:srgbClr val="075192"/>
            </a:solidFill>
            <a:prstDash val="solid"/>
            <a:round/>
            <a:headEnd len="med" w="med" type="none"/>
            <a:tailEnd len="lg" w="lg" type="stealth"/>
          </a:ln>
        </p:spPr>
      </p:cxnSp>
      <p:cxnSp>
        <p:nvCxnSpPr>
          <p:cNvPr id="843" name="Shape 843"/>
          <p:cNvCxnSpPr/>
          <p:nvPr/>
        </p:nvCxnSpPr>
        <p:spPr>
          <a:xfrm>
            <a:off x="3059832" y="5589239"/>
            <a:ext cx="720080" cy="288032"/>
          </a:xfrm>
          <a:prstGeom prst="straightConnector1">
            <a:avLst/>
          </a:prstGeom>
          <a:noFill/>
          <a:ln cap="flat" cmpd="sng" w="9525">
            <a:solidFill>
              <a:srgbClr val="075192"/>
            </a:solidFill>
            <a:prstDash val="solid"/>
            <a:round/>
            <a:headEnd len="med" w="med" type="none"/>
            <a:tailEnd len="lg" w="lg" type="stealth"/>
          </a:ln>
        </p:spPr>
      </p:cxnSp>
      <p:sp>
        <p:nvSpPr>
          <p:cNvPr id="844" name="Shape 844"/>
          <p:cNvSpPr txBox="1"/>
          <p:nvPr/>
        </p:nvSpPr>
        <p:spPr>
          <a:xfrm>
            <a:off x="3995935" y="5085183"/>
            <a:ext cx="2088232"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800">
                <a:solidFill>
                  <a:schemeClr val="dk1"/>
                </a:solidFill>
                <a:latin typeface="Calibri"/>
                <a:ea typeface="Calibri"/>
                <a:cs typeface="Calibri"/>
                <a:sym typeface="Calibri"/>
              </a:rPr>
              <a:t>Entidad – relación </a:t>
            </a:r>
          </a:p>
        </p:txBody>
      </p:sp>
      <p:sp>
        <p:nvSpPr>
          <p:cNvPr id="845" name="Shape 845"/>
          <p:cNvSpPr txBox="1"/>
          <p:nvPr/>
        </p:nvSpPr>
        <p:spPr>
          <a:xfrm>
            <a:off x="3995935" y="5733255"/>
            <a:ext cx="2016224"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800">
                <a:solidFill>
                  <a:schemeClr val="dk1"/>
                </a:solidFill>
                <a:latin typeface="Calibri"/>
                <a:ea typeface="Calibri"/>
                <a:cs typeface="Calibri"/>
                <a:sym typeface="Calibri"/>
              </a:rPr>
              <a:t>Multidimensional</a:t>
            </a:r>
          </a:p>
        </p:txBody>
      </p:sp>
      <p:sp>
        <p:nvSpPr>
          <p:cNvPr id="846" name="Shape 846"/>
          <p:cNvSpPr/>
          <p:nvPr/>
        </p:nvSpPr>
        <p:spPr>
          <a:xfrm>
            <a:off x="5868144" y="5157192"/>
            <a:ext cx="72008" cy="864095"/>
          </a:xfrm>
          <a:prstGeom prst="rightBrace">
            <a:avLst>
              <a:gd fmla="val 8333" name="adj1"/>
              <a:gd fmla="val 50000" name="adj2"/>
            </a:avLst>
          </a:prstGeom>
          <a:noFill/>
          <a:ln cap="flat" cmpd="sng" w="9525">
            <a:solidFill>
              <a:srgbClr val="075192"/>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Constantia"/>
              <a:ea typeface="Constantia"/>
              <a:cs typeface="Constantia"/>
              <a:sym typeface="Constantia"/>
            </a:endParaRPr>
          </a:p>
        </p:txBody>
      </p:sp>
      <p:sp>
        <p:nvSpPr>
          <p:cNvPr id="847" name="Shape 847"/>
          <p:cNvSpPr txBox="1"/>
          <p:nvPr/>
        </p:nvSpPr>
        <p:spPr>
          <a:xfrm>
            <a:off x="6444207" y="5229200"/>
            <a:ext cx="2232248"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800">
                <a:solidFill>
                  <a:schemeClr val="dk1"/>
                </a:solidFill>
                <a:latin typeface="Calibri"/>
                <a:ea typeface="Calibri"/>
                <a:cs typeface="Calibri"/>
                <a:sym typeface="Calibri"/>
              </a:rPr>
              <a:t>Se utilizan para entornos diferentes</a:t>
            </a:r>
          </a:p>
        </p:txBody>
      </p:sp>
      <p:cxnSp>
        <p:nvCxnSpPr>
          <p:cNvPr id="848" name="Shape 848"/>
          <p:cNvCxnSpPr/>
          <p:nvPr/>
        </p:nvCxnSpPr>
        <p:spPr>
          <a:xfrm rot="10800000">
            <a:off x="6084167" y="5589239"/>
            <a:ext cx="288032" cy="0"/>
          </a:xfrm>
          <a:prstGeom prst="straightConnector1">
            <a:avLst/>
          </a:prstGeom>
          <a:noFill/>
          <a:ln cap="flat" cmpd="sng" w="9525">
            <a:solidFill>
              <a:srgbClr val="075192"/>
            </a:solidFill>
            <a:prstDash val="solid"/>
            <a:round/>
            <a:headEnd len="med" w="med" type="none"/>
            <a:tailEnd len="lg" w="lg" type="stealth"/>
          </a:ln>
        </p:spPr>
      </p:cxn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2" name="Shape 852"/>
        <p:cNvGrpSpPr/>
        <p:nvPr/>
      </p:nvGrpSpPr>
      <p:grpSpPr>
        <a:xfrm>
          <a:off x="0" y="0"/>
          <a:ext cx="0" cy="0"/>
          <a:chOff x="0" y="0"/>
          <a:chExt cx="0" cy="0"/>
        </a:xfrm>
      </p:grpSpPr>
      <p:sp>
        <p:nvSpPr>
          <p:cNvPr id="853" name="Shape 853"/>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
        <p:nvSpPr>
          <p:cNvPr id="854" name="Shape 854"/>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855" name="Shape 855"/>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ctr">
              <a:spcBef>
                <a:spcPts val="0"/>
              </a:spcBef>
              <a:buClr>
                <a:schemeClr val="dk2"/>
              </a:buClr>
              <a:buSzPct val="25000"/>
              <a:buFont typeface="Calibri"/>
              <a:buNone/>
            </a:pPr>
            <a:r>
              <a:rPr b="0" i="0" lang="es-AR" sz="5000" u="none" cap="none" strike="noStrike">
                <a:solidFill>
                  <a:schemeClr val="dk2"/>
                </a:solidFill>
                <a:latin typeface="Calibri"/>
                <a:ea typeface="Calibri"/>
                <a:cs typeface="Calibri"/>
                <a:sym typeface="Calibri"/>
              </a:rPr>
              <a:t>Modelado Multidimensional</a:t>
            </a:r>
          </a:p>
        </p:txBody>
      </p:sp>
      <p:sp>
        <p:nvSpPr>
          <p:cNvPr id="856" name="Shape 856"/>
          <p:cNvSpPr txBox="1"/>
          <p:nvPr/>
        </p:nvSpPr>
        <p:spPr>
          <a:xfrm>
            <a:off x="899591" y="2060848"/>
            <a:ext cx="7416824" cy="120032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100000"/>
              <a:buFont typeface="Arial"/>
              <a:buChar char="•"/>
            </a:pPr>
            <a:r>
              <a:rPr lang="es-AR" sz="1800">
                <a:solidFill>
                  <a:schemeClr val="dk1"/>
                </a:solidFill>
                <a:latin typeface="Calibri"/>
                <a:ea typeface="Calibri"/>
                <a:cs typeface="Calibri"/>
                <a:sym typeface="Calibri"/>
              </a:rPr>
              <a:t>Es un nuevo modelo de datos, que sirve de base tecnológica para las aplicaciones de tipo de procesamiento transaccional en linea</a:t>
            </a:r>
          </a:p>
          <a:p>
            <a:pPr indent="0" lvl="0" marL="0" marR="0" rtl="0" algn="l">
              <a:spcBef>
                <a:spcPts val="0"/>
              </a:spcBef>
              <a:buClr>
                <a:schemeClr val="dk1"/>
              </a:buClr>
              <a:buSzPct val="100000"/>
              <a:buFont typeface="Arial"/>
              <a:buChar char="•"/>
            </a:pPr>
            <a:r>
              <a:rPr lang="es-AR" sz="1800">
                <a:solidFill>
                  <a:schemeClr val="dk1"/>
                </a:solidFill>
                <a:latin typeface="Calibri"/>
                <a:ea typeface="Calibri"/>
                <a:cs typeface="Calibri"/>
                <a:sym typeface="Calibri"/>
              </a:rPr>
              <a:t>Es una técnica para modelar bases de datos simples, de manera que el usuario visualice fácilmente la relación entre los datos.  </a:t>
            </a:r>
          </a:p>
        </p:txBody>
      </p:sp>
      <p:pic>
        <p:nvPicPr>
          <p:cNvPr descr="http://t2.gstatic.com/images?q=tbn:ANd9GcSPTvUxmZft5gUTIvfBENivmsVdDITUrfOlwcTvGgO7-dneJQvUig" id="857" name="Shape 857"/>
          <p:cNvPicPr preferRelativeResize="0"/>
          <p:nvPr/>
        </p:nvPicPr>
        <p:blipFill rotWithShape="1">
          <a:blip r:embed="rId3">
            <a:alphaModFix/>
          </a:blip>
          <a:srcRect b="0" l="0" r="0" t="0"/>
          <a:stretch/>
        </p:blipFill>
        <p:spPr>
          <a:xfrm>
            <a:off x="1835696" y="3501007"/>
            <a:ext cx="2736303" cy="2086831"/>
          </a:xfrm>
          <a:prstGeom prst="rect">
            <a:avLst/>
          </a:prstGeom>
          <a:noFill/>
          <a:ln>
            <a:noFill/>
          </a:ln>
        </p:spPr>
      </p:pic>
      <p:sp>
        <p:nvSpPr>
          <p:cNvPr id="858" name="Shape 858"/>
          <p:cNvSpPr txBox="1"/>
          <p:nvPr/>
        </p:nvSpPr>
        <p:spPr>
          <a:xfrm>
            <a:off x="5292080" y="3573016"/>
            <a:ext cx="2520279" cy="147732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800">
                <a:solidFill>
                  <a:schemeClr val="dk1"/>
                </a:solidFill>
                <a:latin typeface="Calibri"/>
                <a:ea typeface="Calibri"/>
                <a:cs typeface="Calibri"/>
                <a:sym typeface="Calibri"/>
              </a:rPr>
              <a:t>Consideramos un punto en el espacio, digamos que x representa producto, y la sucursal, y x el tiempo. </a:t>
            </a:r>
          </a:p>
        </p:txBody>
      </p:sp>
      <p:sp>
        <p:nvSpPr>
          <p:cNvPr id="859" name="Shape 859"/>
          <p:cNvSpPr txBox="1"/>
          <p:nvPr/>
        </p:nvSpPr>
        <p:spPr>
          <a:xfrm>
            <a:off x="899591" y="5661248"/>
            <a:ext cx="7848871"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800">
                <a:solidFill>
                  <a:schemeClr val="dk1"/>
                </a:solidFill>
                <a:latin typeface="Calibri"/>
                <a:ea typeface="Calibri"/>
                <a:cs typeface="Calibri"/>
                <a:sym typeface="Calibri"/>
              </a:rPr>
              <a:t>Las BDM transforman los datos corporativos en inteligencia empresarial, una nueva área de conocimiento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t/>
            </a:r>
            <a:endParaRPr sz="1200">
              <a:solidFill>
                <a:srgbClr val="035C75"/>
              </a:solidFill>
              <a:latin typeface="Constantia"/>
              <a:ea typeface="Constantia"/>
              <a:cs typeface="Constantia"/>
              <a:sym typeface="Constantia"/>
            </a:endParaRPr>
          </a:p>
        </p:txBody>
      </p:sp>
      <p:sp>
        <p:nvSpPr>
          <p:cNvPr id="173" name="Shape 173"/>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174" name="Shape 174"/>
          <p:cNvSpPr txBox="1"/>
          <p:nvPr/>
        </p:nvSpPr>
        <p:spPr>
          <a:xfrm>
            <a:off x="469777" y="1439766"/>
            <a:ext cx="1050274" cy="400109"/>
          </a:xfrm>
          <a:prstGeom prst="rect">
            <a:avLst/>
          </a:prstGeom>
          <a:gradFill>
            <a:gsLst>
              <a:gs pos="0">
                <a:srgbClr val="6E9400"/>
              </a:gs>
              <a:gs pos="68000">
                <a:srgbClr val="B7D272"/>
              </a:gs>
              <a:gs pos="100000">
                <a:srgbClr val="DBECB6"/>
              </a:gs>
            </a:gsLst>
            <a:path path="circle">
              <a:fillToRect b="50%" l="50%" r="50%" t="50%"/>
            </a:path>
            <a:tileRect/>
          </a:gradFill>
          <a:ln>
            <a:noFill/>
          </a:ln>
          <a:effectLst>
            <a:outerShdw blurRad="57150" rotWithShape="0" algn="ctr" dir="5400000" dist="38100">
              <a:srgbClr val="000000"/>
            </a:outerShdw>
          </a:effectLst>
        </p:spPr>
        <p:txBody>
          <a:bodyPr anchorCtr="0" anchor="t" bIns="45700" lIns="91425" rIns="91425" tIns="45700">
            <a:noAutofit/>
          </a:bodyPr>
          <a:lstStyle/>
          <a:p>
            <a:pPr indent="0" lvl="0" marL="0" marR="0" rtl="0" algn="l">
              <a:spcBef>
                <a:spcPts val="0"/>
              </a:spcBef>
              <a:buSzPct val="25000"/>
              <a:buNone/>
            </a:pPr>
            <a:r>
              <a:rPr lang="es-AR" sz="2000">
                <a:solidFill>
                  <a:schemeClr val="lt1"/>
                </a:solidFill>
                <a:latin typeface="Calibri"/>
                <a:ea typeface="Calibri"/>
                <a:cs typeface="Calibri"/>
                <a:sym typeface="Calibri"/>
              </a:rPr>
              <a:t>Fases:</a:t>
            </a:r>
          </a:p>
        </p:txBody>
      </p:sp>
      <p:sp>
        <p:nvSpPr>
          <p:cNvPr id="175" name="Shape 175"/>
          <p:cNvSpPr txBox="1"/>
          <p:nvPr/>
        </p:nvSpPr>
        <p:spPr>
          <a:xfrm>
            <a:off x="1543921" y="1412775"/>
            <a:ext cx="7128792" cy="2985432"/>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lang="es-AR" sz="2400">
                <a:solidFill>
                  <a:schemeClr val="dk1"/>
                </a:solidFill>
                <a:latin typeface="Constantia"/>
                <a:ea typeface="Constantia"/>
                <a:cs typeface="Constantia"/>
                <a:sym typeface="Constantia"/>
              </a:rPr>
              <a:t>Diseño: </a:t>
            </a:r>
          </a:p>
          <a:p>
            <a:pPr indent="-285750" lvl="2" marL="1200150" marR="0" rtl="0" algn="l">
              <a:spcBef>
                <a:spcPts val="0"/>
              </a:spcBef>
              <a:buClr>
                <a:schemeClr val="dk1"/>
              </a:buClr>
              <a:buSzPct val="100000"/>
              <a:buFont typeface="Arial"/>
              <a:buChar char="•"/>
            </a:pPr>
            <a:r>
              <a:rPr b="0" i="0" lang="es-AR" sz="2000" u="none" cap="none" strike="noStrike">
                <a:solidFill>
                  <a:schemeClr val="dk1"/>
                </a:solidFill>
                <a:latin typeface="Constantia"/>
                <a:ea typeface="Constantia"/>
                <a:cs typeface="Constantia"/>
                <a:sym typeface="Constantia"/>
              </a:rPr>
              <a:t>Análisis, Entendimiento</a:t>
            </a:r>
          </a:p>
          <a:p>
            <a:pPr indent="-285750" lvl="2" marL="1200150" marR="0" rtl="0" algn="l">
              <a:spcBef>
                <a:spcPts val="0"/>
              </a:spcBef>
              <a:buClr>
                <a:schemeClr val="dk1"/>
              </a:buClr>
              <a:buSzPct val="100000"/>
              <a:buFont typeface="Arial"/>
              <a:buChar char="•"/>
            </a:pPr>
            <a:r>
              <a:rPr b="0" i="0" lang="es-AR" sz="2000" u="none" cap="none" strike="noStrike">
                <a:solidFill>
                  <a:schemeClr val="dk1"/>
                </a:solidFill>
                <a:latin typeface="Constantia"/>
                <a:ea typeface="Constantia"/>
                <a:cs typeface="Constantia"/>
                <a:sym typeface="Constantia"/>
              </a:rPr>
              <a:t>Modelos</a:t>
            </a:r>
          </a:p>
          <a:p>
            <a:pPr indent="-285750" lvl="2" marL="1200150" marR="0" rtl="0" algn="l">
              <a:spcBef>
                <a:spcPts val="0"/>
              </a:spcBef>
              <a:buClr>
                <a:schemeClr val="dk1"/>
              </a:buClr>
              <a:buSzPct val="100000"/>
              <a:buFont typeface="Arial"/>
              <a:buChar char="•"/>
            </a:pPr>
            <a:r>
              <a:rPr b="0" i="0" lang="es-AR" sz="2000" u="none" cap="none" strike="noStrike">
                <a:solidFill>
                  <a:schemeClr val="dk1"/>
                </a:solidFill>
                <a:latin typeface="Constantia"/>
                <a:ea typeface="Constantia"/>
                <a:cs typeface="Constantia"/>
                <a:sym typeface="Constantia"/>
              </a:rPr>
              <a:t>Generación de alternativas</a:t>
            </a:r>
          </a:p>
          <a:p>
            <a:pPr indent="-285750" lvl="2" marL="1200150" marR="0" rtl="0" algn="l">
              <a:spcBef>
                <a:spcPts val="0"/>
              </a:spcBef>
              <a:buClr>
                <a:schemeClr val="dk1"/>
              </a:buClr>
              <a:buSzPct val="100000"/>
              <a:buFont typeface="Arial"/>
              <a:buChar char="•"/>
            </a:pPr>
            <a:r>
              <a:rPr b="0" i="0" lang="es-AR" sz="2000" u="none" cap="none" strike="noStrike">
                <a:solidFill>
                  <a:schemeClr val="dk1"/>
                </a:solidFill>
                <a:latin typeface="Constantia"/>
                <a:ea typeface="Constantia"/>
                <a:cs typeface="Constantia"/>
                <a:sym typeface="Constantia"/>
              </a:rPr>
              <a:t>Búsqueda, evaluación y recomendación. </a:t>
            </a:r>
          </a:p>
          <a:p>
            <a:pPr indent="-285750" lvl="2" marL="1200150" marR="0" rtl="0" algn="l">
              <a:spcBef>
                <a:spcPts val="0"/>
              </a:spcBef>
              <a:buClr>
                <a:schemeClr val="dk1"/>
              </a:buClr>
              <a:buSzPct val="100000"/>
              <a:buFont typeface="Arial"/>
              <a:buChar char="•"/>
            </a:pPr>
            <a:r>
              <a:rPr b="0" i="0" lang="es-AR" sz="2000" u="none" cap="none" strike="noStrike">
                <a:solidFill>
                  <a:schemeClr val="dk1"/>
                </a:solidFill>
                <a:latin typeface="Constantia"/>
                <a:ea typeface="Constantia"/>
                <a:cs typeface="Constantia"/>
                <a:sym typeface="Constantia"/>
              </a:rPr>
              <a:t>Principios de elección ( criterios: optima, buena)</a:t>
            </a:r>
          </a:p>
          <a:p>
            <a:pPr indent="-285750" lvl="2" marL="1200150" marR="0" rtl="0" algn="l">
              <a:spcBef>
                <a:spcPts val="0"/>
              </a:spcBef>
              <a:buClr>
                <a:schemeClr val="dk1"/>
              </a:buClr>
              <a:buSzPct val="100000"/>
              <a:buFont typeface="Arial"/>
              <a:buChar char="•"/>
            </a:pPr>
            <a:r>
              <a:rPr b="0" i="0" lang="es-AR" sz="2000" u="none" cap="none" strike="noStrike">
                <a:solidFill>
                  <a:schemeClr val="dk1"/>
                </a:solidFill>
                <a:latin typeface="Constantia"/>
                <a:ea typeface="Constantia"/>
                <a:cs typeface="Constantia"/>
                <a:sym typeface="Constantia"/>
              </a:rPr>
              <a:t>Predecir las salidas (ciertas, riesgosas, inciertas)</a:t>
            </a:r>
          </a:p>
          <a:p>
            <a:pPr indent="-285750" lvl="2" marL="1200150" marR="0" rtl="0" algn="l">
              <a:spcBef>
                <a:spcPts val="0"/>
              </a:spcBef>
              <a:buClr>
                <a:schemeClr val="dk1"/>
              </a:buClr>
              <a:buSzPct val="100000"/>
              <a:buFont typeface="Arial"/>
              <a:buChar char="•"/>
            </a:pPr>
            <a:r>
              <a:rPr b="0" i="0" lang="es-AR" sz="2000" u="none" cap="none" strike="noStrike">
                <a:solidFill>
                  <a:schemeClr val="dk1"/>
                </a:solidFill>
                <a:latin typeface="Constantia"/>
                <a:ea typeface="Constantia"/>
                <a:cs typeface="Constantia"/>
                <a:sym typeface="Constantia"/>
              </a:rPr>
              <a:t>Escenarios</a:t>
            </a:r>
          </a:p>
          <a:p>
            <a:pPr indent="-342900" lvl="0" marL="342900" marR="0" rtl="0" algn="l">
              <a:spcBef>
                <a:spcPts val="0"/>
              </a:spcBef>
              <a:buClr>
                <a:schemeClr val="dk1"/>
              </a:buClr>
              <a:buFont typeface="Arial"/>
              <a:buNone/>
            </a:pPr>
            <a:r>
              <a:t/>
            </a:r>
            <a:endParaRPr sz="2400">
              <a:solidFill>
                <a:schemeClr val="dk1"/>
              </a:solidFill>
              <a:latin typeface="Calibri"/>
              <a:ea typeface="Calibri"/>
              <a:cs typeface="Calibri"/>
              <a:sym typeface="Calibri"/>
            </a:endParaRPr>
          </a:p>
        </p:txBody>
      </p:sp>
      <p:sp>
        <p:nvSpPr>
          <p:cNvPr id="176" name="Shape 176"/>
          <p:cNvSpPr/>
          <p:nvPr/>
        </p:nvSpPr>
        <p:spPr>
          <a:xfrm>
            <a:off x="4100714" y="4509119"/>
            <a:ext cx="4572000" cy="116955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1400">
                <a:solidFill>
                  <a:srgbClr val="404040"/>
                </a:solidFill>
                <a:latin typeface="Arial"/>
                <a:ea typeface="Arial"/>
                <a:cs typeface="Arial"/>
                <a:sym typeface="Arial"/>
              </a:rPr>
              <a:t>Cuáles son los cursos de acción posibles? Evalúa la situación desde distintos ángulos y analiza si no existen soluciones ya desarrolladas para el problema. Es el momento de usar la creatividad para encontrar caminos alternativos.</a:t>
            </a:r>
          </a:p>
        </p:txBody>
      </p:sp>
      <p:pic>
        <p:nvPicPr>
          <p:cNvPr descr="http://1.bp.blogspot.com/-_mUF2nGD8BM/UxwatsH6GPI/AAAAAAAAABs/85WPT66yBYs/s1600/images.jpg" id="177" name="Shape 177"/>
          <p:cNvPicPr preferRelativeResize="0"/>
          <p:nvPr/>
        </p:nvPicPr>
        <p:blipFill rotWithShape="1">
          <a:blip r:embed="rId3">
            <a:alphaModFix/>
          </a:blip>
          <a:srcRect b="0" l="0" r="0" t="0"/>
          <a:stretch/>
        </p:blipFill>
        <p:spPr>
          <a:xfrm>
            <a:off x="297259" y="3814533"/>
            <a:ext cx="2493326" cy="2162262"/>
          </a:xfrm>
          <a:prstGeom prst="rect">
            <a:avLst/>
          </a:prstGeom>
          <a:noFill/>
          <a:ln>
            <a:noFill/>
          </a:ln>
        </p:spPr>
      </p:pic>
      <p:sp>
        <p:nvSpPr>
          <p:cNvPr id="178" name="Shape 178"/>
          <p:cNvSpPr txBox="1"/>
          <p:nvPr/>
        </p:nvSpPr>
        <p:spPr>
          <a:xfrm>
            <a:off x="445970" y="620320"/>
            <a:ext cx="8229600" cy="1143000"/>
          </a:xfrm>
          <a:prstGeom prst="rect">
            <a:avLst/>
          </a:prstGeom>
          <a:noFill/>
          <a:ln>
            <a:noFill/>
          </a:ln>
        </p:spPr>
        <p:txBody>
          <a:bodyPr anchorCtr="0" anchor="t" bIns="45700" lIns="91425" rIns="91425" tIns="45700">
            <a:noAutofit/>
          </a:bodyPr>
          <a:lstStyle/>
          <a:p>
            <a:pPr indent="0" lvl="0" marL="0" marR="0" rtl="0" algn="ctr">
              <a:spcBef>
                <a:spcPts val="0"/>
              </a:spcBef>
              <a:buClr>
                <a:schemeClr val="dk2"/>
              </a:buClr>
              <a:buSzPct val="25000"/>
              <a:buFont typeface="Calibri"/>
              <a:buNone/>
            </a:pPr>
            <a:r>
              <a:rPr b="0" lang="es-AR" sz="4875">
                <a:solidFill>
                  <a:schemeClr val="dk2"/>
                </a:solidFill>
                <a:latin typeface="Calibri"/>
                <a:ea typeface="Calibri"/>
                <a:cs typeface="Calibri"/>
                <a:sym typeface="Calibri"/>
              </a:rPr>
              <a:t>Proceso de toma de decisiones</a:t>
            </a: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3" name="Shape 863"/>
        <p:cNvGrpSpPr/>
        <p:nvPr/>
      </p:nvGrpSpPr>
      <p:grpSpPr>
        <a:xfrm>
          <a:off x="0" y="0"/>
          <a:ext cx="0" cy="0"/>
          <a:chOff x="0" y="0"/>
          <a:chExt cx="0" cy="0"/>
        </a:xfrm>
      </p:grpSpPr>
      <p:sp>
        <p:nvSpPr>
          <p:cNvPr id="864" name="Shape 864"/>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ctr">
              <a:spcBef>
                <a:spcPts val="0"/>
              </a:spcBef>
              <a:buClr>
                <a:schemeClr val="dk2"/>
              </a:buClr>
              <a:buSzPct val="25000"/>
              <a:buFont typeface="Calibri"/>
              <a:buNone/>
            </a:pPr>
            <a:r>
              <a:rPr b="0" i="0" lang="es-AR" sz="5000" u="none" cap="none" strike="noStrike">
                <a:solidFill>
                  <a:schemeClr val="dk2"/>
                </a:solidFill>
                <a:latin typeface="Calibri"/>
                <a:ea typeface="Calibri"/>
                <a:cs typeface="Calibri"/>
                <a:sym typeface="Calibri"/>
              </a:rPr>
              <a:t>Modelado Multidimensional</a:t>
            </a:r>
          </a:p>
        </p:txBody>
      </p:sp>
      <p:sp>
        <p:nvSpPr>
          <p:cNvPr id="865" name="Shape 865"/>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
        <p:nvSpPr>
          <p:cNvPr id="866" name="Shape 866"/>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867" name="Shape 867"/>
          <p:cNvSpPr txBox="1"/>
          <p:nvPr/>
        </p:nvSpPr>
        <p:spPr>
          <a:xfrm>
            <a:off x="899591" y="2060848"/>
            <a:ext cx="7704855" cy="3477874"/>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111111"/>
              <a:buFont typeface="Noto Sans Symbols"/>
              <a:buChar char="✓"/>
            </a:pPr>
            <a:r>
              <a:rPr lang="es-AR" sz="1800">
                <a:solidFill>
                  <a:schemeClr val="dk1"/>
                </a:solidFill>
                <a:latin typeface="Constantia"/>
                <a:ea typeface="Constantia"/>
                <a:cs typeface="Constantia"/>
                <a:sym typeface="Constantia"/>
              </a:rPr>
              <a:t> </a:t>
            </a:r>
            <a:r>
              <a:rPr lang="es-AR" sz="2000">
                <a:solidFill>
                  <a:schemeClr val="dk1"/>
                </a:solidFill>
                <a:latin typeface="Calibri"/>
                <a:ea typeface="Calibri"/>
                <a:cs typeface="Calibri"/>
                <a:sym typeface="Calibri"/>
              </a:rPr>
              <a:t>Es una técnica de modelado que representa un conjunto de requerimientos de datos de una manera simple</a:t>
            </a:r>
          </a:p>
          <a:p>
            <a:pPr indent="0" lvl="0" marL="0" marR="0" rtl="0" algn="l">
              <a:spcBef>
                <a:spcPts val="0"/>
              </a:spcBef>
              <a:buClr>
                <a:schemeClr val="dk1"/>
              </a:buClr>
              <a:buFont typeface="Noto Sans Symbols"/>
              <a:buNone/>
            </a:pPr>
            <a:r>
              <a:t/>
            </a:r>
            <a:endParaRPr sz="2000">
              <a:solidFill>
                <a:schemeClr val="dk1"/>
              </a:solidFill>
              <a:latin typeface="Calibri"/>
              <a:ea typeface="Calibri"/>
              <a:cs typeface="Calibri"/>
              <a:sym typeface="Calibri"/>
            </a:endParaRPr>
          </a:p>
          <a:p>
            <a:pPr indent="0" lvl="0" marL="0" marR="0" rtl="0" algn="l">
              <a:spcBef>
                <a:spcPts val="0"/>
              </a:spcBef>
              <a:buClr>
                <a:schemeClr val="dk1"/>
              </a:buClr>
              <a:buSzPct val="100000"/>
              <a:buFont typeface="Noto Sans Symbols"/>
              <a:buChar char="✓"/>
            </a:pPr>
            <a:r>
              <a:rPr lang="es-AR" sz="2000">
                <a:solidFill>
                  <a:schemeClr val="dk1"/>
                </a:solidFill>
                <a:latin typeface="Calibri"/>
                <a:ea typeface="Calibri"/>
                <a:cs typeface="Calibri"/>
                <a:sym typeface="Calibri"/>
              </a:rPr>
              <a:t>Permite ver la información de diferentes puntos de vista</a:t>
            </a:r>
          </a:p>
          <a:p>
            <a:pPr indent="0" lvl="0" marL="0" marR="0" rtl="0" algn="l">
              <a:spcBef>
                <a:spcPts val="0"/>
              </a:spcBef>
              <a:buClr>
                <a:schemeClr val="dk1"/>
              </a:buClr>
              <a:buFont typeface="Noto Sans Symbols"/>
              <a:buNone/>
            </a:pPr>
            <a:r>
              <a:t/>
            </a:r>
            <a:endParaRPr sz="2000">
              <a:solidFill>
                <a:schemeClr val="dk1"/>
              </a:solidFill>
              <a:latin typeface="Calibri"/>
              <a:ea typeface="Calibri"/>
              <a:cs typeface="Calibri"/>
              <a:sym typeface="Calibri"/>
            </a:endParaRPr>
          </a:p>
          <a:p>
            <a:pPr indent="0" lvl="0" marL="0" marR="0" rtl="0" algn="l">
              <a:spcBef>
                <a:spcPts val="0"/>
              </a:spcBef>
              <a:buClr>
                <a:schemeClr val="dk1"/>
              </a:buClr>
              <a:buSzPct val="100000"/>
              <a:buFont typeface="Noto Sans Symbols"/>
              <a:buChar char="✓"/>
            </a:pPr>
            <a:r>
              <a:rPr lang="es-AR" sz="2000">
                <a:solidFill>
                  <a:schemeClr val="dk1"/>
                </a:solidFill>
                <a:latin typeface="Calibri"/>
                <a:ea typeface="Calibri"/>
                <a:cs typeface="Calibri"/>
                <a:sym typeface="Calibri"/>
              </a:rPr>
              <a:t>Es un modelo simple que muestra puntos de vista, variables y relaciones entre ellas.</a:t>
            </a:r>
          </a:p>
          <a:p>
            <a:pPr indent="0" lvl="0" marL="0" marR="0" rtl="0" algn="l">
              <a:spcBef>
                <a:spcPts val="0"/>
              </a:spcBef>
              <a:buClr>
                <a:schemeClr val="dk1"/>
              </a:buClr>
              <a:buFont typeface="Noto Sans Symbols"/>
              <a:buNone/>
            </a:pPr>
            <a:r>
              <a:t/>
            </a:r>
            <a:endParaRPr sz="2000">
              <a:solidFill>
                <a:schemeClr val="dk1"/>
              </a:solidFill>
              <a:latin typeface="Calibri"/>
              <a:ea typeface="Calibri"/>
              <a:cs typeface="Calibri"/>
              <a:sym typeface="Calibri"/>
            </a:endParaRPr>
          </a:p>
          <a:p>
            <a:pPr indent="0" lvl="0" marL="0" marR="0" rtl="0" algn="l">
              <a:spcBef>
                <a:spcPts val="0"/>
              </a:spcBef>
              <a:buClr>
                <a:schemeClr val="dk1"/>
              </a:buClr>
              <a:buSzPct val="100000"/>
              <a:buFont typeface="Noto Sans Symbols"/>
              <a:buChar char="✓"/>
            </a:pPr>
            <a:r>
              <a:rPr lang="es-AR" sz="2000">
                <a:solidFill>
                  <a:schemeClr val="dk1"/>
                </a:solidFill>
                <a:latin typeface="Calibri"/>
                <a:ea typeface="Calibri"/>
                <a:cs typeface="Calibri"/>
                <a:sym typeface="Calibri"/>
              </a:rPr>
              <a:t>La información se representa en términos familiares </a:t>
            </a:r>
          </a:p>
          <a:p>
            <a:pPr indent="0" lvl="0" marL="0" marR="0" rtl="0" algn="l">
              <a:spcBef>
                <a:spcPts val="0"/>
              </a:spcBef>
              <a:buClr>
                <a:schemeClr val="dk1"/>
              </a:buClr>
              <a:buFont typeface="Noto Sans Symbols"/>
              <a:buNone/>
            </a:pPr>
            <a:r>
              <a:t/>
            </a:r>
            <a:endParaRPr sz="2000">
              <a:solidFill>
                <a:schemeClr val="dk1"/>
              </a:solidFill>
              <a:latin typeface="Calibri"/>
              <a:ea typeface="Calibri"/>
              <a:cs typeface="Calibri"/>
              <a:sym typeface="Calibri"/>
            </a:endParaRPr>
          </a:p>
          <a:p>
            <a:pPr indent="0" lvl="0" marL="0" marR="0" rtl="0" algn="l">
              <a:spcBef>
                <a:spcPts val="0"/>
              </a:spcBef>
              <a:buClr>
                <a:schemeClr val="dk1"/>
              </a:buClr>
              <a:buSzPct val="100000"/>
              <a:buFont typeface="Noto Sans Symbols"/>
              <a:buChar char="✓"/>
            </a:pPr>
            <a:r>
              <a:rPr lang="es-AR" sz="2000">
                <a:solidFill>
                  <a:schemeClr val="dk1"/>
                </a:solidFill>
                <a:latin typeface="Calibri"/>
                <a:ea typeface="Calibri"/>
                <a:cs typeface="Calibri"/>
                <a:sym typeface="Calibri"/>
              </a:rPr>
              <a:t>Permite crear un modelo de datos físico</a:t>
            </a:r>
            <a:r>
              <a:rPr lang="es-AR" sz="1800">
                <a:solidFill>
                  <a:schemeClr val="dk1"/>
                </a:solidFill>
                <a:latin typeface="Calibri"/>
                <a:ea typeface="Calibri"/>
                <a:cs typeface="Calibri"/>
                <a:sym typeface="Calibri"/>
              </a:rPr>
              <a:t>. </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1" name="Shape 871"/>
        <p:cNvGrpSpPr/>
        <p:nvPr/>
      </p:nvGrpSpPr>
      <p:grpSpPr>
        <a:xfrm>
          <a:off x="0" y="0"/>
          <a:ext cx="0" cy="0"/>
          <a:chOff x="0" y="0"/>
          <a:chExt cx="0" cy="0"/>
        </a:xfrm>
      </p:grpSpPr>
      <p:sp>
        <p:nvSpPr>
          <p:cNvPr id="872" name="Shape 872"/>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ctr">
              <a:spcBef>
                <a:spcPts val="0"/>
              </a:spcBef>
              <a:buClr>
                <a:schemeClr val="dk2"/>
              </a:buClr>
              <a:buSzPct val="25000"/>
              <a:buFont typeface="Calibri"/>
              <a:buNone/>
            </a:pPr>
            <a:r>
              <a:rPr b="0" i="0" lang="es-AR" sz="4500" u="none" cap="none" strike="noStrike">
                <a:solidFill>
                  <a:schemeClr val="dk2"/>
                </a:solidFill>
                <a:latin typeface="Calibri"/>
                <a:ea typeface="Calibri"/>
                <a:cs typeface="Calibri"/>
                <a:sym typeface="Calibri"/>
              </a:rPr>
              <a:t>M. Multidimensional: componentes</a:t>
            </a:r>
          </a:p>
        </p:txBody>
      </p:sp>
      <p:sp>
        <p:nvSpPr>
          <p:cNvPr id="873" name="Shape 873"/>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
        <p:nvSpPr>
          <p:cNvPr id="874" name="Shape 874"/>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grpSp>
        <p:nvGrpSpPr>
          <p:cNvPr id="875" name="Shape 875"/>
          <p:cNvGrpSpPr/>
          <p:nvPr/>
        </p:nvGrpSpPr>
        <p:grpSpPr>
          <a:xfrm>
            <a:off x="1259621" y="2348880"/>
            <a:ext cx="6866702" cy="3786634"/>
            <a:chOff x="71996" y="72008"/>
            <a:chExt cx="6866702" cy="3786634"/>
          </a:xfrm>
        </p:grpSpPr>
        <p:sp>
          <p:nvSpPr>
            <p:cNvPr id="876" name="Shape 876"/>
            <p:cNvSpPr/>
            <p:nvPr/>
          </p:nvSpPr>
          <p:spPr>
            <a:xfrm>
              <a:off x="216025" y="72008"/>
              <a:ext cx="2618210" cy="474266"/>
            </a:xfrm>
            <a:prstGeom prst="roundRect">
              <a:avLst>
                <a:gd fmla="val 16667" name="adj"/>
              </a:avLst>
            </a:prstGeom>
            <a:gradFill>
              <a:gsLst>
                <a:gs pos="0">
                  <a:srgbClr val="0036A6"/>
                </a:gs>
                <a:gs pos="68000">
                  <a:srgbClr val="618AD5"/>
                </a:gs>
                <a:gs pos="100000">
                  <a:srgbClr val="AFC3EE"/>
                </a:gs>
              </a:gsLst>
              <a:path path="circle">
                <a:fillToRect b="50%" l="50%" r="50%" t="50%"/>
              </a:path>
              <a:tileRect/>
            </a:gradFill>
            <a:ln>
              <a:noFill/>
            </a:ln>
            <a:effectLst>
              <a:outerShdw blurRad="57150" rotWithShape="0" algn="ctr" dir="5400000" dist="38100">
                <a:srgbClr val="022442">
                  <a:alpha val="47843"/>
                </a:srgbClr>
              </a:outerShdw>
            </a:effectLst>
          </p:spPr>
          <p:txBody>
            <a:bodyPr anchorCtr="0" anchor="ctr" bIns="91425" lIns="91425" rIns="91425" tIns="91425">
              <a:noAutofit/>
            </a:bodyPr>
            <a:lstStyle/>
            <a:p>
              <a:pPr lvl="0">
                <a:spcBef>
                  <a:spcPts val="0"/>
                </a:spcBef>
                <a:buNone/>
              </a:pPr>
              <a:r>
                <a:t/>
              </a:r>
              <a:endParaRPr/>
            </a:p>
          </p:txBody>
        </p:sp>
        <p:sp>
          <p:nvSpPr>
            <p:cNvPr id="877" name="Shape 877"/>
            <p:cNvSpPr txBox="1"/>
            <p:nvPr/>
          </p:nvSpPr>
          <p:spPr>
            <a:xfrm>
              <a:off x="239177" y="95159"/>
              <a:ext cx="2571906" cy="427962"/>
            </a:xfrm>
            <a:prstGeom prst="rect">
              <a:avLst/>
            </a:prstGeom>
            <a:noFill/>
            <a:ln>
              <a:noFill/>
            </a:ln>
          </p:spPr>
          <p:txBody>
            <a:bodyPr anchorCtr="0" anchor="ctr" bIns="41900" lIns="83800" rIns="83800" tIns="41900">
              <a:noAutofit/>
            </a:bodyPr>
            <a:lstStyle/>
            <a:p>
              <a:pPr indent="0" lvl="0" marL="0" marR="0" rtl="0" algn="ctr">
                <a:lnSpc>
                  <a:spcPct val="90000"/>
                </a:lnSpc>
                <a:spcBef>
                  <a:spcPts val="0"/>
                </a:spcBef>
                <a:spcAft>
                  <a:spcPts val="0"/>
                </a:spcAft>
                <a:buClr>
                  <a:schemeClr val="lt1"/>
                </a:buClr>
                <a:buSzPct val="25000"/>
                <a:buFont typeface="Constantia"/>
                <a:buNone/>
              </a:pPr>
              <a:r>
                <a:rPr lang="es-AR" sz="2200">
                  <a:solidFill>
                    <a:schemeClr val="lt1"/>
                  </a:solidFill>
                  <a:latin typeface="Constantia"/>
                  <a:ea typeface="Constantia"/>
                  <a:cs typeface="Constantia"/>
                  <a:sym typeface="Constantia"/>
                </a:rPr>
                <a:t>Hechos</a:t>
              </a:r>
            </a:p>
          </p:txBody>
        </p:sp>
        <p:sp>
          <p:nvSpPr>
            <p:cNvPr id="878" name="Shape 878"/>
            <p:cNvSpPr/>
            <p:nvPr/>
          </p:nvSpPr>
          <p:spPr>
            <a:xfrm>
              <a:off x="4320489" y="504054"/>
              <a:ext cx="2618210" cy="474266"/>
            </a:xfrm>
            <a:prstGeom prst="roundRect">
              <a:avLst>
                <a:gd fmla="val 16667" name="adj"/>
              </a:avLst>
            </a:prstGeom>
            <a:gradFill>
              <a:gsLst>
                <a:gs pos="0">
                  <a:srgbClr val="0036A6"/>
                </a:gs>
                <a:gs pos="68000">
                  <a:srgbClr val="618AD5"/>
                </a:gs>
                <a:gs pos="100000">
                  <a:srgbClr val="AFC3EE"/>
                </a:gs>
              </a:gsLst>
              <a:path path="circle">
                <a:fillToRect b="50%" l="50%" r="50%" t="50%"/>
              </a:path>
              <a:tileRect/>
            </a:gradFill>
            <a:ln>
              <a:noFill/>
            </a:ln>
            <a:effectLst>
              <a:outerShdw blurRad="57150" rotWithShape="0" algn="ctr" dir="5400000" dist="38100">
                <a:srgbClr val="022442">
                  <a:alpha val="47843"/>
                </a:srgbClr>
              </a:outerShdw>
            </a:effectLst>
          </p:spPr>
          <p:txBody>
            <a:bodyPr anchorCtr="0" anchor="ctr" bIns="91425" lIns="91425" rIns="91425" tIns="91425">
              <a:noAutofit/>
            </a:bodyPr>
            <a:lstStyle/>
            <a:p>
              <a:pPr lvl="0">
                <a:spcBef>
                  <a:spcPts val="0"/>
                </a:spcBef>
                <a:buNone/>
              </a:pPr>
              <a:r>
                <a:t/>
              </a:r>
              <a:endParaRPr/>
            </a:p>
          </p:txBody>
        </p:sp>
        <p:sp>
          <p:nvSpPr>
            <p:cNvPr id="879" name="Shape 879"/>
            <p:cNvSpPr txBox="1"/>
            <p:nvPr/>
          </p:nvSpPr>
          <p:spPr>
            <a:xfrm>
              <a:off x="4343642" y="527206"/>
              <a:ext cx="2571906" cy="427962"/>
            </a:xfrm>
            <a:prstGeom prst="rect">
              <a:avLst/>
            </a:prstGeom>
            <a:noFill/>
            <a:ln>
              <a:noFill/>
            </a:ln>
          </p:spPr>
          <p:txBody>
            <a:bodyPr anchorCtr="0" anchor="ctr" bIns="41900" lIns="83800" rIns="83800" tIns="41900">
              <a:noAutofit/>
            </a:bodyPr>
            <a:lstStyle/>
            <a:p>
              <a:pPr indent="0" lvl="0" marL="0" marR="0" rtl="0" algn="ctr">
                <a:lnSpc>
                  <a:spcPct val="90000"/>
                </a:lnSpc>
                <a:spcBef>
                  <a:spcPts val="0"/>
                </a:spcBef>
                <a:spcAft>
                  <a:spcPts val="0"/>
                </a:spcAft>
                <a:buClr>
                  <a:schemeClr val="lt1"/>
                </a:buClr>
                <a:buSzPct val="25000"/>
                <a:buFont typeface="Constantia"/>
                <a:buNone/>
              </a:pPr>
              <a:r>
                <a:rPr lang="es-AR" sz="2200">
                  <a:solidFill>
                    <a:schemeClr val="lt1"/>
                  </a:solidFill>
                  <a:latin typeface="Constantia"/>
                  <a:ea typeface="Constantia"/>
                  <a:cs typeface="Constantia"/>
                  <a:sym typeface="Constantia"/>
                </a:rPr>
                <a:t>Dimensiones</a:t>
              </a:r>
            </a:p>
          </p:txBody>
        </p:sp>
        <p:sp>
          <p:nvSpPr>
            <p:cNvPr id="880" name="Shape 880"/>
            <p:cNvSpPr/>
            <p:nvPr/>
          </p:nvSpPr>
          <p:spPr>
            <a:xfrm>
              <a:off x="648081" y="1080117"/>
              <a:ext cx="2618210" cy="474266"/>
            </a:xfrm>
            <a:prstGeom prst="roundRect">
              <a:avLst>
                <a:gd fmla="val 16667" name="adj"/>
              </a:avLst>
            </a:prstGeom>
            <a:gradFill>
              <a:gsLst>
                <a:gs pos="0">
                  <a:srgbClr val="0036A6"/>
                </a:gs>
                <a:gs pos="68000">
                  <a:srgbClr val="618AD5"/>
                </a:gs>
                <a:gs pos="100000">
                  <a:srgbClr val="AFC3EE"/>
                </a:gs>
              </a:gsLst>
              <a:path path="circle">
                <a:fillToRect b="50%" l="50%" r="50%" t="50%"/>
              </a:path>
              <a:tileRect/>
            </a:gradFill>
            <a:ln>
              <a:noFill/>
            </a:ln>
            <a:effectLst>
              <a:outerShdw blurRad="57150" rotWithShape="0" algn="ctr" dir="5400000" dist="38100">
                <a:srgbClr val="022442">
                  <a:alpha val="47843"/>
                </a:srgbClr>
              </a:outerShdw>
            </a:effectLst>
          </p:spPr>
          <p:txBody>
            <a:bodyPr anchorCtr="0" anchor="ctr" bIns="91425" lIns="91425" rIns="91425" tIns="91425">
              <a:noAutofit/>
            </a:bodyPr>
            <a:lstStyle/>
            <a:p>
              <a:pPr lvl="0">
                <a:spcBef>
                  <a:spcPts val="0"/>
                </a:spcBef>
                <a:buNone/>
              </a:pPr>
              <a:r>
                <a:t/>
              </a:r>
              <a:endParaRPr/>
            </a:p>
          </p:txBody>
        </p:sp>
        <p:sp>
          <p:nvSpPr>
            <p:cNvPr id="881" name="Shape 881"/>
            <p:cNvSpPr txBox="1"/>
            <p:nvPr/>
          </p:nvSpPr>
          <p:spPr>
            <a:xfrm>
              <a:off x="671233" y="1103270"/>
              <a:ext cx="2571906" cy="427962"/>
            </a:xfrm>
            <a:prstGeom prst="rect">
              <a:avLst/>
            </a:prstGeom>
            <a:noFill/>
            <a:ln>
              <a:noFill/>
            </a:ln>
          </p:spPr>
          <p:txBody>
            <a:bodyPr anchorCtr="0" anchor="ctr" bIns="41900" lIns="83800" rIns="83800" tIns="41900">
              <a:noAutofit/>
            </a:bodyPr>
            <a:lstStyle/>
            <a:p>
              <a:pPr indent="0" lvl="0" marL="0" marR="0" rtl="0" algn="ctr">
                <a:lnSpc>
                  <a:spcPct val="90000"/>
                </a:lnSpc>
                <a:spcBef>
                  <a:spcPts val="0"/>
                </a:spcBef>
                <a:spcAft>
                  <a:spcPts val="0"/>
                </a:spcAft>
                <a:buClr>
                  <a:schemeClr val="lt1"/>
                </a:buClr>
                <a:buSzPct val="25000"/>
                <a:buFont typeface="Constantia"/>
                <a:buNone/>
              </a:pPr>
              <a:r>
                <a:rPr lang="es-AR" sz="2200">
                  <a:solidFill>
                    <a:schemeClr val="lt1"/>
                  </a:solidFill>
                  <a:latin typeface="Constantia"/>
                  <a:ea typeface="Constantia"/>
                  <a:cs typeface="Constantia"/>
                  <a:sym typeface="Constantia"/>
                </a:rPr>
                <a:t>Elementos </a:t>
              </a:r>
            </a:p>
          </p:txBody>
        </p:sp>
        <p:sp>
          <p:nvSpPr>
            <p:cNvPr id="882" name="Shape 882"/>
            <p:cNvSpPr/>
            <p:nvPr/>
          </p:nvSpPr>
          <p:spPr>
            <a:xfrm>
              <a:off x="3816432" y="1296141"/>
              <a:ext cx="2618210" cy="474266"/>
            </a:xfrm>
            <a:prstGeom prst="roundRect">
              <a:avLst>
                <a:gd fmla="val 16667" name="adj"/>
              </a:avLst>
            </a:prstGeom>
            <a:gradFill>
              <a:gsLst>
                <a:gs pos="0">
                  <a:srgbClr val="0036A6"/>
                </a:gs>
                <a:gs pos="68000">
                  <a:srgbClr val="618AD5"/>
                </a:gs>
                <a:gs pos="100000">
                  <a:srgbClr val="AFC3EE"/>
                </a:gs>
              </a:gsLst>
              <a:path path="circle">
                <a:fillToRect b="50%" l="50%" r="50%" t="50%"/>
              </a:path>
              <a:tileRect/>
            </a:gradFill>
            <a:ln>
              <a:noFill/>
            </a:ln>
            <a:effectLst>
              <a:outerShdw blurRad="57150" rotWithShape="0" algn="ctr" dir="5400000" dist="38100">
                <a:srgbClr val="022442">
                  <a:alpha val="47843"/>
                </a:srgbClr>
              </a:outerShdw>
            </a:effectLst>
          </p:spPr>
          <p:txBody>
            <a:bodyPr anchorCtr="0" anchor="ctr" bIns="91425" lIns="91425" rIns="91425" tIns="91425">
              <a:noAutofit/>
            </a:bodyPr>
            <a:lstStyle/>
            <a:p>
              <a:pPr lvl="0">
                <a:spcBef>
                  <a:spcPts val="0"/>
                </a:spcBef>
                <a:buNone/>
              </a:pPr>
              <a:r>
                <a:t/>
              </a:r>
              <a:endParaRPr/>
            </a:p>
          </p:txBody>
        </p:sp>
        <p:sp>
          <p:nvSpPr>
            <p:cNvPr id="883" name="Shape 883"/>
            <p:cNvSpPr txBox="1"/>
            <p:nvPr/>
          </p:nvSpPr>
          <p:spPr>
            <a:xfrm>
              <a:off x="3839583" y="1319294"/>
              <a:ext cx="2571906" cy="427962"/>
            </a:xfrm>
            <a:prstGeom prst="rect">
              <a:avLst/>
            </a:prstGeom>
            <a:noFill/>
            <a:ln>
              <a:noFill/>
            </a:ln>
          </p:spPr>
          <p:txBody>
            <a:bodyPr anchorCtr="0" anchor="ctr" bIns="41900" lIns="83800" rIns="83800" tIns="41900">
              <a:noAutofit/>
            </a:bodyPr>
            <a:lstStyle/>
            <a:p>
              <a:pPr indent="0" lvl="0" marL="0" marR="0" rtl="0" algn="ctr">
                <a:lnSpc>
                  <a:spcPct val="90000"/>
                </a:lnSpc>
                <a:spcBef>
                  <a:spcPts val="0"/>
                </a:spcBef>
                <a:spcAft>
                  <a:spcPts val="0"/>
                </a:spcAft>
                <a:buClr>
                  <a:schemeClr val="lt1"/>
                </a:buClr>
                <a:buSzPct val="25000"/>
                <a:buFont typeface="Constantia"/>
                <a:buNone/>
              </a:pPr>
              <a:r>
                <a:rPr lang="es-AR" sz="2200">
                  <a:solidFill>
                    <a:schemeClr val="lt1"/>
                  </a:solidFill>
                  <a:latin typeface="Constantia"/>
                  <a:ea typeface="Constantia"/>
                  <a:cs typeface="Constantia"/>
                  <a:sym typeface="Constantia"/>
                </a:rPr>
                <a:t>Atributos</a:t>
              </a:r>
            </a:p>
          </p:txBody>
        </p:sp>
        <p:sp>
          <p:nvSpPr>
            <p:cNvPr id="884" name="Shape 884"/>
            <p:cNvSpPr/>
            <p:nvPr/>
          </p:nvSpPr>
          <p:spPr>
            <a:xfrm>
              <a:off x="936112" y="2088233"/>
              <a:ext cx="2618210" cy="474266"/>
            </a:xfrm>
            <a:prstGeom prst="roundRect">
              <a:avLst>
                <a:gd fmla="val 16667" name="adj"/>
              </a:avLst>
            </a:prstGeom>
            <a:gradFill>
              <a:gsLst>
                <a:gs pos="0">
                  <a:srgbClr val="0036A6"/>
                </a:gs>
                <a:gs pos="68000">
                  <a:srgbClr val="618AD5"/>
                </a:gs>
                <a:gs pos="100000">
                  <a:srgbClr val="AFC3EE"/>
                </a:gs>
              </a:gsLst>
              <a:path path="circle">
                <a:fillToRect b="50%" l="50%" r="50%" t="50%"/>
              </a:path>
              <a:tileRect/>
            </a:gradFill>
            <a:ln>
              <a:noFill/>
            </a:ln>
            <a:effectLst>
              <a:outerShdw blurRad="57150" rotWithShape="0" algn="ctr" dir="5400000" dist="38100">
                <a:srgbClr val="022442">
                  <a:alpha val="47843"/>
                </a:srgbClr>
              </a:outerShdw>
            </a:effectLst>
          </p:spPr>
          <p:txBody>
            <a:bodyPr anchorCtr="0" anchor="ctr" bIns="91425" lIns="91425" rIns="91425" tIns="91425">
              <a:noAutofit/>
            </a:bodyPr>
            <a:lstStyle/>
            <a:p>
              <a:pPr lvl="0">
                <a:spcBef>
                  <a:spcPts val="0"/>
                </a:spcBef>
                <a:buNone/>
              </a:pPr>
              <a:r>
                <a:t/>
              </a:r>
              <a:endParaRPr/>
            </a:p>
          </p:txBody>
        </p:sp>
        <p:sp>
          <p:nvSpPr>
            <p:cNvPr id="885" name="Shape 885"/>
            <p:cNvSpPr txBox="1"/>
            <p:nvPr/>
          </p:nvSpPr>
          <p:spPr>
            <a:xfrm>
              <a:off x="959263" y="2111385"/>
              <a:ext cx="2571906" cy="427962"/>
            </a:xfrm>
            <a:prstGeom prst="rect">
              <a:avLst/>
            </a:prstGeom>
            <a:noFill/>
            <a:ln>
              <a:noFill/>
            </a:ln>
          </p:spPr>
          <p:txBody>
            <a:bodyPr anchorCtr="0" anchor="ctr" bIns="41900" lIns="83800" rIns="83800" tIns="41900">
              <a:noAutofit/>
            </a:bodyPr>
            <a:lstStyle/>
            <a:p>
              <a:pPr indent="0" lvl="0" marL="0" marR="0" rtl="0" algn="ctr">
                <a:lnSpc>
                  <a:spcPct val="90000"/>
                </a:lnSpc>
                <a:spcBef>
                  <a:spcPts val="0"/>
                </a:spcBef>
                <a:spcAft>
                  <a:spcPts val="0"/>
                </a:spcAft>
                <a:buClr>
                  <a:schemeClr val="lt1"/>
                </a:buClr>
                <a:buSzPct val="25000"/>
                <a:buFont typeface="Constantia"/>
                <a:buNone/>
              </a:pPr>
              <a:r>
                <a:rPr lang="es-AR" sz="2200">
                  <a:solidFill>
                    <a:schemeClr val="lt1"/>
                  </a:solidFill>
                  <a:latin typeface="Constantia"/>
                  <a:ea typeface="Constantia"/>
                  <a:cs typeface="Constantia"/>
                  <a:sym typeface="Constantia"/>
                </a:rPr>
                <a:t>Miembros</a:t>
              </a:r>
            </a:p>
          </p:txBody>
        </p:sp>
        <p:sp>
          <p:nvSpPr>
            <p:cNvPr id="886" name="Shape 886"/>
            <p:cNvSpPr/>
            <p:nvPr/>
          </p:nvSpPr>
          <p:spPr>
            <a:xfrm>
              <a:off x="4104460" y="2448273"/>
              <a:ext cx="2618210" cy="474266"/>
            </a:xfrm>
            <a:prstGeom prst="roundRect">
              <a:avLst>
                <a:gd fmla="val 16667" name="adj"/>
              </a:avLst>
            </a:prstGeom>
            <a:gradFill>
              <a:gsLst>
                <a:gs pos="0">
                  <a:srgbClr val="0036A6"/>
                </a:gs>
                <a:gs pos="68000">
                  <a:srgbClr val="618AD5"/>
                </a:gs>
                <a:gs pos="100000">
                  <a:srgbClr val="AFC3EE"/>
                </a:gs>
              </a:gsLst>
              <a:path path="circle">
                <a:fillToRect b="50%" l="50%" r="50%" t="50%"/>
              </a:path>
              <a:tileRect/>
            </a:gradFill>
            <a:ln>
              <a:noFill/>
            </a:ln>
            <a:effectLst>
              <a:outerShdw blurRad="57150" rotWithShape="0" algn="ctr" dir="5400000" dist="38100">
                <a:srgbClr val="022442">
                  <a:alpha val="47843"/>
                </a:srgbClr>
              </a:outerShdw>
            </a:effectLst>
          </p:spPr>
          <p:txBody>
            <a:bodyPr anchorCtr="0" anchor="ctr" bIns="91425" lIns="91425" rIns="91425" tIns="91425">
              <a:noAutofit/>
            </a:bodyPr>
            <a:lstStyle/>
            <a:p>
              <a:pPr lvl="0">
                <a:spcBef>
                  <a:spcPts val="0"/>
                </a:spcBef>
                <a:buNone/>
              </a:pPr>
              <a:r>
                <a:t/>
              </a:r>
              <a:endParaRPr/>
            </a:p>
          </p:txBody>
        </p:sp>
        <p:sp>
          <p:nvSpPr>
            <p:cNvPr id="887" name="Shape 887"/>
            <p:cNvSpPr txBox="1"/>
            <p:nvPr/>
          </p:nvSpPr>
          <p:spPr>
            <a:xfrm>
              <a:off x="4127612" y="2471425"/>
              <a:ext cx="2571906" cy="427962"/>
            </a:xfrm>
            <a:prstGeom prst="rect">
              <a:avLst/>
            </a:prstGeom>
            <a:noFill/>
            <a:ln>
              <a:noFill/>
            </a:ln>
          </p:spPr>
          <p:txBody>
            <a:bodyPr anchorCtr="0" anchor="ctr" bIns="41900" lIns="83800" rIns="83800" tIns="41900">
              <a:noAutofit/>
            </a:bodyPr>
            <a:lstStyle/>
            <a:p>
              <a:pPr indent="0" lvl="0" marL="0" marR="0" rtl="0" algn="ctr">
                <a:lnSpc>
                  <a:spcPct val="90000"/>
                </a:lnSpc>
                <a:spcBef>
                  <a:spcPts val="0"/>
                </a:spcBef>
                <a:spcAft>
                  <a:spcPts val="0"/>
                </a:spcAft>
                <a:buClr>
                  <a:schemeClr val="lt1"/>
                </a:buClr>
                <a:buSzPct val="25000"/>
                <a:buFont typeface="Constantia"/>
                <a:buNone/>
              </a:pPr>
              <a:r>
                <a:rPr lang="es-AR" sz="2200">
                  <a:solidFill>
                    <a:schemeClr val="lt1"/>
                  </a:solidFill>
                  <a:latin typeface="Constantia"/>
                  <a:ea typeface="Constantia"/>
                  <a:cs typeface="Constantia"/>
                  <a:sym typeface="Constantia"/>
                </a:rPr>
                <a:t>Tabla de Hechos</a:t>
              </a:r>
            </a:p>
          </p:txBody>
        </p:sp>
        <p:sp>
          <p:nvSpPr>
            <p:cNvPr id="888" name="Shape 888"/>
            <p:cNvSpPr/>
            <p:nvPr/>
          </p:nvSpPr>
          <p:spPr>
            <a:xfrm>
              <a:off x="71996" y="3240359"/>
              <a:ext cx="2618210" cy="474266"/>
            </a:xfrm>
            <a:prstGeom prst="roundRect">
              <a:avLst>
                <a:gd fmla="val 16667" name="adj"/>
              </a:avLst>
            </a:prstGeom>
            <a:gradFill>
              <a:gsLst>
                <a:gs pos="0">
                  <a:srgbClr val="0036A6"/>
                </a:gs>
                <a:gs pos="68000">
                  <a:srgbClr val="618AD5"/>
                </a:gs>
                <a:gs pos="100000">
                  <a:srgbClr val="AFC3EE"/>
                </a:gs>
              </a:gsLst>
              <a:path path="circle">
                <a:fillToRect b="50%" l="50%" r="50%" t="50%"/>
              </a:path>
              <a:tileRect/>
            </a:gradFill>
            <a:ln>
              <a:noFill/>
            </a:ln>
            <a:effectLst>
              <a:outerShdw blurRad="57150" rotWithShape="0" algn="ctr" dir="5400000" dist="38100">
                <a:srgbClr val="022442">
                  <a:alpha val="47843"/>
                </a:srgbClr>
              </a:outerShdw>
            </a:effectLst>
          </p:spPr>
          <p:txBody>
            <a:bodyPr anchorCtr="0" anchor="ctr" bIns="91425" lIns="91425" rIns="91425" tIns="91425">
              <a:noAutofit/>
            </a:bodyPr>
            <a:lstStyle/>
            <a:p>
              <a:pPr lvl="0">
                <a:spcBef>
                  <a:spcPts val="0"/>
                </a:spcBef>
                <a:buNone/>
              </a:pPr>
              <a:r>
                <a:t/>
              </a:r>
              <a:endParaRPr/>
            </a:p>
          </p:txBody>
        </p:sp>
        <p:sp>
          <p:nvSpPr>
            <p:cNvPr id="889" name="Shape 889"/>
            <p:cNvSpPr txBox="1"/>
            <p:nvPr/>
          </p:nvSpPr>
          <p:spPr>
            <a:xfrm>
              <a:off x="95148" y="3263511"/>
              <a:ext cx="2571906" cy="427962"/>
            </a:xfrm>
            <a:prstGeom prst="rect">
              <a:avLst/>
            </a:prstGeom>
            <a:noFill/>
            <a:ln>
              <a:noFill/>
            </a:ln>
          </p:spPr>
          <p:txBody>
            <a:bodyPr anchorCtr="0" anchor="ctr" bIns="41900" lIns="83800" rIns="83800" tIns="41900">
              <a:noAutofit/>
            </a:bodyPr>
            <a:lstStyle/>
            <a:p>
              <a:pPr indent="0" lvl="0" marL="0" marR="0" rtl="0" algn="ctr">
                <a:lnSpc>
                  <a:spcPct val="90000"/>
                </a:lnSpc>
                <a:spcBef>
                  <a:spcPts val="0"/>
                </a:spcBef>
                <a:spcAft>
                  <a:spcPts val="0"/>
                </a:spcAft>
                <a:buClr>
                  <a:schemeClr val="lt1"/>
                </a:buClr>
                <a:buSzPct val="25000"/>
                <a:buFont typeface="Constantia"/>
                <a:buNone/>
              </a:pPr>
              <a:r>
                <a:rPr lang="es-AR" sz="2200">
                  <a:solidFill>
                    <a:schemeClr val="lt1"/>
                  </a:solidFill>
                  <a:latin typeface="Constantia"/>
                  <a:ea typeface="Constantia"/>
                  <a:cs typeface="Constantia"/>
                  <a:sym typeface="Constantia"/>
                </a:rPr>
                <a:t>Tabla de dimensión</a:t>
              </a:r>
            </a:p>
          </p:txBody>
        </p:sp>
        <p:sp>
          <p:nvSpPr>
            <p:cNvPr id="890" name="Shape 890"/>
            <p:cNvSpPr/>
            <p:nvPr/>
          </p:nvSpPr>
          <p:spPr>
            <a:xfrm>
              <a:off x="3816432" y="3384376"/>
              <a:ext cx="2618210" cy="474266"/>
            </a:xfrm>
            <a:prstGeom prst="roundRect">
              <a:avLst>
                <a:gd fmla="val 16667" name="adj"/>
              </a:avLst>
            </a:prstGeom>
            <a:gradFill>
              <a:gsLst>
                <a:gs pos="0">
                  <a:srgbClr val="0036A6"/>
                </a:gs>
                <a:gs pos="68000">
                  <a:srgbClr val="618AD5"/>
                </a:gs>
                <a:gs pos="100000">
                  <a:srgbClr val="AFC3EE"/>
                </a:gs>
              </a:gsLst>
              <a:path path="circle">
                <a:fillToRect b="50%" l="50%" r="50%" t="50%"/>
              </a:path>
              <a:tileRect/>
            </a:gradFill>
            <a:ln>
              <a:noFill/>
            </a:ln>
            <a:effectLst>
              <a:outerShdw blurRad="57150" rotWithShape="0" algn="ctr" dir="5400000" dist="38100">
                <a:srgbClr val="022442">
                  <a:alpha val="47843"/>
                </a:srgbClr>
              </a:outerShdw>
            </a:effectLst>
          </p:spPr>
          <p:txBody>
            <a:bodyPr anchorCtr="0" anchor="ctr" bIns="91425" lIns="91425" rIns="91425" tIns="91425">
              <a:noAutofit/>
            </a:bodyPr>
            <a:lstStyle/>
            <a:p>
              <a:pPr lvl="0">
                <a:spcBef>
                  <a:spcPts val="0"/>
                </a:spcBef>
                <a:buNone/>
              </a:pPr>
              <a:r>
                <a:t/>
              </a:r>
              <a:endParaRPr/>
            </a:p>
          </p:txBody>
        </p:sp>
        <p:sp>
          <p:nvSpPr>
            <p:cNvPr id="891" name="Shape 891"/>
            <p:cNvSpPr txBox="1"/>
            <p:nvPr/>
          </p:nvSpPr>
          <p:spPr>
            <a:xfrm>
              <a:off x="3839583" y="3407528"/>
              <a:ext cx="2571906" cy="427962"/>
            </a:xfrm>
            <a:prstGeom prst="rect">
              <a:avLst/>
            </a:prstGeom>
            <a:noFill/>
            <a:ln>
              <a:noFill/>
            </a:ln>
          </p:spPr>
          <p:txBody>
            <a:bodyPr anchorCtr="0" anchor="ctr" bIns="41900" lIns="83800" rIns="83800" tIns="41900">
              <a:noAutofit/>
            </a:bodyPr>
            <a:lstStyle/>
            <a:p>
              <a:pPr indent="0" lvl="0" marL="0" marR="0" rtl="0" algn="ctr">
                <a:lnSpc>
                  <a:spcPct val="90000"/>
                </a:lnSpc>
                <a:spcBef>
                  <a:spcPts val="0"/>
                </a:spcBef>
                <a:spcAft>
                  <a:spcPts val="0"/>
                </a:spcAft>
                <a:buClr>
                  <a:schemeClr val="lt1"/>
                </a:buClr>
                <a:buSzPct val="25000"/>
                <a:buFont typeface="Constantia"/>
                <a:buNone/>
              </a:pPr>
              <a:r>
                <a:rPr lang="es-AR" sz="2200">
                  <a:solidFill>
                    <a:schemeClr val="lt1"/>
                  </a:solidFill>
                  <a:latin typeface="Constantia"/>
                  <a:ea typeface="Constantia"/>
                  <a:cs typeface="Constantia"/>
                  <a:sym typeface="Constantia"/>
                </a:rPr>
                <a:t>Esquemas </a:t>
              </a:r>
            </a:p>
          </p:txBody>
        </p:sp>
      </p:gr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5" name="Shape 895"/>
        <p:cNvGrpSpPr/>
        <p:nvPr/>
      </p:nvGrpSpPr>
      <p:grpSpPr>
        <a:xfrm>
          <a:off x="0" y="0"/>
          <a:ext cx="0" cy="0"/>
          <a:chOff x="0" y="0"/>
          <a:chExt cx="0" cy="0"/>
        </a:xfrm>
      </p:grpSpPr>
      <p:sp>
        <p:nvSpPr>
          <p:cNvPr id="896" name="Shape 896"/>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b="0" i="0" lang="es-AR" sz="5000" u="none" cap="none" strike="noStrike">
                <a:solidFill>
                  <a:schemeClr val="dk2"/>
                </a:solidFill>
                <a:latin typeface="Calibri"/>
                <a:ea typeface="Calibri"/>
                <a:cs typeface="Calibri"/>
                <a:sym typeface="Calibri"/>
              </a:rPr>
              <a:t>Componente: Hechos </a:t>
            </a:r>
          </a:p>
        </p:txBody>
      </p:sp>
      <p:sp>
        <p:nvSpPr>
          <p:cNvPr id="897" name="Shape 897"/>
          <p:cNvSpPr txBox="1"/>
          <p:nvPr>
            <p:ph idx="1" type="body"/>
          </p:nvPr>
        </p:nvSpPr>
        <p:spPr>
          <a:xfrm>
            <a:off x="457200" y="1935480"/>
            <a:ext cx="8229600" cy="4389119"/>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3"/>
              </a:buClr>
              <a:buSzPct val="95000"/>
              <a:buFont typeface="Noto Sans Symbols"/>
              <a:buChar char="●"/>
            </a:pPr>
            <a:r>
              <a:rPr b="0" i="0" lang="es-AR" sz="2000" u="none" cap="none" strike="noStrike">
                <a:solidFill>
                  <a:schemeClr val="dk1"/>
                </a:solidFill>
                <a:latin typeface="Calibri"/>
                <a:ea typeface="Calibri"/>
                <a:cs typeface="Calibri"/>
                <a:sym typeface="Calibri"/>
              </a:rPr>
              <a:t>Atributos numéricos que representan la performance, el comportamiento, o la tendencia del negocio con respecto a una o más dimensiones</a:t>
            </a:r>
          </a:p>
          <a:p>
            <a:pPr indent="-274320" lvl="0" marL="274320" marR="0" rtl="0" algn="l">
              <a:spcBef>
                <a:spcPts val="400"/>
              </a:spcBef>
              <a:spcAft>
                <a:spcPts val="0"/>
              </a:spcAft>
              <a:buClr>
                <a:schemeClr val="accent3"/>
              </a:buClr>
              <a:buSzPct val="95000"/>
              <a:buFont typeface="Noto Sans Symbols"/>
              <a:buNone/>
            </a:pPr>
            <a:r>
              <a:t/>
            </a:r>
            <a:endParaRPr b="0" i="0" sz="2000" u="none" cap="none" strike="noStrike">
              <a:solidFill>
                <a:schemeClr val="dk1"/>
              </a:solidFill>
              <a:latin typeface="Calibri"/>
              <a:ea typeface="Calibri"/>
              <a:cs typeface="Calibri"/>
              <a:sym typeface="Calibri"/>
            </a:endParaRPr>
          </a:p>
          <a:p>
            <a:pPr indent="-274320" lvl="0" marL="274320" marR="0" rtl="0" algn="l">
              <a:spcBef>
                <a:spcPts val="400"/>
              </a:spcBef>
              <a:spcAft>
                <a:spcPts val="0"/>
              </a:spcAft>
              <a:buClr>
                <a:schemeClr val="accent3"/>
              </a:buClr>
              <a:buSzPct val="95000"/>
              <a:buFont typeface="Noto Sans Symbols"/>
              <a:buChar char="●"/>
            </a:pPr>
            <a:r>
              <a:rPr b="0" i="0" lang="es-AR" sz="2000" u="none" cap="none" strike="noStrike">
                <a:solidFill>
                  <a:schemeClr val="dk1"/>
                </a:solidFill>
                <a:latin typeface="Calibri"/>
                <a:ea typeface="Calibri"/>
                <a:cs typeface="Calibri"/>
                <a:sym typeface="Calibri"/>
              </a:rPr>
              <a:t>Son el criterio de evaluación de algún aspecto del negocio. </a:t>
            </a:r>
          </a:p>
          <a:p>
            <a:pPr indent="-274320" lvl="0" marL="274320" marR="0" rtl="0" algn="l">
              <a:spcBef>
                <a:spcPts val="400"/>
              </a:spcBef>
              <a:spcAft>
                <a:spcPts val="0"/>
              </a:spcAft>
              <a:buClr>
                <a:schemeClr val="accent3"/>
              </a:buClr>
              <a:buSzPct val="95000"/>
              <a:buFont typeface="Noto Sans Symbols"/>
              <a:buNone/>
            </a:pPr>
            <a:r>
              <a:t/>
            </a:r>
            <a:endParaRPr b="0" i="0" sz="2000" u="none" cap="none" strike="noStrike">
              <a:solidFill>
                <a:schemeClr val="dk1"/>
              </a:solidFill>
              <a:latin typeface="Calibri"/>
              <a:ea typeface="Calibri"/>
              <a:cs typeface="Calibri"/>
              <a:sym typeface="Calibri"/>
            </a:endParaRPr>
          </a:p>
          <a:p>
            <a:pPr indent="-274320" lvl="0" marL="274320" marR="0" rtl="0" algn="l">
              <a:spcBef>
                <a:spcPts val="400"/>
              </a:spcBef>
              <a:spcAft>
                <a:spcPts val="0"/>
              </a:spcAft>
              <a:buClr>
                <a:schemeClr val="accent3"/>
              </a:buClr>
              <a:buSzPct val="95000"/>
              <a:buFont typeface="Noto Sans Symbols"/>
              <a:buChar char="●"/>
            </a:pPr>
            <a:r>
              <a:rPr b="0" i="0" lang="es-AR" sz="2000" u="none" cap="none" strike="noStrike">
                <a:solidFill>
                  <a:schemeClr val="dk1"/>
                </a:solidFill>
                <a:latin typeface="Calibri"/>
                <a:ea typeface="Calibri"/>
                <a:cs typeface="Calibri"/>
                <a:sym typeface="Calibri"/>
              </a:rPr>
              <a:t>Son datos cuantificadores acerca de un tema particular</a:t>
            </a:r>
          </a:p>
          <a:p>
            <a:pPr indent="-274320" lvl="0" marL="274320" marR="0" rtl="0" algn="l">
              <a:spcBef>
                <a:spcPts val="400"/>
              </a:spcBef>
              <a:spcAft>
                <a:spcPts val="0"/>
              </a:spcAft>
              <a:buClr>
                <a:schemeClr val="accent3"/>
              </a:buClr>
              <a:buSzPct val="95000"/>
              <a:buFont typeface="Noto Sans Symbols"/>
              <a:buNone/>
            </a:pPr>
            <a:r>
              <a:t/>
            </a:r>
            <a:endParaRPr b="0" i="0" sz="2000" u="none" cap="none" strike="noStrike">
              <a:solidFill>
                <a:schemeClr val="dk1"/>
              </a:solidFill>
              <a:latin typeface="Calibri"/>
              <a:ea typeface="Calibri"/>
              <a:cs typeface="Calibri"/>
              <a:sym typeface="Calibri"/>
            </a:endParaRPr>
          </a:p>
          <a:p>
            <a:pPr indent="-274320" lvl="0" marL="274320" marR="0" rtl="0" algn="l">
              <a:spcBef>
                <a:spcPts val="400"/>
              </a:spcBef>
              <a:spcAft>
                <a:spcPts val="0"/>
              </a:spcAft>
              <a:buClr>
                <a:schemeClr val="accent3"/>
              </a:buClr>
              <a:buSzPct val="95000"/>
              <a:buFont typeface="Noto Sans Symbols"/>
              <a:buChar char="●"/>
            </a:pPr>
            <a:r>
              <a:rPr b="0" i="0" lang="es-AR" sz="2000" u="none" cap="none" strike="noStrike">
                <a:solidFill>
                  <a:schemeClr val="dk1"/>
                </a:solidFill>
                <a:latin typeface="Calibri"/>
                <a:ea typeface="Calibri"/>
                <a:cs typeface="Calibri"/>
                <a:sym typeface="Calibri"/>
              </a:rPr>
              <a:t>Son los elementos de control </a:t>
            </a:r>
          </a:p>
          <a:p>
            <a:pPr indent="-274320" lvl="0" marL="274320" marR="0" rtl="0" algn="l">
              <a:spcBef>
                <a:spcPts val="400"/>
              </a:spcBef>
              <a:spcAft>
                <a:spcPts val="0"/>
              </a:spcAft>
              <a:buClr>
                <a:schemeClr val="accent3"/>
              </a:buClr>
              <a:buSzPct val="95000"/>
              <a:buFont typeface="Noto Sans Symbols"/>
              <a:buNone/>
            </a:pPr>
            <a:r>
              <a:t/>
            </a:r>
            <a:endParaRPr b="0" i="0" sz="2000" u="none" cap="none" strike="noStrike">
              <a:solidFill>
                <a:schemeClr val="dk1"/>
              </a:solidFill>
              <a:latin typeface="Calibri"/>
              <a:ea typeface="Calibri"/>
              <a:cs typeface="Calibri"/>
              <a:sym typeface="Calibri"/>
            </a:endParaRPr>
          </a:p>
          <a:p>
            <a:pPr indent="-274320" lvl="0" marL="274320" marR="0" rtl="0" algn="l">
              <a:spcBef>
                <a:spcPts val="400"/>
              </a:spcBef>
              <a:spcAft>
                <a:spcPts val="0"/>
              </a:spcAft>
              <a:buClr>
                <a:schemeClr val="accent3"/>
              </a:buClr>
              <a:buSzPct val="95000"/>
              <a:buFont typeface="Noto Sans Symbols"/>
              <a:buChar char="●"/>
            </a:pPr>
            <a:r>
              <a:rPr b="0" i="0" lang="es-AR" sz="2000" u="none" cap="none" strike="noStrike">
                <a:solidFill>
                  <a:schemeClr val="dk1"/>
                </a:solidFill>
                <a:latin typeface="Calibri"/>
                <a:ea typeface="Calibri"/>
                <a:cs typeface="Calibri"/>
                <a:sym typeface="Calibri"/>
              </a:rPr>
              <a:t>Son valores que indican como se está llevando a cabo una operación</a:t>
            </a:r>
          </a:p>
          <a:p>
            <a:pPr indent="-274320" lvl="0" marL="274320" marR="0" rtl="0" algn="l">
              <a:spcBef>
                <a:spcPts val="400"/>
              </a:spcBef>
              <a:spcAft>
                <a:spcPts val="0"/>
              </a:spcAft>
              <a:buClr>
                <a:schemeClr val="accent3"/>
              </a:buClr>
              <a:buSzPct val="95000"/>
              <a:buFont typeface="Noto Sans Symbols"/>
              <a:buNone/>
            </a:pPr>
            <a:r>
              <a:t/>
            </a:r>
            <a:endParaRPr b="0" i="0" sz="2000" u="none" cap="none" strike="noStrike">
              <a:solidFill>
                <a:schemeClr val="dk1"/>
              </a:solidFill>
              <a:latin typeface="Calibri"/>
              <a:ea typeface="Calibri"/>
              <a:cs typeface="Calibri"/>
              <a:sym typeface="Calibri"/>
            </a:endParaRPr>
          </a:p>
          <a:p>
            <a:pPr indent="-274320" lvl="0" marL="274320" marR="0" rtl="0" algn="l">
              <a:spcBef>
                <a:spcPts val="400"/>
              </a:spcBef>
              <a:buClr>
                <a:schemeClr val="accent3"/>
              </a:buClr>
              <a:buSzPct val="95000"/>
              <a:buFont typeface="Noto Sans Symbols"/>
              <a:buChar char="●"/>
            </a:pPr>
            <a:r>
              <a:rPr b="0" i="0" lang="es-AR" sz="2000" u="none" cap="none" strike="noStrike">
                <a:solidFill>
                  <a:schemeClr val="dk1"/>
                </a:solidFill>
                <a:latin typeface="Calibri"/>
                <a:ea typeface="Calibri"/>
                <a:cs typeface="Calibri"/>
                <a:sym typeface="Calibri"/>
              </a:rPr>
              <a:t>Se almacenan en la tabla de hechos </a:t>
            </a:r>
          </a:p>
        </p:txBody>
      </p:sp>
      <p:sp>
        <p:nvSpPr>
          <p:cNvPr id="898" name="Shape 898"/>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
        <p:nvSpPr>
          <p:cNvPr id="899" name="Shape 899"/>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7">
                                            <p:txEl>
                                              <p:pRg end="0" st="0"/>
                                            </p:txEl>
                                          </p:spTgt>
                                        </p:tgtEl>
                                        <p:attrNameLst>
                                          <p:attrName>style.visibility</p:attrName>
                                        </p:attrNameLst>
                                      </p:cBhvr>
                                      <p:to>
                                        <p:strVal val="visible"/>
                                      </p:to>
                                    </p:set>
                                    <p:animEffect filter="fade" transition="in">
                                      <p:cBhvr>
                                        <p:cTn dur="2000"/>
                                        <p:tgtEl>
                                          <p:spTgt spid="8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7">
                                            <p:txEl>
                                              <p:pRg end="1" st="1"/>
                                            </p:txEl>
                                          </p:spTgt>
                                        </p:tgtEl>
                                        <p:attrNameLst>
                                          <p:attrName>style.visibility</p:attrName>
                                        </p:attrNameLst>
                                      </p:cBhvr>
                                      <p:to>
                                        <p:strVal val="visible"/>
                                      </p:to>
                                    </p:set>
                                    <p:animEffect filter="fade" transition="in">
                                      <p:cBhvr>
                                        <p:cTn dur="2000"/>
                                        <p:tgtEl>
                                          <p:spTgt spid="8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7">
                                            <p:txEl>
                                              <p:pRg end="2" st="2"/>
                                            </p:txEl>
                                          </p:spTgt>
                                        </p:tgtEl>
                                        <p:attrNameLst>
                                          <p:attrName>style.visibility</p:attrName>
                                        </p:attrNameLst>
                                      </p:cBhvr>
                                      <p:to>
                                        <p:strVal val="visible"/>
                                      </p:to>
                                    </p:set>
                                    <p:animEffect filter="fade" transition="in">
                                      <p:cBhvr>
                                        <p:cTn dur="2000"/>
                                        <p:tgtEl>
                                          <p:spTgt spid="8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7">
                                            <p:txEl>
                                              <p:pRg end="3" st="3"/>
                                            </p:txEl>
                                          </p:spTgt>
                                        </p:tgtEl>
                                        <p:attrNameLst>
                                          <p:attrName>style.visibility</p:attrName>
                                        </p:attrNameLst>
                                      </p:cBhvr>
                                      <p:to>
                                        <p:strVal val="visible"/>
                                      </p:to>
                                    </p:set>
                                    <p:animEffect filter="fade" transition="in">
                                      <p:cBhvr>
                                        <p:cTn dur="2000"/>
                                        <p:tgtEl>
                                          <p:spTgt spid="8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7">
                                            <p:txEl>
                                              <p:pRg end="4" st="4"/>
                                            </p:txEl>
                                          </p:spTgt>
                                        </p:tgtEl>
                                        <p:attrNameLst>
                                          <p:attrName>style.visibility</p:attrName>
                                        </p:attrNameLst>
                                      </p:cBhvr>
                                      <p:to>
                                        <p:strVal val="visible"/>
                                      </p:to>
                                    </p:set>
                                    <p:animEffect filter="fade" transition="in">
                                      <p:cBhvr>
                                        <p:cTn dur="2000"/>
                                        <p:tgtEl>
                                          <p:spTgt spid="8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7">
                                            <p:txEl>
                                              <p:pRg end="5" st="5"/>
                                            </p:txEl>
                                          </p:spTgt>
                                        </p:tgtEl>
                                        <p:attrNameLst>
                                          <p:attrName>style.visibility</p:attrName>
                                        </p:attrNameLst>
                                      </p:cBhvr>
                                      <p:to>
                                        <p:strVal val="visible"/>
                                      </p:to>
                                    </p:set>
                                    <p:animEffect filter="fade" transition="in">
                                      <p:cBhvr>
                                        <p:cTn dur="2000"/>
                                        <p:tgtEl>
                                          <p:spTgt spid="89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7">
                                            <p:txEl>
                                              <p:pRg end="6" st="6"/>
                                            </p:txEl>
                                          </p:spTgt>
                                        </p:tgtEl>
                                        <p:attrNameLst>
                                          <p:attrName>style.visibility</p:attrName>
                                        </p:attrNameLst>
                                      </p:cBhvr>
                                      <p:to>
                                        <p:strVal val="visible"/>
                                      </p:to>
                                    </p:set>
                                    <p:animEffect filter="fade" transition="in">
                                      <p:cBhvr>
                                        <p:cTn dur="2000"/>
                                        <p:tgtEl>
                                          <p:spTgt spid="89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7">
                                            <p:txEl>
                                              <p:pRg end="7" st="7"/>
                                            </p:txEl>
                                          </p:spTgt>
                                        </p:tgtEl>
                                        <p:attrNameLst>
                                          <p:attrName>style.visibility</p:attrName>
                                        </p:attrNameLst>
                                      </p:cBhvr>
                                      <p:to>
                                        <p:strVal val="visible"/>
                                      </p:to>
                                    </p:set>
                                    <p:animEffect filter="fade" transition="in">
                                      <p:cBhvr>
                                        <p:cTn dur="2000"/>
                                        <p:tgtEl>
                                          <p:spTgt spid="89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7">
                                            <p:txEl>
                                              <p:pRg end="8" st="8"/>
                                            </p:txEl>
                                          </p:spTgt>
                                        </p:tgtEl>
                                        <p:attrNameLst>
                                          <p:attrName>style.visibility</p:attrName>
                                        </p:attrNameLst>
                                      </p:cBhvr>
                                      <p:to>
                                        <p:strVal val="visible"/>
                                      </p:to>
                                    </p:set>
                                    <p:animEffect filter="fade" transition="in">
                                      <p:cBhvr>
                                        <p:cTn dur="2000"/>
                                        <p:tgtEl>
                                          <p:spTgt spid="89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7">
                                            <p:txEl>
                                              <p:pRg end="9" st="9"/>
                                            </p:txEl>
                                          </p:spTgt>
                                        </p:tgtEl>
                                        <p:attrNameLst>
                                          <p:attrName>style.visibility</p:attrName>
                                        </p:attrNameLst>
                                      </p:cBhvr>
                                      <p:to>
                                        <p:strVal val="visible"/>
                                      </p:to>
                                    </p:set>
                                    <p:animEffect filter="fade" transition="in">
                                      <p:cBhvr>
                                        <p:cTn dur="2000"/>
                                        <p:tgtEl>
                                          <p:spTgt spid="89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7">
                                            <p:txEl>
                                              <p:pRg end="10" st="10"/>
                                            </p:txEl>
                                          </p:spTgt>
                                        </p:tgtEl>
                                        <p:attrNameLst>
                                          <p:attrName>style.visibility</p:attrName>
                                        </p:attrNameLst>
                                      </p:cBhvr>
                                      <p:to>
                                        <p:strVal val="visible"/>
                                      </p:to>
                                    </p:set>
                                    <p:animEffect filter="fade" transition="in">
                                      <p:cBhvr>
                                        <p:cTn dur="2000"/>
                                        <p:tgtEl>
                                          <p:spTgt spid="897">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3" name="Shape 903"/>
        <p:cNvGrpSpPr/>
        <p:nvPr/>
      </p:nvGrpSpPr>
      <p:grpSpPr>
        <a:xfrm>
          <a:off x="0" y="0"/>
          <a:ext cx="0" cy="0"/>
          <a:chOff x="0" y="0"/>
          <a:chExt cx="0" cy="0"/>
        </a:xfrm>
      </p:grpSpPr>
      <p:sp>
        <p:nvSpPr>
          <p:cNvPr id="904" name="Shape 904"/>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b="0" i="0" lang="es-AR" sz="5000" u="none" cap="none" strike="noStrike">
                <a:solidFill>
                  <a:schemeClr val="dk2"/>
                </a:solidFill>
                <a:latin typeface="Calibri"/>
                <a:ea typeface="Calibri"/>
                <a:cs typeface="Calibri"/>
                <a:sym typeface="Calibri"/>
              </a:rPr>
              <a:t>Componentes: Dimensiones</a:t>
            </a:r>
          </a:p>
        </p:txBody>
      </p:sp>
      <p:sp>
        <p:nvSpPr>
          <p:cNvPr id="905" name="Shape 905"/>
          <p:cNvSpPr txBox="1"/>
          <p:nvPr>
            <p:ph idx="1" type="body"/>
          </p:nvPr>
        </p:nvSpPr>
        <p:spPr>
          <a:xfrm>
            <a:off x="457200" y="1935480"/>
            <a:ext cx="8229600" cy="4389119"/>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3"/>
              </a:buClr>
              <a:buSzPct val="95000"/>
              <a:buFont typeface="Noto Sans Symbols"/>
              <a:buChar char="●"/>
            </a:pPr>
            <a:r>
              <a:rPr b="0" i="0" lang="es-AR" sz="2000" u="none" cap="none" strike="noStrike">
                <a:solidFill>
                  <a:schemeClr val="dk1"/>
                </a:solidFill>
                <a:latin typeface="Calibri"/>
                <a:ea typeface="Calibri"/>
                <a:cs typeface="Calibri"/>
                <a:sym typeface="Calibri"/>
              </a:rPr>
              <a:t>Son los puntos de vista a través de los cuales se desean analizar los hechos </a:t>
            </a:r>
          </a:p>
          <a:p>
            <a:pPr indent="-274320" lvl="0" marL="274320" marR="0" rtl="0" algn="l">
              <a:spcBef>
                <a:spcPts val="400"/>
              </a:spcBef>
              <a:spcAft>
                <a:spcPts val="0"/>
              </a:spcAft>
              <a:buClr>
                <a:schemeClr val="accent3"/>
              </a:buClr>
              <a:buSzPct val="95000"/>
              <a:buFont typeface="Noto Sans Symbols"/>
              <a:buChar char="●"/>
            </a:pPr>
            <a:r>
              <a:rPr b="0" i="0" lang="es-AR" sz="2000" u="none" cap="none" strike="noStrike">
                <a:solidFill>
                  <a:schemeClr val="dk1"/>
                </a:solidFill>
                <a:latin typeface="Calibri"/>
                <a:ea typeface="Calibri"/>
                <a:cs typeface="Calibri"/>
                <a:sym typeface="Calibri"/>
              </a:rPr>
              <a:t>Con calificadores de hechos, los ponen en perspectiva</a:t>
            </a:r>
          </a:p>
          <a:p>
            <a:pPr indent="-274320" lvl="0" marL="274320" marR="0" rtl="0" algn="l">
              <a:spcBef>
                <a:spcPts val="400"/>
              </a:spcBef>
              <a:spcAft>
                <a:spcPts val="0"/>
              </a:spcAft>
              <a:buClr>
                <a:schemeClr val="accent3"/>
              </a:buClr>
              <a:buSzPct val="95000"/>
              <a:buFont typeface="Noto Sans Symbols"/>
              <a:buChar char="●"/>
            </a:pPr>
            <a:r>
              <a:rPr b="0" i="0" lang="es-AR" sz="2000" u="none" cap="none" strike="noStrike">
                <a:solidFill>
                  <a:schemeClr val="dk1"/>
                </a:solidFill>
                <a:latin typeface="Calibri"/>
                <a:ea typeface="Calibri"/>
                <a:cs typeface="Calibri"/>
                <a:sym typeface="Calibri"/>
              </a:rPr>
              <a:t>Representan una colección de miembros o unidades del mismo tipo </a:t>
            </a:r>
          </a:p>
          <a:p>
            <a:pPr indent="-274320" lvl="0" marL="274320" marR="0" rtl="0" algn="l">
              <a:spcBef>
                <a:spcPts val="400"/>
              </a:spcBef>
              <a:spcAft>
                <a:spcPts val="0"/>
              </a:spcAft>
              <a:buClr>
                <a:schemeClr val="accent3"/>
              </a:buClr>
              <a:buSzPct val="95000"/>
              <a:buFont typeface="Noto Sans Symbols"/>
              <a:buChar char="●"/>
            </a:pPr>
            <a:r>
              <a:rPr b="0" i="0" lang="es-AR" sz="2000" u="none" cap="none" strike="noStrike">
                <a:solidFill>
                  <a:schemeClr val="dk1"/>
                </a:solidFill>
                <a:latin typeface="Calibri"/>
                <a:ea typeface="Calibri"/>
                <a:cs typeface="Calibri"/>
                <a:sym typeface="Calibri"/>
              </a:rPr>
              <a:t>Organizan la información de manera que se pueda preguntar: </a:t>
            </a:r>
          </a:p>
          <a:p>
            <a:pPr indent="-254000" lvl="2" marL="914400" marR="0" rtl="0" algn="l">
              <a:spcBef>
                <a:spcPts val="400"/>
              </a:spcBef>
              <a:spcAft>
                <a:spcPts val="0"/>
              </a:spcAft>
              <a:buClr>
                <a:schemeClr val="accent2"/>
              </a:buClr>
              <a:buSzPct val="70000"/>
              <a:buFont typeface="Noto Sans Symbols"/>
              <a:buChar char="●"/>
            </a:pPr>
            <a:r>
              <a:rPr b="0" i="0" lang="es-AR" sz="2000" u="none" cap="none" strike="noStrike">
                <a:solidFill>
                  <a:schemeClr val="dk1"/>
                </a:solidFill>
                <a:latin typeface="Calibri"/>
                <a:ea typeface="Calibri"/>
                <a:cs typeface="Calibri"/>
                <a:sym typeface="Calibri"/>
              </a:rPr>
              <a:t>Que ?</a:t>
            </a:r>
          </a:p>
          <a:p>
            <a:pPr indent="-254000" lvl="2" marL="914400" marR="0" rtl="0" algn="l">
              <a:spcBef>
                <a:spcPts val="400"/>
              </a:spcBef>
              <a:spcAft>
                <a:spcPts val="0"/>
              </a:spcAft>
              <a:buClr>
                <a:schemeClr val="accent2"/>
              </a:buClr>
              <a:buSzPct val="70000"/>
              <a:buFont typeface="Noto Sans Symbols"/>
              <a:buChar char="●"/>
            </a:pPr>
            <a:r>
              <a:rPr b="0" i="0" lang="es-AR" sz="2000" u="none" cap="none" strike="noStrike">
                <a:solidFill>
                  <a:schemeClr val="dk1"/>
                </a:solidFill>
                <a:latin typeface="Calibri"/>
                <a:ea typeface="Calibri"/>
                <a:cs typeface="Calibri"/>
                <a:sym typeface="Calibri"/>
              </a:rPr>
              <a:t>Cuando?</a:t>
            </a:r>
          </a:p>
          <a:p>
            <a:pPr indent="-254000" lvl="2" marL="914400" marR="0" rtl="0" algn="l">
              <a:spcBef>
                <a:spcPts val="400"/>
              </a:spcBef>
              <a:spcAft>
                <a:spcPts val="0"/>
              </a:spcAft>
              <a:buClr>
                <a:schemeClr val="accent2"/>
              </a:buClr>
              <a:buSzPct val="70000"/>
              <a:buFont typeface="Noto Sans Symbols"/>
              <a:buChar char="●"/>
            </a:pPr>
            <a:r>
              <a:rPr b="0" i="0" lang="es-AR" sz="2000" u="none" cap="none" strike="noStrike">
                <a:solidFill>
                  <a:schemeClr val="dk1"/>
                </a:solidFill>
                <a:latin typeface="Calibri"/>
                <a:ea typeface="Calibri"/>
                <a:cs typeface="Calibri"/>
                <a:sym typeface="Calibri"/>
              </a:rPr>
              <a:t>Donde?</a:t>
            </a:r>
          </a:p>
          <a:p>
            <a:pPr indent="-254000" lvl="2" marL="914400" marR="0" rtl="0" algn="l">
              <a:spcBef>
                <a:spcPts val="400"/>
              </a:spcBef>
              <a:spcAft>
                <a:spcPts val="0"/>
              </a:spcAft>
              <a:buClr>
                <a:schemeClr val="accent2"/>
              </a:buClr>
              <a:buSzPct val="70000"/>
              <a:buFont typeface="Noto Sans Symbols"/>
              <a:buChar char="●"/>
            </a:pPr>
            <a:r>
              <a:rPr b="0" i="0" lang="es-AR" sz="2000" u="none" cap="none" strike="noStrike">
                <a:solidFill>
                  <a:schemeClr val="dk1"/>
                </a:solidFill>
                <a:latin typeface="Calibri"/>
                <a:ea typeface="Calibri"/>
                <a:cs typeface="Calibri"/>
                <a:sym typeface="Calibri"/>
              </a:rPr>
              <a:t>Quien?</a:t>
            </a:r>
          </a:p>
          <a:p>
            <a:pPr indent="-274320" lvl="0" marL="274320" marR="0" rtl="0" algn="l">
              <a:spcBef>
                <a:spcPts val="400"/>
              </a:spcBef>
              <a:buClr>
                <a:schemeClr val="accent3"/>
              </a:buClr>
              <a:buSzPct val="95000"/>
              <a:buFont typeface="Noto Sans Symbols"/>
              <a:buChar char="●"/>
            </a:pPr>
            <a:r>
              <a:rPr b="0" i="0" lang="es-AR" sz="2000" u="none" cap="none" strike="noStrike">
                <a:solidFill>
                  <a:schemeClr val="dk1"/>
                </a:solidFill>
                <a:latin typeface="Calibri"/>
                <a:ea typeface="Calibri"/>
                <a:cs typeface="Calibri"/>
                <a:sym typeface="Calibri"/>
              </a:rPr>
              <a:t>Las dimensiones son almacenadas en tablas junto con los elementos y atributos de dimensión </a:t>
            </a:r>
          </a:p>
        </p:txBody>
      </p:sp>
      <p:sp>
        <p:nvSpPr>
          <p:cNvPr id="906" name="Shape 906"/>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
        <p:nvSpPr>
          <p:cNvPr id="907" name="Shape 907"/>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5">
                                            <p:txEl>
                                              <p:pRg end="0" st="0"/>
                                            </p:txEl>
                                          </p:spTgt>
                                        </p:tgtEl>
                                        <p:attrNameLst>
                                          <p:attrName>style.visibility</p:attrName>
                                        </p:attrNameLst>
                                      </p:cBhvr>
                                      <p:to>
                                        <p:strVal val="visible"/>
                                      </p:to>
                                    </p:set>
                                    <p:animEffect filter="fade" transition="in">
                                      <p:cBhvr>
                                        <p:cTn dur="2000"/>
                                        <p:tgtEl>
                                          <p:spTgt spid="9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5">
                                            <p:txEl>
                                              <p:pRg end="1" st="1"/>
                                            </p:txEl>
                                          </p:spTgt>
                                        </p:tgtEl>
                                        <p:attrNameLst>
                                          <p:attrName>style.visibility</p:attrName>
                                        </p:attrNameLst>
                                      </p:cBhvr>
                                      <p:to>
                                        <p:strVal val="visible"/>
                                      </p:to>
                                    </p:set>
                                    <p:animEffect filter="fade" transition="in">
                                      <p:cBhvr>
                                        <p:cTn dur="2000"/>
                                        <p:tgtEl>
                                          <p:spTgt spid="9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5">
                                            <p:txEl>
                                              <p:pRg end="2" st="2"/>
                                            </p:txEl>
                                          </p:spTgt>
                                        </p:tgtEl>
                                        <p:attrNameLst>
                                          <p:attrName>style.visibility</p:attrName>
                                        </p:attrNameLst>
                                      </p:cBhvr>
                                      <p:to>
                                        <p:strVal val="visible"/>
                                      </p:to>
                                    </p:set>
                                    <p:animEffect filter="fade" transition="in">
                                      <p:cBhvr>
                                        <p:cTn dur="2000"/>
                                        <p:tgtEl>
                                          <p:spTgt spid="9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5">
                                            <p:txEl>
                                              <p:pRg end="3" st="3"/>
                                            </p:txEl>
                                          </p:spTgt>
                                        </p:tgtEl>
                                        <p:attrNameLst>
                                          <p:attrName>style.visibility</p:attrName>
                                        </p:attrNameLst>
                                      </p:cBhvr>
                                      <p:to>
                                        <p:strVal val="visible"/>
                                      </p:to>
                                    </p:set>
                                    <p:animEffect filter="fade" transition="in">
                                      <p:cBhvr>
                                        <p:cTn dur="2000"/>
                                        <p:tgtEl>
                                          <p:spTgt spid="9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5">
                                            <p:txEl>
                                              <p:pRg end="4" st="4"/>
                                            </p:txEl>
                                          </p:spTgt>
                                        </p:tgtEl>
                                        <p:attrNameLst>
                                          <p:attrName>style.visibility</p:attrName>
                                        </p:attrNameLst>
                                      </p:cBhvr>
                                      <p:to>
                                        <p:strVal val="visible"/>
                                      </p:to>
                                    </p:set>
                                    <p:animEffect filter="fade" transition="in">
                                      <p:cBhvr>
                                        <p:cTn dur="2000"/>
                                        <p:tgtEl>
                                          <p:spTgt spid="9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5">
                                            <p:txEl>
                                              <p:pRg end="5" st="5"/>
                                            </p:txEl>
                                          </p:spTgt>
                                        </p:tgtEl>
                                        <p:attrNameLst>
                                          <p:attrName>style.visibility</p:attrName>
                                        </p:attrNameLst>
                                      </p:cBhvr>
                                      <p:to>
                                        <p:strVal val="visible"/>
                                      </p:to>
                                    </p:set>
                                    <p:animEffect filter="fade" transition="in">
                                      <p:cBhvr>
                                        <p:cTn dur="2000"/>
                                        <p:tgtEl>
                                          <p:spTgt spid="9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5">
                                            <p:txEl>
                                              <p:pRg end="6" st="6"/>
                                            </p:txEl>
                                          </p:spTgt>
                                        </p:tgtEl>
                                        <p:attrNameLst>
                                          <p:attrName>style.visibility</p:attrName>
                                        </p:attrNameLst>
                                      </p:cBhvr>
                                      <p:to>
                                        <p:strVal val="visible"/>
                                      </p:to>
                                    </p:set>
                                    <p:animEffect filter="fade" transition="in">
                                      <p:cBhvr>
                                        <p:cTn dur="2000"/>
                                        <p:tgtEl>
                                          <p:spTgt spid="90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5">
                                            <p:txEl>
                                              <p:pRg end="7" st="7"/>
                                            </p:txEl>
                                          </p:spTgt>
                                        </p:tgtEl>
                                        <p:attrNameLst>
                                          <p:attrName>style.visibility</p:attrName>
                                        </p:attrNameLst>
                                      </p:cBhvr>
                                      <p:to>
                                        <p:strVal val="visible"/>
                                      </p:to>
                                    </p:set>
                                    <p:animEffect filter="fade" transition="in">
                                      <p:cBhvr>
                                        <p:cTn dur="2000"/>
                                        <p:tgtEl>
                                          <p:spTgt spid="90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5">
                                            <p:txEl>
                                              <p:pRg end="8" st="8"/>
                                            </p:txEl>
                                          </p:spTgt>
                                        </p:tgtEl>
                                        <p:attrNameLst>
                                          <p:attrName>style.visibility</p:attrName>
                                        </p:attrNameLst>
                                      </p:cBhvr>
                                      <p:to>
                                        <p:strVal val="visible"/>
                                      </p:to>
                                    </p:set>
                                    <p:animEffect filter="fade" transition="in">
                                      <p:cBhvr>
                                        <p:cTn dur="2000"/>
                                        <p:tgtEl>
                                          <p:spTgt spid="90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1" name="Shape 911"/>
        <p:cNvGrpSpPr/>
        <p:nvPr/>
      </p:nvGrpSpPr>
      <p:grpSpPr>
        <a:xfrm>
          <a:off x="0" y="0"/>
          <a:ext cx="0" cy="0"/>
          <a:chOff x="0" y="0"/>
          <a:chExt cx="0" cy="0"/>
        </a:xfrm>
      </p:grpSpPr>
      <p:sp>
        <p:nvSpPr>
          <p:cNvPr id="912" name="Shape 912"/>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ctr">
              <a:spcBef>
                <a:spcPts val="0"/>
              </a:spcBef>
              <a:buClr>
                <a:schemeClr val="dk2"/>
              </a:buClr>
              <a:buSzPct val="25000"/>
              <a:buFont typeface="Calibri"/>
              <a:buNone/>
            </a:pPr>
            <a:r>
              <a:rPr b="0" i="0" lang="es-AR" sz="4500" u="none" cap="none" strike="noStrike">
                <a:solidFill>
                  <a:schemeClr val="dk2"/>
                </a:solidFill>
                <a:latin typeface="Calibri"/>
                <a:ea typeface="Calibri"/>
                <a:cs typeface="Calibri"/>
                <a:sym typeface="Calibri"/>
              </a:rPr>
              <a:t>Componentes: Elementos de la dimensión</a:t>
            </a:r>
          </a:p>
        </p:txBody>
      </p:sp>
      <p:sp>
        <p:nvSpPr>
          <p:cNvPr id="913" name="Shape 913"/>
          <p:cNvSpPr txBox="1"/>
          <p:nvPr>
            <p:ph idx="1" type="body"/>
          </p:nvPr>
        </p:nvSpPr>
        <p:spPr>
          <a:xfrm>
            <a:off x="457200" y="2564903"/>
            <a:ext cx="8229600" cy="3759696"/>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3"/>
              </a:buClr>
              <a:buSzPct val="95000"/>
              <a:buFont typeface="Noto Sans Symbols"/>
              <a:buChar char="●"/>
            </a:pPr>
            <a:r>
              <a:rPr b="0" i="0" lang="es-AR" sz="2000" u="none" cap="none" strike="noStrike">
                <a:solidFill>
                  <a:schemeClr val="dk1"/>
                </a:solidFill>
                <a:latin typeface="Calibri"/>
                <a:ea typeface="Calibri"/>
                <a:cs typeface="Calibri"/>
                <a:sym typeface="Calibri"/>
              </a:rPr>
              <a:t>Son componentes conceptuales de una dimensión</a:t>
            </a:r>
          </a:p>
          <a:p>
            <a:pPr indent="-274320" lvl="0" marL="274320" marR="0" rtl="0" algn="l">
              <a:spcBef>
                <a:spcPts val="400"/>
              </a:spcBef>
              <a:spcAft>
                <a:spcPts val="0"/>
              </a:spcAft>
              <a:buClr>
                <a:schemeClr val="accent3"/>
              </a:buClr>
              <a:buSzPct val="95000"/>
              <a:buFont typeface="Noto Sans Symbols"/>
              <a:buChar char="●"/>
            </a:pPr>
            <a:r>
              <a:rPr b="0" i="0" lang="es-AR" sz="2000" u="none" cap="none" strike="noStrike">
                <a:solidFill>
                  <a:schemeClr val="dk1"/>
                </a:solidFill>
                <a:latin typeface="Calibri"/>
                <a:ea typeface="Calibri"/>
                <a:cs typeface="Calibri"/>
                <a:sym typeface="Calibri"/>
              </a:rPr>
              <a:t>Son agrupaciones lógicas de atributos o propiedades de una clase de objeto del negocio </a:t>
            </a:r>
          </a:p>
          <a:p>
            <a:pPr indent="-274320" lvl="0" marL="274320" marR="0" rtl="0" algn="l">
              <a:spcBef>
                <a:spcPts val="400"/>
              </a:spcBef>
              <a:spcAft>
                <a:spcPts val="0"/>
              </a:spcAft>
              <a:buClr>
                <a:schemeClr val="accent3"/>
              </a:buClr>
              <a:buSzPct val="95000"/>
              <a:buFont typeface="Noto Sans Symbols"/>
              <a:buChar char="●"/>
            </a:pPr>
            <a:r>
              <a:rPr b="0" i="0" lang="es-AR" sz="2000" u="none" cap="none" strike="noStrike">
                <a:solidFill>
                  <a:schemeClr val="dk1"/>
                </a:solidFill>
                <a:latin typeface="Calibri"/>
                <a:ea typeface="Calibri"/>
                <a:cs typeface="Calibri"/>
                <a:sym typeface="Calibri"/>
              </a:rPr>
              <a:t>Están jerárquicamente organizados para que el usuario final pueda navegar por distintos niveles de detalle de la información</a:t>
            </a:r>
          </a:p>
          <a:p>
            <a:pPr indent="-274320" lvl="0" marL="274320" marR="0" rtl="0" algn="l">
              <a:spcBef>
                <a:spcPts val="480"/>
              </a:spcBef>
              <a:buClr>
                <a:schemeClr val="accent3"/>
              </a:buClr>
              <a:buSzPct val="114000"/>
              <a:buFont typeface="Noto Sans Symbols"/>
              <a:buChar char="●"/>
            </a:pPr>
            <a:r>
              <a:rPr b="0" i="0" lang="es-AR" sz="2000" u="none" cap="none" strike="noStrike">
                <a:solidFill>
                  <a:schemeClr val="dk1"/>
                </a:solidFill>
                <a:latin typeface="Calibri"/>
                <a:ea typeface="Calibri"/>
                <a:cs typeface="Calibri"/>
                <a:sym typeface="Calibri"/>
              </a:rPr>
              <a:t>Por ejemplo : la dimensión tiempo: semestre, bimestre, mes , semana, dia</a:t>
            </a:r>
            <a:r>
              <a:rPr b="0" i="0" lang="es-AR" sz="2400" u="none" cap="none" strike="noStrike">
                <a:solidFill>
                  <a:schemeClr val="dk1"/>
                </a:solidFill>
                <a:latin typeface="Constantia"/>
                <a:ea typeface="Constantia"/>
                <a:cs typeface="Constantia"/>
                <a:sym typeface="Constantia"/>
              </a:rPr>
              <a:t>.</a:t>
            </a:r>
          </a:p>
        </p:txBody>
      </p:sp>
      <p:sp>
        <p:nvSpPr>
          <p:cNvPr id="914" name="Shape 914"/>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
        <p:nvSpPr>
          <p:cNvPr id="915" name="Shape 915"/>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9" name="Shape 919"/>
        <p:cNvGrpSpPr/>
        <p:nvPr/>
      </p:nvGrpSpPr>
      <p:grpSpPr>
        <a:xfrm>
          <a:off x="0" y="0"/>
          <a:ext cx="0" cy="0"/>
          <a:chOff x="0" y="0"/>
          <a:chExt cx="0" cy="0"/>
        </a:xfrm>
      </p:grpSpPr>
      <p:sp>
        <p:nvSpPr>
          <p:cNvPr id="920" name="Shape 920"/>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ctr">
              <a:spcBef>
                <a:spcPts val="0"/>
              </a:spcBef>
              <a:buClr>
                <a:schemeClr val="dk2"/>
              </a:buClr>
              <a:buSzPct val="25000"/>
              <a:buFont typeface="Calibri"/>
              <a:buNone/>
            </a:pPr>
            <a:r>
              <a:rPr b="0" i="0" lang="es-AR" sz="4500" u="none" cap="none" strike="noStrike">
                <a:solidFill>
                  <a:schemeClr val="dk2"/>
                </a:solidFill>
                <a:latin typeface="Calibri"/>
                <a:ea typeface="Calibri"/>
                <a:cs typeface="Calibri"/>
                <a:sym typeface="Calibri"/>
              </a:rPr>
              <a:t>Componentes: Atributos de Dimensión</a:t>
            </a:r>
          </a:p>
        </p:txBody>
      </p:sp>
      <p:sp>
        <p:nvSpPr>
          <p:cNvPr id="921" name="Shape 921"/>
          <p:cNvSpPr txBox="1"/>
          <p:nvPr>
            <p:ph idx="1" type="body"/>
          </p:nvPr>
        </p:nvSpPr>
        <p:spPr>
          <a:xfrm>
            <a:off x="457200" y="1935480"/>
            <a:ext cx="8229600" cy="4389119"/>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3"/>
              </a:buClr>
              <a:buSzPct val="95000"/>
              <a:buFont typeface="Noto Sans Symbols"/>
              <a:buChar char="●"/>
            </a:pPr>
            <a:r>
              <a:rPr b="0" i="0" lang="es-AR" sz="2000" u="none" cap="none" strike="noStrike">
                <a:solidFill>
                  <a:schemeClr val="dk1"/>
                </a:solidFill>
                <a:latin typeface="Calibri"/>
                <a:ea typeface="Calibri"/>
                <a:cs typeface="Calibri"/>
                <a:sym typeface="Calibri"/>
              </a:rPr>
              <a:t>Contienen descripciones y otra información relacionada a cada elemento de dimensión, por lo que un mismo elemento puede contener múltiples atributos</a:t>
            </a:r>
          </a:p>
          <a:p>
            <a:pPr indent="-274320" lvl="0" marL="274320" marR="0" rtl="0" algn="l">
              <a:spcBef>
                <a:spcPts val="400"/>
              </a:spcBef>
              <a:spcAft>
                <a:spcPts val="0"/>
              </a:spcAft>
              <a:buClr>
                <a:schemeClr val="accent3"/>
              </a:buClr>
              <a:buSzPct val="95000"/>
              <a:buFont typeface="Noto Sans Symbols"/>
              <a:buChar char="●"/>
            </a:pPr>
            <a:r>
              <a:rPr b="0" i="0" lang="es-AR" sz="2000" u="none" cap="none" strike="noStrike">
                <a:solidFill>
                  <a:schemeClr val="dk1"/>
                </a:solidFill>
                <a:latin typeface="Calibri"/>
                <a:ea typeface="Calibri"/>
                <a:cs typeface="Calibri"/>
                <a:sym typeface="Calibri"/>
              </a:rPr>
              <a:t>Estos atributos le facilitan la tarea a los usuarios finales para formular consultas usando términos del negocio que le son familiares. </a:t>
            </a:r>
          </a:p>
          <a:p>
            <a:pPr indent="-274320" lvl="0" marL="274320" marR="0" rtl="0" algn="l">
              <a:spcBef>
                <a:spcPts val="400"/>
              </a:spcBef>
              <a:spcAft>
                <a:spcPts val="0"/>
              </a:spcAft>
              <a:buClr>
                <a:schemeClr val="accent3"/>
              </a:buClr>
              <a:buSzPct val="95000"/>
              <a:buFont typeface="Noto Sans Symbols"/>
              <a:buChar char="●"/>
            </a:pPr>
            <a:r>
              <a:rPr b="0" i="0" lang="es-AR" sz="2000" u="none" cap="none" strike="noStrike">
                <a:solidFill>
                  <a:schemeClr val="dk1"/>
                </a:solidFill>
                <a:latin typeface="Calibri"/>
                <a:ea typeface="Calibri"/>
                <a:cs typeface="Calibri"/>
                <a:sym typeface="Calibri"/>
              </a:rPr>
              <a:t>Por ejemplo: nombre, dirección ,</a:t>
            </a:r>
          </a:p>
          <a:p>
            <a:pPr indent="-274320" lvl="0" marL="274320" marR="0" rtl="0" algn="l">
              <a:spcBef>
                <a:spcPts val="400"/>
              </a:spcBef>
              <a:buClr>
                <a:schemeClr val="accent3"/>
              </a:buClr>
              <a:buSzPct val="95000"/>
              <a:buFont typeface="Noto Sans Symbols"/>
              <a:buNone/>
            </a:pPr>
            <a:r>
              <a:t/>
            </a:r>
            <a:endParaRPr b="0" i="0" sz="2000" u="none" cap="none" strike="noStrike">
              <a:solidFill>
                <a:schemeClr val="dk1"/>
              </a:solidFill>
              <a:latin typeface="Calibri"/>
              <a:ea typeface="Calibri"/>
              <a:cs typeface="Calibri"/>
              <a:sym typeface="Calibri"/>
            </a:endParaRPr>
          </a:p>
        </p:txBody>
      </p:sp>
      <p:sp>
        <p:nvSpPr>
          <p:cNvPr id="922" name="Shape 922"/>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
        <p:nvSpPr>
          <p:cNvPr id="923" name="Shape 923"/>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7" name="Shape 927"/>
        <p:cNvGrpSpPr/>
        <p:nvPr/>
      </p:nvGrpSpPr>
      <p:grpSpPr>
        <a:xfrm>
          <a:off x="0" y="0"/>
          <a:ext cx="0" cy="0"/>
          <a:chOff x="0" y="0"/>
          <a:chExt cx="0" cy="0"/>
        </a:xfrm>
      </p:grpSpPr>
      <p:sp>
        <p:nvSpPr>
          <p:cNvPr id="928" name="Shape 928"/>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b="0" i="0" lang="es-AR" sz="5000" u="none" cap="none" strike="noStrike">
                <a:solidFill>
                  <a:schemeClr val="dk2"/>
                </a:solidFill>
                <a:latin typeface="Calibri"/>
                <a:ea typeface="Calibri"/>
                <a:cs typeface="Calibri"/>
                <a:sym typeface="Calibri"/>
              </a:rPr>
              <a:t>Tabla de Hechos o Fact table </a:t>
            </a:r>
          </a:p>
        </p:txBody>
      </p:sp>
      <p:sp>
        <p:nvSpPr>
          <p:cNvPr id="929" name="Shape 929"/>
          <p:cNvSpPr txBox="1"/>
          <p:nvPr>
            <p:ph idx="1" type="body"/>
          </p:nvPr>
        </p:nvSpPr>
        <p:spPr>
          <a:xfrm>
            <a:off x="457200" y="1935480"/>
            <a:ext cx="8229600" cy="4389119"/>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3"/>
              </a:buClr>
              <a:buSzPct val="95197"/>
              <a:buFont typeface="Noto Sans Symbols"/>
              <a:buChar char="●"/>
            </a:pPr>
            <a:r>
              <a:rPr b="0" i="0" lang="es-AR" sz="2405" u="none" cap="none" strike="noStrike">
                <a:solidFill>
                  <a:schemeClr val="dk1"/>
                </a:solidFill>
                <a:latin typeface="Calibri"/>
                <a:ea typeface="Calibri"/>
                <a:cs typeface="Calibri"/>
                <a:sym typeface="Calibri"/>
              </a:rPr>
              <a:t>La tabla de hechos, es la tabla central del modelo dimensional. </a:t>
            </a:r>
          </a:p>
          <a:p>
            <a:pPr indent="-274320" lvl="0" marL="274320" marR="0" rtl="0" algn="l">
              <a:spcBef>
                <a:spcPts val="481"/>
              </a:spcBef>
              <a:spcAft>
                <a:spcPts val="0"/>
              </a:spcAft>
              <a:buClr>
                <a:schemeClr val="accent3"/>
              </a:buClr>
              <a:buSzPct val="95197"/>
              <a:buFont typeface="Noto Sans Symbols"/>
              <a:buChar char="●"/>
            </a:pPr>
            <a:r>
              <a:rPr b="0" i="0" lang="es-AR" sz="2405" u="none" cap="none" strike="noStrike">
                <a:solidFill>
                  <a:schemeClr val="dk1"/>
                </a:solidFill>
                <a:latin typeface="Calibri"/>
                <a:ea typeface="Calibri"/>
                <a:cs typeface="Calibri"/>
                <a:sym typeface="Calibri"/>
              </a:rPr>
              <a:t>La tabla de hechos es una colección de datos relacionados consistente en medidas y datos de contexto. </a:t>
            </a:r>
          </a:p>
          <a:p>
            <a:pPr indent="-274320" lvl="0" marL="274320" marR="0" rtl="0" algn="l">
              <a:spcBef>
                <a:spcPts val="481"/>
              </a:spcBef>
              <a:spcAft>
                <a:spcPts val="0"/>
              </a:spcAft>
              <a:buClr>
                <a:schemeClr val="accent3"/>
              </a:buClr>
              <a:buSzPct val="95197"/>
              <a:buFont typeface="Noto Sans Symbols"/>
              <a:buChar char="●"/>
            </a:pPr>
            <a:r>
              <a:rPr b="0" i="0" lang="es-AR" sz="2405" u="none" cap="none" strike="noStrike">
                <a:solidFill>
                  <a:schemeClr val="dk1"/>
                </a:solidFill>
                <a:latin typeface="Calibri"/>
                <a:ea typeface="Calibri"/>
                <a:cs typeface="Calibri"/>
                <a:sym typeface="Calibri"/>
              </a:rPr>
              <a:t>Representa un ítems del negocio, un evento y una transacción. </a:t>
            </a:r>
          </a:p>
          <a:p>
            <a:pPr indent="-274320" lvl="0" marL="274320" marR="0" rtl="0" algn="l">
              <a:spcBef>
                <a:spcPts val="481"/>
              </a:spcBef>
              <a:spcAft>
                <a:spcPts val="0"/>
              </a:spcAft>
              <a:buClr>
                <a:schemeClr val="accent3"/>
              </a:buClr>
              <a:buSzPct val="95197"/>
              <a:buFont typeface="Noto Sans Symbols"/>
              <a:buChar char="●"/>
            </a:pPr>
            <a:r>
              <a:rPr b="0" i="0" lang="es-AR" sz="2405" u="none" cap="none" strike="noStrike">
                <a:solidFill>
                  <a:schemeClr val="dk1"/>
                </a:solidFill>
                <a:latin typeface="Calibri"/>
                <a:ea typeface="Calibri"/>
                <a:cs typeface="Calibri"/>
                <a:sym typeface="Calibri"/>
              </a:rPr>
              <a:t>Contiene una lista de todas las medidas y todas las claves del nivel más bajo de la jerarquía de cada dimensión. </a:t>
            </a:r>
          </a:p>
          <a:p>
            <a:pPr indent="-274320" lvl="0" marL="274320" marR="0" rtl="0" algn="l">
              <a:spcBef>
                <a:spcPts val="481"/>
              </a:spcBef>
              <a:spcAft>
                <a:spcPts val="0"/>
              </a:spcAft>
              <a:buClr>
                <a:schemeClr val="accent3"/>
              </a:buClr>
              <a:buSzPct val="95197"/>
              <a:buFont typeface="Noto Sans Symbols"/>
              <a:buChar char="●"/>
            </a:pPr>
            <a:r>
              <a:rPr b="0" i="0" lang="es-AR" sz="2405" u="none" cap="none" strike="noStrike">
                <a:solidFill>
                  <a:schemeClr val="dk1"/>
                </a:solidFill>
                <a:latin typeface="Calibri"/>
                <a:ea typeface="Calibri"/>
                <a:cs typeface="Calibri"/>
                <a:sym typeface="Calibri"/>
              </a:rPr>
              <a:t>La granularidad de la fact table esta determinada por el nivel, mas bajo de cada tabla de dimensión y contiene un registro por cada combinación de claves de las dimensiones</a:t>
            </a:r>
          </a:p>
          <a:p>
            <a:pPr indent="-274320" lvl="0" marL="274320" marR="0" rtl="0" algn="l">
              <a:spcBef>
                <a:spcPts val="481"/>
              </a:spcBef>
              <a:buClr>
                <a:schemeClr val="accent3"/>
              </a:buClr>
              <a:buSzPct val="95197"/>
              <a:buFont typeface="Noto Sans Symbols"/>
              <a:buNone/>
            </a:pPr>
            <a:r>
              <a:t/>
            </a:r>
            <a:endParaRPr b="0" i="0" sz="2405" u="none" cap="none" strike="noStrike">
              <a:solidFill>
                <a:schemeClr val="dk1"/>
              </a:solidFill>
              <a:latin typeface="Constantia"/>
              <a:ea typeface="Constantia"/>
              <a:cs typeface="Constantia"/>
              <a:sym typeface="Constantia"/>
            </a:endParaRPr>
          </a:p>
        </p:txBody>
      </p:sp>
      <p:sp>
        <p:nvSpPr>
          <p:cNvPr id="930" name="Shape 930"/>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
        <p:nvSpPr>
          <p:cNvPr id="931" name="Shape 931"/>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9">
                                            <p:txEl>
                                              <p:pRg end="0" st="0"/>
                                            </p:txEl>
                                          </p:spTgt>
                                        </p:tgtEl>
                                        <p:attrNameLst>
                                          <p:attrName>style.visibility</p:attrName>
                                        </p:attrNameLst>
                                      </p:cBhvr>
                                      <p:to>
                                        <p:strVal val="visible"/>
                                      </p:to>
                                    </p:set>
                                    <p:animEffect filter="fade" transition="in">
                                      <p:cBhvr>
                                        <p:cTn dur="2000"/>
                                        <p:tgtEl>
                                          <p:spTgt spid="9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9">
                                            <p:txEl>
                                              <p:pRg end="1" st="1"/>
                                            </p:txEl>
                                          </p:spTgt>
                                        </p:tgtEl>
                                        <p:attrNameLst>
                                          <p:attrName>style.visibility</p:attrName>
                                        </p:attrNameLst>
                                      </p:cBhvr>
                                      <p:to>
                                        <p:strVal val="visible"/>
                                      </p:to>
                                    </p:set>
                                    <p:animEffect filter="fade" transition="in">
                                      <p:cBhvr>
                                        <p:cTn dur="2000"/>
                                        <p:tgtEl>
                                          <p:spTgt spid="9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9">
                                            <p:txEl>
                                              <p:pRg end="2" st="2"/>
                                            </p:txEl>
                                          </p:spTgt>
                                        </p:tgtEl>
                                        <p:attrNameLst>
                                          <p:attrName>style.visibility</p:attrName>
                                        </p:attrNameLst>
                                      </p:cBhvr>
                                      <p:to>
                                        <p:strVal val="visible"/>
                                      </p:to>
                                    </p:set>
                                    <p:animEffect filter="fade" transition="in">
                                      <p:cBhvr>
                                        <p:cTn dur="2000"/>
                                        <p:tgtEl>
                                          <p:spTgt spid="9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9">
                                            <p:txEl>
                                              <p:pRg end="3" st="3"/>
                                            </p:txEl>
                                          </p:spTgt>
                                        </p:tgtEl>
                                        <p:attrNameLst>
                                          <p:attrName>style.visibility</p:attrName>
                                        </p:attrNameLst>
                                      </p:cBhvr>
                                      <p:to>
                                        <p:strVal val="visible"/>
                                      </p:to>
                                    </p:set>
                                    <p:animEffect filter="fade" transition="in">
                                      <p:cBhvr>
                                        <p:cTn dur="2000"/>
                                        <p:tgtEl>
                                          <p:spTgt spid="9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9">
                                            <p:txEl>
                                              <p:pRg end="4" st="4"/>
                                            </p:txEl>
                                          </p:spTgt>
                                        </p:tgtEl>
                                        <p:attrNameLst>
                                          <p:attrName>style.visibility</p:attrName>
                                        </p:attrNameLst>
                                      </p:cBhvr>
                                      <p:to>
                                        <p:strVal val="visible"/>
                                      </p:to>
                                    </p:set>
                                    <p:animEffect filter="fade" transition="in">
                                      <p:cBhvr>
                                        <p:cTn dur="2000"/>
                                        <p:tgtEl>
                                          <p:spTgt spid="9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9">
                                            <p:txEl>
                                              <p:pRg end="5" st="5"/>
                                            </p:txEl>
                                          </p:spTgt>
                                        </p:tgtEl>
                                        <p:attrNameLst>
                                          <p:attrName>style.visibility</p:attrName>
                                        </p:attrNameLst>
                                      </p:cBhvr>
                                      <p:to>
                                        <p:strVal val="visible"/>
                                      </p:to>
                                    </p:set>
                                    <p:animEffect filter="fade" transition="in">
                                      <p:cBhvr>
                                        <p:cTn dur="2000"/>
                                        <p:tgtEl>
                                          <p:spTgt spid="92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5" name="Shape 935"/>
        <p:cNvGrpSpPr/>
        <p:nvPr/>
      </p:nvGrpSpPr>
      <p:grpSpPr>
        <a:xfrm>
          <a:off x="0" y="0"/>
          <a:ext cx="0" cy="0"/>
          <a:chOff x="0" y="0"/>
          <a:chExt cx="0" cy="0"/>
        </a:xfrm>
      </p:grpSpPr>
      <p:sp>
        <p:nvSpPr>
          <p:cNvPr id="936" name="Shape 936"/>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b="0" i="0" lang="es-AR" sz="5000" u="none" cap="none" strike="noStrike">
                <a:solidFill>
                  <a:schemeClr val="dk2"/>
                </a:solidFill>
                <a:latin typeface="Calibri"/>
                <a:ea typeface="Calibri"/>
                <a:cs typeface="Calibri"/>
                <a:sym typeface="Calibri"/>
              </a:rPr>
              <a:t>Tabla de dimensión o lock up</a:t>
            </a:r>
          </a:p>
        </p:txBody>
      </p:sp>
      <p:sp>
        <p:nvSpPr>
          <p:cNvPr id="937" name="Shape 937"/>
          <p:cNvSpPr txBox="1"/>
          <p:nvPr>
            <p:ph idx="1" type="body"/>
          </p:nvPr>
        </p:nvSpPr>
        <p:spPr>
          <a:xfrm>
            <a:off x="457200" y="1935480"/>
            <a:ext cx="8229600" cy="4389119"/>
          </a:xfrm>
          <a:prstGeom prst="rect">
            <a:avLst/>
          </a:prstGeom>
          <a:noFill/>
          <a:ln>
            <a:noFill/>
          </a:ln>
        </p:spPr>
        <p:txBody>
          <a:bodyPr anchorCtr="0" anchor="t" bIns="45700" lIns="91425" rIns="91425" tIns="45700">
            <a:noAutofit/>
          </a:bodyPr>
          <a:lstStyle/>
          <a:p>
            <a:pPr indent="-274320" lvl="0" marL="274320" marR="0" rtl="0" algn="l">
              <a:lnSpc>
                <a:spcPct val="80000"/>
              </a:lnSpc>
              <a:spcBef>
                <a:spcPts val="0"/>
              </a:spcBef>
              <a:spcAft>
                <a:spcPts val="0"/>
              </a:spcAft>
              <a:buClr>
                <a:schemeClr val="accent3"/>
              </a:buClr>
              <a:buSzPct val="95431"/>
              <a:buFont typeface="Noto Sans Symbols"/>
              <a:buChar char="●"/>
            </a:pPr>
            <a:r>
              <a:rPr b="0" i="0" lang="es-AR" sz="2210" u="none" cap="none" strike="noStrike">
                <a:solidFill>
                  <a:schemeClr val="dk1"/>
                </a:solidFill>
                <a:latin typeface="Calibri"/>
                <a:ea typeface="Calibri"/>
                <a:cs typeface="Calibri"/>
                <a:sym typeface="Calibri"/>
              </a:rPr>
              <a:t>Las tablas de dimensiones son las que se conectan a la tabla de hechos. </a:t>
            </a:r>
          </a:p>
          <a:p>
            <a:pPr indent="-274320" lvl="0" marL="274320" marR="0" rtl="0" algn="l">
              <a:lnSpc>
                <a:spcPct val="80000"/>
              </a:lnSpc>
              <a:spcBef>
                <a:spcPts val="442"/>
              </a:spcBef>
              <a:spcAft>
                <a:spcPts val="0"/>
              </a:spcAft>
              <a:buClr>
                <a:schemeClr val="accent3"/>
              </a:buClr>
              <a:buSzPct val="95431"/>
              <a:buFont typeface="Noto Sans Symbols"/>
              <a:buChar char="●"/>
            </a:pPr>
            <a:r>
              <a:rPr b="0" i="0" lang="es-AR" sz="2210" u="none" cap="none" strike="noStrike">
                <a:solidFill>
                  <a:schemeClr val="dk1"/>
                </a:solidFill>
                <a:latin typeface="Calibri"/>
                <a:ea typeface="Calibri"/>
                <a:cs typeface="Calibri"/>
                <a:sym typeface="Calibri"/>
              </a:rPr>
              <a:t>No contienen hechos</a:t>
            </a:r>
          </a:p>
          <a:p>
            <a:pPr indent="-274320" lvl="0" marL="274320" marR="0" rtl="0" algn="l">
              <a:lnSpc>
                <a:spcPct val="80000"/>
              </a:lnSpc>
              <a:spcBef>
                <a:spcPts val="442"/>
              </a:spcBef>
              <a:spcAft>
                <a:spcPts val="0"/>
              </a:spcAft>
              <a:buClr>
                <a:schemeClr val="accent3"/>
              </a:buClr>
              <a:buSzPct val="95431"/>
              <a:buFont typeface="Noto Sans Symbols"/>
              <a:buChar char="●"/>
            </a:pPr>
            <a:r>
              <a:rPr b="0" i="0" lang="es-AR" sz="2210" u="none" cap="none" strike="noStrike">
                <a:solidFill>
                  <a:schemeClr val="dk1"/>
                </a:solidFill>
                <a:latin typeface="Calibri"/>
                <a:ea typeface="Calibri"/>
                <a:cs typeface="Calibri"/>
                <a:sym typeface="Calibri"/>
              </a:rPr>
              <a:t>Están compuesta de elementos y atributos para cada nivel de la jerarquía. </a:t>
            </a:r>
          </a:p>
          <a:p>
            <a:pPr indent="-274320" lvl="0" marL="274320" marR="0" rtl="0" algn="l">
              <a:lnSpc>
                <a:spcPct val="80000"/>
              </a:lnSpc>
              <a:spcBef>
                <a:spcPts val="442"/>
              </a:spcBef>
              <a:spcAft>
                <a:spcPts val="0"/>
              </a:spcAft>
              <a:buClr>
                <a:schemeClr val="accent3"/>
              </a:buClr>
              <a:buSzPct val="95431"/>
              <a:buFont typeface="Noto Sans Symbols"/>
              <a:buChar char="●"/>
            </a:pPr>
            <a:r>
              <a:rPr b="0" i="0" lang="es-AR" sz="2210" u="none" cap="none" strike="noStrike">
                <a:solidFill>
                  <a:schemeClr val="dk1"/>
                </a:solidFill>
                <a:latin typeface="Calibri"/>
                <a:ea typeface="Calibri"/>
                <a:cs typeface="Calibri"/>
                <a:sym typeface="Calibri"/>
              </a:rPr>
              <a:t>El nivel mas bajo de la jerarquía esta determinado por el nivel más bajo de detalle requerido para el análisis . </a:t>
            </a:r>
          </a:p>
          <a:p>
            <a:pPr indent="-274320" lvl="0" marL="274320" marR="0" rtl="0" algn="l">
              <a:lnSpc>
                <a:spcPct val="80000"/>
              </a:lnSpc>
              <a:spcBef>
                <a:spcPts val="442"/>
              </a:spcBef>
              <a:spcAft>
                <a:spcPts val="0"/>
              </a:spcAft>
              <a:buClr>
                <a:schemeClr val="accent3"/>
              </a:buClr>
              <a:buSzPct val="95431"/>
              <a:buFont typeface="Noto Sans Symbols"/>
              <a:buChar char="●"/>
            </a:pPr>
            <a:r>
              <a:rPr b="0" i="0" lang="es-AR" sz="2210" u="none" cap="none" strike="noStrike">
                <a:solidFill>
                  <a:schemeClr val="dk1"/>
                </a:solidFill>
                <a:latin typeface="Calibri"/>
                <a:ea typeface="Calibri"/>
                <a:cs typeface="Calibri"/>
                <a:sym typeface="Calibri"/>
              </a:rPr>
              <a:t>Esta desnormalización reduce el número de relaciones necesarias en una consulta</a:t>
            </a:r>
          </a:p>
          <a:p>
            <a:pPr indent="-274320" lvl="0" marL="274320" marR="0" rtl="0" algn="l">
              <a:lnSpc>
                <a:spcPct val="80000"/>
              </a:lnSpc>
              <a:spcBef>
                <a:spcPts val="442"/>
              </a:spcBef>
              <a:spcAft>
                <a:spcPts val="0"/>
              </a:spcAft>
              <a:buClr>
                <a:schemeClr val="accent3"/>
              </a:buClr>
              <a:buSzPct val="95431"/>
              <a:buFont typeface="Noto Sans Symbols"/>
              <a:buChar char="●"/>
            </a:pPr>
            <a:r>
              <a:rPr b="0" i="0" lang="es-AR" sz="2210" u="none" cap="none" strike="noStrike">
                <a:solidFill>
                  <a:schemeClr val="dk1"/>
                </a:solidFill>
                <a:latin typeface="Calibri"/>
                <a:ea typeface="Calibri"/>
                <a:cs typeface="Calibri"/>
                <a:sym typeface="Calibri"/>
              </a:rPr>
              <a:t>Esta compuesta por una primary key que identifica univocamente una fila en la tabla junto con un conjunto de atributos y dependiendo del diseño del modelo , puede exigir una foreign key que determina su relación con otra tabla de dimensión</a:t>
            </a:r>
          </a:p>
          <a:p>
            <a:pPr indent="-274320" lvl="0" marL="274320" marR="0" rtl="0" algn="l">
              <a:lnSpc>
                <a:spcPct val="80000"/>
              </a:lnSpc>
              <a:spcBef>
                <a:spcPts val="442"/>
              </a:spcBef>
              <a:buClr>
                <a:schemeClr val="accent3"/>
              </a:buClr>
              <a:buSzPct val="95431"/>
              <a:buFont typeface="Noto Sans Symbols"/>
              <a:buChar char="●"/>
            </a:pPr>
            <a:r>
              <a:rPr b="0" i="0" lang="es-AR" sz="2210" u="none" cap="none" strike="noStrike">
                <a:solidFill>
                  <a:schemeClr val="dk1"/>
                </a:solidFill>
                <a:latin typeface="Calibri"/>
                <a:ea typeface="Calibri"/>
                <a:cs typeface="Calibri"/>
                <a:sym typeface="Calibri"/>
              </a:rPr>
              <a:t>La característica principal es la desnormalización </a:t>
            </a:r>
          </a:p>
        </p:txBody>
      </p:sp>
      <p:sp>
        <p:nvSpPr>
          <p:cNvPr id="938" name="Shape 938"/>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
        <p:nvSpPr>
          <p:cNvPr id="939" name="Shape 939"/>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7">
                                            <p:txEl>
                                              <p:pRg end="0" st="0"/>
                                            </p:txEl>
                                          </p:spTgt>
                                        </p:tgtEl>
                                        <p:attrNameLst>
                                          <p:attrName>style.visibility</p:attrName>
                                        </p:attrNameLst>
                                      </p:cBhvr>
                                      <p:to>
                                        <p:strVal val="visible"/>
                                      </p:to>
                                    </p:set>
                                    <p:animEffect filter="fade" transition="in">
                                      <p:cBhvr>
                                        <p:cTn dur="2000"/>
                                        <p:tgtEl>
                                          <p:spTgt spid="9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7">
                                            <p:txEl>
                                              <p:pRg end="1" st="1"/>
                                            </p:txEl>
                                          </p:spTgt>
                                        </p:tgtEl>
                                        <p:attrNameLst>
                                          <p:attrName>style.visibility</p:attrName>
                                        </p:attrNameLst>
                                      </p:cBhvr>
                                      <p:to>
                                        <p:strVal val="visible"/>
                                      </p:to>
                                    </p:set>
                                    <p:animEffect filter="fade" transition="in">
                                      <p:cBhvr>
                                        <p:cTn dur="2000"/>
                                        <p:tgtEl>
                                          <p:spTgt spid="9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7">
                                            <p:txEl>
                                              <p:pRg end="2" st="2"/>
                                            </p:txEl>
                                          </p:spTgt>
                                        </p:tgtEl>
                                        <p:attrNameLst>
                                          <p:attrName>style.visibility</p:attrName>
                                        </p:attrNameLst>
                                      </p:cBhvr>
                                      <p:to>
                                        <p:strVal val="visible"/>
                                      </p:to>
                                    </p:set>
                                    <p:animEffect filter="fade" transition="in">
                                      <p:cBhvr>
                                        <p:cTn dur="2000"/>
                                        <p:tgtEl>
                                          <p:spTgt spid="9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7">
                                            <p:txEl>
                                              <p:pRg end="3" st="3"/>
                                            </p:txEl>
                                          </p:spTgt>
                                        </p:tgtEl>
                                        <p:attrNameLst>
                                          <p:attrName>style.visibility</p:attrName>
                                        </p:attrNameLst>
                                      </p:cBhvr>
                                      <p:to>
                                        <p:strVal val="visible"/>
                                      </p:to>
                                    </p:set>
                                    <p:animEffect filter="fade" transition="in">
                                      <p:cBhvr>
                                        <p:cTn dur="2000"/>
                                        <p:tgtEl>
                                          <p:spTgt spid="9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7">
                                            <p:txEl>
                                              <p:pRg end="4" st="4"/>
                                            </p:txEl>
                                          </p:spTgt>
                                        </p:tgtEl>
                                        <p:attrNameLst>
                                          <p:attrName>style.visibility</p:attrName>
                                        </p:attrNameLst>
                                      </p:cBhvr>
                                      <p:to>
                                        <p:strVal val="visible"/>
                                      </p:to>
                                    </p:set>
                                    <p:animEffect filter="fade" transition="in">
                                      <p:cBhvr>
                                        <p:cTn dur="2000"/>
                                        <p:tgtEl>
                                          <p:spTgt spid="93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7">
                                            <p:txEl>
                                              <p:pRg end="5" st="5"/>
                                            </p:txEl>
                                          </p:spTgt>
                                        </p:tgtEl>
                                        <p:attrNameLst>
                                          <p:attrName>style.visibility</p:attrName>
                                        </p:attrNameLst>
                                      </p:cBhvr>
                                      <p:to>
                                        <p:strVal val="visible"/>
                                      </p:to>
                                    </p:set>
                                    <p:animEffect filter="fade" transition="in">
                                      <p:cBhvr>
                                        <p:cTn dur="2000"/>
                                        <p:tgtEl>
                                          <p:spTgt spid="93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7">
                                            <p:txEl>
                                              <p:pRg end="6" st="6"/>
                                            </p:txEl>
                                          </p:spTgt>
                                        </p:tgtEl>
                                        <p:attrNameLst>
                                          <p:attrName>style.visibility</p:attrName>
                                        </p:attrNameLst>
                                      </p:cBhvr>
                                      <p:to>
                                        <p:strVal val="visible"/>
                                      </p:to>
                                    </p:set>
                                    <p:animEffect filter="fade" transition="in">
                                      <p:cBhvr>
                                        <p:cTn dur="2000"/>
                                        <p:tgtEl>
                                          <p:spTgt spid="93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3" name="Shape 943"/>
        <p:cNvGrpSpPr/>
        <p:nvPr/>
      </p:nvGrpSpPr>
      <p:grpSpPr>
        <a:xfrm>
          <a:off x="0" y="0"/>
          <a:ext cx="0" cy="0"/>
          <a:chOff x="0" y="0"/>
          <a:chExt cx="0" cy="0"/>
        </a:xfrm>
      </p:grpSpPr>
      <p:sp>
        <p:nvSpPr>
          <p:cNvPr id="944" name="Shape 944"/>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ctr">
              <a:spcBef>
                <a:spcPts val="0"/>
              </a:spcBef>
              <a:buClr>
                <a:schemeClr val="dk2"/>
              </a:buClr>
              <a:buSzPct val="25000"/>
              <a:buFont typeface="Calibri"/>
              <a:buNone/>
            </a:pPr>
            <a:r>
              <a:rPr b="0" i="0" lang="es-AR" sz="5000" u="none" cap="none" strike="noStrike">
                <a:solidFill>
                  <a:schemeClr val="dk2"/>
                </a:solidFill>
                <a:latin typeface="Calibri"/>
                <a:ea typeface="Calibri"/>
                <a:cs typeface="Calibri"/>
                <a:sym typeface="Calibri"/>
              </a:rPr>
              <a:t>Esquemas</a:t>
            </a:r>
          </a:p>
        </p:txBody>
      </p:sp>
      <p:sp>
        <p:nvSpPr>
          <p:cNvPr id="945" name="Shape 945"/>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
        <p:nvSpPr>
          <p:cNvPr id="946" name="Shape 946"/>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947" name="Shape 947"/>
          <p:cNvSpPr txBox="1"/>
          <p:nvPr/>
        </p:nvSpPr>
        <p:spPr>
          <a:xfrm>
            <a:off x="899591" y="1988840"/>
            <a:ext cx="7272808" cy="400109"/>
          </a:xfrm>
          <a:prstGeom prst="rect">
            <a:avLst/>
          </a:prstGeom>
          <a:gradFill>
            <a:gsLst>
              <a:gs pos="0">
                <a:srgbClr val="ABE49C"/>
              </a:gs>
              <a:gs pos="43000">
                <a:srgbClr val="CCF2C2"/>
              </a:gs>
              <a:gs pos="93000">
                <a:srgbClr val="EFFAEC"/>
              </a:gs>
              <a:gs pos="100000">
                <a:srgbClr val="F7FFF7"/>
              </a:gs>
            </a:gsLst>
            <a:path path="circle">
              <a:fillToRect b="50%" l="50%" r="50%" t="50%"/>
            </a:path>
            <a:tileRect/>
          </a:gradFill>
          <a:ln cap="flat" cmpd="sng" w="9525">
            <a:solidFill>
              <a:srgbClr val="599445"/>
            </a:solidFill>
            <a:prstDash val="solid"/>
            <a:round/>
            <a:headEnd len="med" w="med" type="none"/>
            <a:tailEnd len="med" w="med" type="none"/>
          </a:ln>
          <a:effectLst>
            <a:outerShdw blurRad="57150" rotWithShape="0" algn="ctr" dir="5400000" dist="38100">
              <a:srgbClr val="000000"/>
            </a:outerShdw>
          </a:effectLst>
        </p:spPr>
        <p:txBody>
          <a:bodyPr anchorCtr="0" anchor="t" bIns="45700" lIns="91425" rIns="91425" tIns="45700">
            <a:noAutofit/>
          </a:bodyPr>
          <a:lstStyle/>
          <a:p>
            <a:pPr indent="0" lvl="0" marL="0" marR="0" rtl="0" algn="ctr">
              <a:spcBef>
                <a:spcPts val="0"/>
              </a:spcBef>
              <a:buSzPct val="25000"/>
              <a:buNone/>
            </a:pPr>
            <a:r>
              <a:rPr lang="es-AR" sz="2000">
                <a:solidFill>
                  <a:schemeClr val="dk1"/>
                </a:solidFill>
                <a:latin typeface="Calibri"/>
                <a:ea typeface="Calibri"/>
                <a:cs typeface="Calibri"/>
                <a:sym typeface="Calibri"/>
              </a:rPr>
              <a:t>La colección de tablas se los conoce con el nombre de esquemas </a:t>
            </a:r>
          </a:p>
        </p:txBody>
      </p:sp>
      <p:sp>
        <p:nvSpPr>
          <p:cNvPr id="948" name="Shape 948"/>
          <p:cNvSpPr txBox="1"/>
          <p:nvPr/>
        </p:nvSpPr>
        <p:spPr>
          <a:xfrm>
            <a:off x="971600" y="2924943"/>
            <a:ext cx="5472607" cy="310854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AR" sz="2000">
                <a:solidFill>
                  <a:schemeClr val="dk1"/>
                </a:solidFill>
                <a:latin typeface="Calibri"/>
                <a:ea typeface="Calibri"/>
                <a:cs typeface="Calibri"/>
                <a:sym typeface="Calibri"/>
              </a:rPr>
              <a:t>Los esquemas son los siguientes:</a:t>
            </a:r>
          </a:p>
          <a:p>
            <a:pPr indent="0" lvl="2" marL="914400" marR="0" rtl="0" algn="l">
              <a:spcBef>
                <a:spcPts val="0"/>
              </a:spcBef>
              <a:buClr>
                <a:schemeClr val="dk1"/>
              </a:buClr>
              <a:buSzPct val="100000"/>
              <a:buFont typeface="Arial"/>
              <a:buChar char="•"/>
            </a:pPr>
            <a:r>
              <a:rPr b="0" i="0" lang="es-AR" sz="2000" u="none" cap="none" strike="noStrike">
                <a:solidFill>
                  <a:schemeClr val="dk1"/>
                </a:solidFill>
                <a:latin typeface="Calibri"/>
                <a:ea typeface="Calibri"/>
                <a:cs typeface="Calibri"/>
                <a:sym typeface="Calibri"/>
              </a:rPr>
              <a:t> Estrella (star schema)</a:t>
            </a:r>
          </a:p>
          <a:p>
            <a:pPr indent="0" lvl="2" marL="914400" marR="0" rtl="0" algn="l">
              <a:spcBef>
                <a:spcPts val="0"/>
              </a:spcBef>
              <a:buClr>
                <a:schemeClr val="dk1"/>
              </a:buClr>
              <a:buFont typeface="Arial"/>
              <a:buNone/>
            </a:pPr>
            <a:r>
              <a:t/>
            </a:r>
            <a:endParaRPr b="0" i="0" sz="2000" u="none" cap="none" strike="noStrike">
              <a:solidFill>
                <a:schemeClr val="dk1"/>
              </a:solidFill>
              <a:latin typeface="Calibri"/>
              <a:ea typeface="Calibri"/>
              <a:cs typeface="Calibri"/>
              <a:sym typeface="Calibri"/>
            </a:endParaRPr>
          </a:p>
          <a:p>
            <a:pPr indent="0" lvl="2" marL="914400" marR="0" rtl="0" algn="l">
              <a:spcBef>
                <a:spcPts val="0"/>
              </a:spcBef>
              <a:buClr>
                <a:schemeClr val="dk1"/>
              </a:buClr>
              <a:buSzPct val="100000"/>
              <a:buFont typeface="Arial"/>
              <a:buChar char="•"/>
            </a:pPr>
            <a:r>
              <a:rPr b="0" i="0" lang="es-AR" sz="2000" u="none" cap="none" strike="noStrike">
                <a:solidFill>
                  <a:schemeClr val="dk1"/>
                </a:solidFill>
                <a:latin typeface="Calibri"/>
                <a:ea typeface="Calibri"/>
                <a:cs typeface="Calibri"/>
                <a:sym typeface="Calibri"/>
              </a:rPr>
              <a:t>Copo de nieve (snowflake schema)</a:t>
            </a:r>
          </a:p>
          <a:p>
            <a:pPr indent="0" lvl="2" marL="914400" marR="0" rtl="0" algn="l">
              <a:spcBef>
                <a:spcPts val="0"/>
              </a:spcBef>
              <a:buClr>
                <a:schemeClr val="dk1"/>
              </a:buClr>
              <a:buFont typeface="Arial"/>
              <a:buNone/>
            </a:pPr>
            <a:r>
              <a:t/>
            </a:r>
            <a:endParaRPr b="0" i="0" sz="2000" u="none" cap="none" strike="noStrike">
              <a:solidFill>
                <a:schemeClr val="dk1"/>
              </a:solidFill>
              <a:latin typeface="Calibri"/>
              <a:ea typeface="Calibri"/>
              <a:cs typeface="Calibri"/>
              <a:sym typeface="Calibri"/>
            </a:endParaRPr>
          </a:p>
          <a:p>
            <a:pPr indent="0" lvl="2" marL="914400" marR="0" rtl="0" algn="l">
              <a:spcBef>
                <a:spcPts val="0"/>
              </a:spcBef>
              <a:buClr>
                <a:schemeClr val="dk1"/>
              </a:buClr>
              <a:buSzPct val="100000"/>
              <a:buFont typeface="Arial"/>
              <a:buChar char="•"/>
            </a:pPr>
            <a:r>
              <a:rPr b="0" i="0" lang="es-AR" sz="2000" u="none" cap="none" strike="noStrike">
                <a:solidFill>
                  <a:schemeClr val="dk1"/>
                </a:solidFill>
                <a:latin typeface="Calibri"/>
                <a:ea typeface="Calibri"/>
                <a:cs typeface="Calibri"/>
                <a:sym typeface="Calibri"/>
              </a:rPr>
              <a:t>Mixto (Mixed Schema)</a:t>
            </a:r>
          </a:p>
          <a:p>
            <a:pPr indent="0" lvl="2" marL="914400" marR="0" rtl="0" algn="l">
              <a:spcBef>
                <a:spcPts val="0"/>
              </a:spcBef>
              <a:buClr>
                <a:schemeClr val="dk1"/>
              </a:buClr>
              <a:buFont typeface="Arial"/>
              <a:buNone/>
            </a:pPr>
            <a:r>
              <a:t/>
            </a:r>
            <a:endParaRPr b="0" i="0" sz="2000" u="none" cap="none" strike="noStrike">
              <a:solidFill>
                <a:schemeClr val="dk1"/>
              </a:solidFill>
              <a:latin typeface="Calibri"/>
              <a:ea typeface="Calibri"/>
              <a:cs typeface="Calibri"/>
              <a:sym typeface="Calibri"/>
            </a:endParaRPr>
          </a:p>
          <a:p>
            <a:pPr indent="0" lvl="2" marL="914400" marR="0" rtl="0" algn="l">
              <a:spcBef>
                <a:spcPts val="0"/>
              </a:spcBef>
              <a:buClr>
                <a:schemeClr val="dk1"/>
              </a:buClr>
              <a:buSzPct val="100000"/>
              <a:buFont typeface="Arial"/>
              <a:buChar char="•"/>
            </a:pPr>
            <a:r>
              <a:rPr b="0" i="0" lang="es-AR" sz="2000" u="none" cap="none" strike="noStrike">
                <a:solidFill>
                  <a:schemeClr val="dk1"/>
                </a:solidFill>
                <a:latin typeface="Calibri"/>
                <a:ea typeface="Calibri"/>
                <a:cs typeface="Calibri"/>
                <a:sym typeface="Calibri"/>
              </a:rPr>
              <a:t>Constelación  (constellation o Multistar)</a:t>
            </a: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onstantia"/>
              <a:ea typeface="Constantia"/>
              <a:cs typeface="Constantia"/>
              <a:sym typeface="Constantia"/>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2" name="Shape 952"/>
        <p:cNvGrpSpPr/>
        <p:nvPr/>
      </p:nvGrpSpPr>
      <p:grpSpPr>
        <a:xfrm>
          <a:off x="0" y="0"/>
          <a:ext cx="0" cy="0"/>
          <a:chOff x="0" y="0"/>
          <a:chExt cx="0" cy="0"/>
        </a:xfrm>
      </p:grpSpPr>
      <p:sp>
        <p:nvSpPr>
          <p:cNvPr id="953" name="Shape 953"/>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b="0" i="0" lang="es-AR" sz="5000" u="none" cap="none" strike="noStrike">
                <a:solidFill>
                  <a:schemeClr val="dk2"/>
                </a:solidFill>
                <a:latin typeface="Calibri"/>
                <a:ea typeface="Calibri"/>
                <a:cs typeface="Calibri"/>
                <a:sym typeface="Calibri"/>
              </a:rPr>
              <a:t>Esquema : estrella </a:t>
            </a:r>
          </a:p>
        </p:txBody>
      </p:sp>
      <p:sp>
        <p:nvSpPr>
          <p:cNvPr id="954" name="Shape 954"/>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
        <p:nvSpPr>
          <p:cNvPr id="955" name="Shape 955"/>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pic>
        <p:nvPicPr>
          <p:cNvPr descr="http://t3.gstatic.com/images?q=tbn:ANd9GcTzW-tIVZJCRilWwuz6DgLcjnzifdEN0UlSAX2T1K89xkRBBrQ4dg" id="956" name="Shape 956"/>
          <p:cNvPicPr preferRelativeResize="0"/>
          <p:nvPr/>
        </p:nvPicPr>
        <p:blipFill rotWithShape="1">
          <a:blip r:embed="rId3">
            <a:alphaModFix/>
          </a:blip>
          <a:srcRect b="0" l="0" r="0" t="0"/>
          <a:stretch/>
        </p:blipFill>
        <p:spPr>
          <a:xfrm>
            <a:off x="2843808" y="2420888"/>
            <a:ext cx="4320480" cy="25797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t/>
            </a:r>
            <a:endParaRPr sz="1200">
              <a:solidFill>
                <a:srgbClr val="035C75"/>
              </a:solidFill>
              <a:latin typeface="Constantia"/>
              <a:ea typeface="Constantia"/>
              <a:cs typeface="Constantia"/>
              <a:sym typeface="Constantia"/>
            </a:endParaRPr>
          </a:p>
        </p:txBody>
      </p:sp>
      <p:sp>
        <p:nvSpPr>
          <p:cNvPr id="184" name="Shape 184"/>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pic>
        <p:nvPicPr>
          <p:cNvPr descr="http://3.bp.blogspot.com/-ICQzeP3PT6E/Uxwbovx_JhI/AAAAAAAAAB0/NFqIz-Ck0tM/s1600/descarga+(1).jpg" id="185" name="Shape 185"/>
          <p:cNvPicPr preferRelativeResize="0"/>
          <p:nvPr/>
        </p:nvPicPr>
        <p:blipFill rotWithShape="1">
          <a:blip r:embed="rId3">
            <a:alphaModFix/>
          </a:blip>
          <a:srcRect b="0" l="0" r="0" t="0"/>
          <a:stretch/>
        </p:blipFill>
        <p:spPr>
          <a:xfrm>
            <a:off x="1115616" y="4005064"/>
            <a:ext cx="2376263" cy="1335157"/>
          </a:xfrm>
          <a:prstGeom prst="rect">
            <a:avLst/>
          </a:prstGeom>
          <a:noFill/>
          <a:ln>
            <a:noFill/>
          </a:ln>
        </p:spPr>
      </p:pic>
      <p:pic>
        <p:nvPicPr>
          <p:cNvPr descr="http://1.bp.blogspot.com/-fTaCkXlSYe4/UxwZrDC3L9I/AAAAAAAAABk/j7WCsy_hB8w/s1600/descarga.jpg" id="186" name="Shape 186"/>
          <p:cNvPicPr preferRelativeResize="0"/>
          <p:nvPr/>
        </p:nvPicPr>
        <p:blipFill rotWithShape="1">
          <a:blip r:embed="rId4">
            <a:alphaModFix/>
          </a:blip>
          <a:srcRect b="0" l="0" r="0" t="0"/>
          <a:stretch/>
        </p:blipFill>
        <p:spPr>
          <a:xfrm>
            <a:off x="7310436" y="1412775"/>
            <a:ext cx="1228724" cy="1416855"/>
          </a:xfrm>
          <a:prstGeom prst="rect">
            <a:avLst/>
          </a:prstGeom>
          <a:noFill/>
          <a:ln>
            <a:noFill/>
          </a:ln>
        </p:spPr>
      </p:pic>
      <p:sp>
        <p:nvSpPr>
          <p:cNvPr id="187" name="Shape 187"/>
          <p:cNvSpPr/>
          <p:nvPr/>
        </p:nvSpPr>
        <p:spPr>
          <a:xfrm>
            <a:off x="1560334" y="2216057"/>
            <a:ext cx="5468292" cy="738664"/>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lang="es-AR" sz="2400">
                <a:solidFill>
                  <a:schemeClr val="dk1"/>
                </a:solidFill>
                <a:latin typeface="Constantia"/>
                <a:ea typeface="Constantia"/>
                <a:cs typeface="Constantia"/>
                <a:sym typeface="Constantia"/>
              </a:rPr>
              <a:t>Elección</a:t>
            </a:r>
            <a:r>
              <a:rPr lang="es-AR" sz="1800">
                <a:solidFill>
                  <a:schemeClr val="dk1"/>
                </a:solidFill>
                <a:latin typeface="Constantia"/>
                <a:ea typeface="Constantia"/>
                <a:cs typeface="Constantia"/>
                <a:sym typeface="Constantia"/>
              </a:rPr>
              <a:t>:</a:t>
            </a:r>
          </a:p>
          <a:p>
            <a:pPr indent="-342900" lvl="2" marL="1257300" marR="0" rtl="0" algn="l">
              <a:spcBef>
                <a:spcPts val="0"/>
              </a:spcBef>
              <a:buClr>
                <a:schemeClr val="dk1"/>
              </a:buClr>
              <a:buSzPct val="100000"/>
              <a:buFont typeface="Arial"/>
              <a:buChar char="•"/>
            </a:pPr>
            <a:r>
              <a:rPr b="0" i="0" lang="es-AR" sz="1800" u="none" cap="none" strike="noStrike">
                <a:solidFill>
                  <a:schemeClr val="dk1"/>
                </a:solidFill>
                <a:latin typeface="Constantia"/>
                <a:ea typeface="Constantia"/>
                <a:cs typeface="Constantia"/>
                <a:sym typeface="Constantia"/>
              </a:rPr>
              <a:t>Búsqueda, evaluación y recomendación  </a:t>
            </a:r>
          </a:p>
        </p:txBody>
      </p:sp>
      <p:sp>
        <p:nvSpPr>
          <p:cNvPr id="188" name="Shape 188"/>
          <p:cNvSpPr/>
          <p:nvPr/>
        </p:nvSpPr>
        <p:spPr>
          <a:xfrm>
            <a:off x="3967162" y="3462785"/>
            <a:ext cx="4572000" cy="1169551"/>
          </a:xfrm>
          <a:prstGeom prst="rect">
            <a:avLst/>
          </a:prstGeom>
          <a:noFill/>
          <a:ln>
            <a:noFill/>
          </a:ln>
        </p:spPr>
        <p:txBody>
          <a:bodyPr anchorCtr="0" anchor="t" bIns="45700" lIns="91425" rIns="91425" tIns="45700">
            <a:noAutofit/>
          </a:bodyPr>
          <a:lstStyle/>
          <a:p>
            <a:pPr indent="0" lvl="0" marL="0" marR="0" rtl="0" algn="just">
              <a:spcBef>
                <a:spcPts val="0"/>
              </a:spcBef>
              <a:buSzPct val="25000"/>
              <a:buNone/>
            </a:pPr>
            <a:r>
              <a:rPr lang="es-AR" sz="1400">
                <a:solidFill>
                  <a:srgbClr val="404040"/>
                </a:solidFill>
                <a:latin typeface="Arial"/>
                <a:ea typeface="Arial"/>
                <a:cs typeface="Arial"/>
                <a:sym typeface="Arial"/>
              </a:rPr>
              <a:t>¿Qué ocurre si me decido por A? ¿A dónde conduce la alternativa B? Con los caminos bien identificados es posible imaginar los resultados, no sólo en términos de números (costos, ganancias), sino de aspectos cualitativos como imagen, esfuerzo o satisfacción.</a:t>
            </a:r>
          </a:p>
        </p:txBody>
      </p:sp>
      <p:sp>
        <p:nvSpPr>
          <p:cNvPr id="189" name="Shape 189"/>
          <p:cNvSpPr txBox="1"/>
          <p:nvPr/>
        </p:nvSpPr>
        <p:spPr>
          <a:xfrm>
            <a:off x="422570" y="1798038"/>
            <a:ext cx="1050274" cy="400109"/>
          </a:xfrm>
          <a:prstGeom prst="rect">
            <a:avLst/>
          </a:prstGeom>
          <a:gradFill>
            <a:gsLst>
              <a:gs pos="0">
                <a:srgbClr val="6E9400"/>
              </a:gs>
              <a:gs pos="68000">
                <a:srgbClr val="B7D272"/>
              </a:gs>
              <a:gs pos="100000">
                <a:srgbClr val="DBECB6"/>
              </a:gs>
            </a:gsLst>
            <a:path path="circle">
              <a:fillToRect b="50%" l="50%" r="50%" t="50%"/>
            </a:path>
            <a:tileRect/>
          </a:gradFill>
          <a:ln>
            <a:noFill/>
          </a:ln>
          <a:effectLst>
            <a:outerShdw blurRad="57150" rotWithShape="0" algn="ctr" dir="5400000" dist="38100">
              <a:srgbClr val="000000"/>
            </a:outerShdw>
          </a:effectLst>
        </p:spPr>
        <p:txBody>
          <a:bodyPr anchorCtr="0" anchor="t" bIns="45700" lIns="91425" rIns="91425" tIns="45700">
            <a:noAutofit/>
          </a:bodyPr>
          <a:lstStyle/>
          <a:p>
            <a:pPr indent="0" lvl="0" marL="0" marR="0" rtl="0" algn="l">
              <a:spcBef>
                <a:spcPts val="0"/>
              </a:spcBef>
              <a:buSzPct val="25000"/>
              <a:buNone/>
            </a:pPr>
            <a:r>
              <a:rPr lang="es-AR" sz="2000">
                <a:solidFill>
                  <a:schemeClr val="lt1"/>
                </a:solidFill>
                <a:latin typeface="Calibri"/>
                <a:ea typeface="Calibri"/>
                <a:cs typeface="Calibri"/>
                <a:sym typeface="Calibri"/>
              </a:rPr>
              <a:t>Fases:</a:t>
            </a:r>
          </a:p>
        </p:txBody>
      </p:sp>
      <p:sp>
        <p:nvSpPr>
          <p:cNvPr id="190" name="Shape 190"/>
          <p:cNvSpPr txBox="1"/>
          <p:nvPr/>
        </p:nvSpPr>
        <p:spPr>
          <a:xfrm>
            <a:off x="445970" y="620320"/>
            <a:ext cx="8229600" cy="1143000"/>
          </a:xfrm>
          <a:prstGeom prst="rect">
            <a:avLst/>
          </a:prstGeom>
          <a:noFill/>
          <a:ln>
            <a:noFill/>
          </a:ln>
        </p:spPr>
        <p:txBody>
          <a:bodyPr anchorCtr="0" anchor="t" bIns="45700" lIns="91425" rIns="91425" tIns="45700">
            <a:noAutofit/>
          </a:bodyPr>
          <a:lstStyle/>
          <a:p>
            <a:pPr indent="0" lvl="0" marL="0" marR="0" rtl="0" algn="ctr">
              <a:spcBef>
                <a:spcPts val="0"/>
              </a:spcBef>
              <a:buClr>
                <a:schemeClr val="dk2"/>
              </a:buClr>
              <a:buSzPct val="25000"/>
              <a:buFont typeface="Calibri"/>
              <a:buNone/>
            </a:pPr>
            <a:r>
              <a:rPr b="0" lang="es-AR" sz="4875">
                <a:solidFill>
                  <a:schemeClr val="dk2"/>
                </a:solidFill>
                <a:latin typeface="Calibri"/>
                <a:ea typeface="Calibri"/>
                <a:cs typeface="Calibri"/>
                <a:sym typeface="Calibri"/>
              </a:rPr>
              <a:t>Proceso de toma de decisiones</a:t>
            </a: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0" name="Shape 960"/>
        <p:cNvGrpSpPr/>
        <p:nvPr/>
      </p:nvGrpSpPr>
      <p:grpSpPr>
        <a:xfrm>
          <a:off x="0" y="0"/>
          <a:ext cx="0" cy="0"/>
          <a:chOff x="0" y="0"/>
          <a:chExt cx="0" cy="0"/>
        </a:xfrm>
      </p:grpSpPr>
      <p:sp>
        <p:nvSpPr>
          <p:cNvPr id="961" name="Shape 961"/>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b="0" i="0" lang="es-AR" sz="5000" u="none" cap="none" strike="noStrike">
                <a:solidFill>
                  <a:schemeClr val="dk2"/>
                </a:solidFill>
                <a:latin typeface="Calibri"/>
                <a:ea typeface="Calibri"/>
                <a:cs typeface="Calibri"/>
                <a:sym typeface="Calibri"/>
              </a:rPr>
              <a:t>Esquema: Copo de nieve </a:t>
            </a:r>
          </a:p>
        </p:txBody>
      </p:sp>
      <p:sp>
        <p:nvSpPr>
          <p:cNvPr id="962" name="Shape 962"/>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
        <p:nvSpPr>
          <p:cNvPr id="963" name="Shape 963"/>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pic>
        <p:nvPicPr>
          <p:cNvPr descr="http://t2.gstatic.com/images?q=tbn:ANd9GcQwL2zqN7uGvJk1oVKzzHE90zXiVSt0Zdu_nkJ4SpBEiSGpybgiAw" id="964" name="Shape 964"/>
          <p:cNvPicPr preferRelativeResize="0"/>
          <p:nvPr/>
        </p:nvPicPr>
        <p:blipFill rotWithShape="1">
          <a:blip r:embed="rId3">
            <a:alphaModFix/>
          </a:blip>
          <a:srcRect b="0" l="0" r="0" t="0"/>
          <a:stretch/>
        </p:blipFill>
        <p:spPr>
          <a:xfrm>
            <a:off x="1115616" y="2420888"/>
            <a:ext cx="6768751" cy="2808311"/>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8" name="Shape 968"/>
        <p:cNvGrpSpPr/>
        <p:nvPr/>
      </p:nvGrpSpPr>
      <p:grpSpPr>
        <a:xfrm>
          <a:off x="0" y="0"/>
          <a:ext cx="0" cy="0"/>
          <a:chOff x="0" y="0"/>
          <a:chExt cx="0" cy="0"/>
        </a:xfrm>
      </p:grpSpPr>
      <p:sp>
        <p:nvSpPr>
          <p:cNvPr id="969" name="Shape 969"/>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b="0" i="0" lang="es-AR" sz="5000" u="none" cap="none" strike="noStrike">
                <a:solidFill>
                  <a:schemeClr val="dk2"/>
                </a:solidFill>
                <a:latin typeface="Calibri"/>
                <a:ea typeface="Calibri"/>
                <a:cs typeface="Calibri"/>
                <a:sym typeface="Calibri"/>
              </a:rPr>
              <a:t>Esquema: constelación </a:t>
            </a:r>
          </a:p>
        </p:txBody>
      </p:sp>
      <p:sp>
        <p:nvSpPr>
          <p:cNvPr id="970" name="Shape 970"/>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s-AR" sz="1200">
                <a:solidFill>
                  <a:srgbClr val="035C75"/>
                </a:solidFill>
                <a:latin typeface="Constantia"/>
                <a:ea typeface="Constantia"/>
                <a:cs typeface="Constantia"/>
                <a:sym typeface="Constantia"/>
              </a:rPr>
              <a:t>Catedra: B.I. </a:t>
            </a:r>
          </a:p>
        </p:txBody>
      </p:sp>
      <p:sp>
        <p:nvSpPr>
          <p:cNvPr id="971" name="Shape 971"/>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pic>
        <p:nvPicPr>
          <p:cNvPr descr="http://t0.gstatic.com/images?q=tbn:ANd9GcQCL8QNn4VwkFwUDKdTG--u9FJN_ImlVxXZTXHoaXzSt-XkBx0" id="972" name="Shape 972"/>
          <p:cNvPicPr preferRelativeResize="0"/>
          <p:nvPr/>
        </p:nvPicPr>
        <p:blipFill rotWithShape="1">
          <a:blip r:embed="rId3">
            <a:alphaModFix/>
          </a:blip>
          <a:srcRect b="0" l="0" r="0" t="0"/>
          <a:stretch/>
        </p:blipFill>
        <p:spPr>
          <a:xfrm>
            <a:off x="1619671" y="2204864"/>
            <a:ext cx="5328591" cy="32831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t/>
            </a:r>
            <a:endParaRPr sz="1200">
              <a:solidFill>
                <a:srgbClr val="035C75"/>
              </a:solidFill>
              <a:latin typeface="Constantia"/>
              <a:ea typeface="Constantia"/>
              <a:cs typeface="Constantia"/>
              <a:sym typeface="Constantia"/>
            </a:endParaRPr>
          </a:p>
        </p:txBody>
      </p:sp>
      <p:sp>
        <p:nvSpPr>
          <p:cNvPr id="196" name="Shape 196"/>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197" name="Shape 197"/>
          <p:cNvSpPr txBox="1"/>
          <p:nvPr/>
        </p:nvSpPr>
        <p:spPr>
          <a:xfrm>
            <a:off x="422570" y="1798038"/>
            <a:ext cx="1050274" cy="400109"/>
          </a:xfrm>
          <a:prstGeom prst="rect">
            <a:avLst/>
          </a:prstGeom>
          <a:gradFill>
            <a:gsLst>
              <a:gs pos="0">
                <a:srgbClr val="6E9400"/>
              </a:gs>
              <a:gs pos="68000">
                <a:srgbClr val="B7D272"/>
              </a:gs>
              <a:gs pos="100000">
                <a:srgbClr val="DBECB6"/>
              </a:gs>
            </a:gsLst>
            <a:path path="circle">
              <a:fillToRect b="50%" l="50%" r="50%" t="50%"/>
            </a:path>
            <a:tileRect/>
          </a:gradFill>
          <a:ln>
            <a:noFill/>
          </a:ln>
          <a:effectLst>
            <a:outerShdw blurRad="57150" rotWithShape="0" algn="ctr" dir="5400000" dist="38100">
              <a:srgbClr val="000000"/>
            </a:outerShdw>
          </a:effectLst>
        </p:spPr>
        <p:txBody>
          <a:bodyPr anchorCtr="0" anchor="t" bIns="45700" lIns="91425" rIns="91425" tIns="45700">
            <a:noAutofit/>
          </a:bodyPr>
          <a:lstStyle/>
          <a:p>
            <a:pPr indent="0" lvl="0" marL="0" marR="0" rtl="0" algn="l">
              <a:spcBef>
                <a:spcPts val="0"/>
              </a:spcBef>
              <a:buSzPct val="25000"/>
              <a:buNone/>
            </a:pPr>
            <a:r>
              <a:rPr lang="es-AR" sz="2000">
                <a:solidFill>
                  <a:schemeClr val="lt1"/>
                </a:solidFill>
                <a:latin typeface="Calibri"/>
                <a:ea typeface="Calibri"/>
                <a:cs typeface="Calibri"/>
                <a:sym typeface="Calibri"/>
              </a:rPr>
              <a:t>Fases:</a:t>
            </a:r>
          </a:p>
        </p:txBody>
      </p:sp>
      <p:sp>
        <p:nvSpPr>
          <p:cNvPr id="198" name="Shape 198"/>
          <p:cNvSpPr/>
          <p:nvPr/>
        </p:nvSpPr>
        <p:spPr>
          <a:xfrm>
            <a:off x="1691680" y="2348880"/>
            <a:ext cx="5256583" cy="738664"/>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lang="es-AR" sz="2400">
                <a:solidFill>
                  <a:schemeClr val="dk1"/>
                </a:solidFill>
                <a:latin typeface="Constantia"/>
                <a:ea typeface="Constantia"/>
                <a:cs typeface="Constantia"/>
                <a:sym typeface="Constantia"/>
              </a:rPr>
              <a:t>Implementación :</a:t>
            </a:r>
          </a:p>
          <a:p>
            <a:pPr indent="-342900" lvl="2" marL="1257300" marR="0" rtl="0" algn="l">
              <a:spcBef>
                <a:spcPts val="0"/>
              </a:spcBef>
              <a:buClr>
                <a:schemeClr val="dk1"/>
              </a:buClr>
              <a:buSzPct val="100000"/>
              <a:buFont typeface="Arial"/>
              <a:buChar char="•"/>
            </a:pPr>
            <a:r>
              <a:rPr b="0" i="0" lang="es-AR" sz="1800" u="none" cap="none" strike="noStrike">
                <a:solidFill>
                  <a:schemeClr val="dk1"/>
                </a:solidFill>
                <a:latin typeface="Constantia"/>
                <a:ea typeface="Constantia"/>
                <a:cs typeface="Constantia"/>
                <a:sym typeface="Constantia"/>
              </a:rPr>
              <a:t>Puesta en marcha, etapa de ejecución</a:t>
            </a:r>
          </a:p>
        </p:txBody>
      </p:sp>
      <p:sp>
        <p:nvSpPr>
          <p:cNvPr id="199" name="Shape 199"/>
          <p:cNvSpPr/>
          <p:nvPr/>
        </p:nvSpPr>
        <p:spPr>
          <a:xfrm>
            <a:off x="3766701" y="3983282"/>
            <a:ext cx="4572000" cy="738664"/>
          </a:xfrm>
          <a:prstGeom prst="rect">
            <a:avLst/>
          </a:prstGeom>
          <a:noFill/>
          <a:ln>
            <a:noFill/>
          </a:ln>
        </p:spPr>
        <p:txBody>
          <a:bodyPr anchorCtr="0" anchor="t" bIns="45700" lIns="91425" rIns="91425" tIns="45700">
            <a:noAutofit/>
          </a:bodyPr>
          <a:lstStyle/>
          <a:p>
            <a:pPr indent="0" lvl="0" marL="0" marR="0" rtl="0" algn="just">
              <a:spcBef>
                <a:spcPts val="0"/>
              </a:spcBef>
              <a:buSzPct val="25000"/>
              <a:buNone/>
            </a:pPr>
            <a:r>
              <a:rPr lang="es-AR" sz="1400">
                <a:solidFill>
                  <a:srgbClr val="404040"/>
                </a:solidFill>
                <a:latin typeface="Arial"/>
                <a:ea typeface="Arial"/>
                <a:cs typeface="Arial"/>
                <a:sym typeface="Arial"/>
              </a:rPr>
              <a:t>Cada decisión implica un aprendizaje. Aun si los resultados no fueron los esperados es posible aprender de los errores para no repetirlos.</a:t>
            </a:r>
          </a:p>
        </p:txBody>
      </p:sp>
      <p:sp>
        <p:nvSpPr>
          <p:cNvPr id="200" name="Shape 200"/>
          <p:cNvSpPr txBox="1"/>
          <p:nvPr/>
        </p:nvSpPr>
        <p:spPr>
          <a:xfrm>
            <a:off x="445970" y="620320"/>
            <a:ext cx="8229600" cy="1143000"/>
          </a:xfrm>
          <a:prstGeom prst="rect">
            <a:avLst/>
          </a:prstGeom>
          <a:noFill/>
          <a:ln>
            <a:noFill/>
          </a:ln>
        </p:spPr>
        <p:txBody>
          <a:bodyPr anchorCtr="0" anchor="t" bIns="45700" lIns="91425" rIns="91425" tIns="45700">
            <a:noAutofit/>
          </a:bodyPr>
          <a:lstStyle/>
          <a:p>
            <a:pPr indent="0" lvl="0" marL="0" marR="0" rtl="0" algn="ctr">
              <a:spcBef>
                <a:spcPts val="0"/>
              </a:spcBef>
              <a:buClr>
                <a:schemeClr val="dk2"/>
              </a:buClr>
              <a:buSzPct val="25000"/>
              <a:buFont typeface="Calibri"/>
              <a:buNone/>
            </a:pPr>
            <a:r>
              <a:rPr b="0" lang="es-AR" sz="4875">
                <a:solidFill>
                  <a:schemeClr val="dk2"/>
                </a:solidFill>
                <a:latin typeface="Calibri"/>
                <a:ea typeface="Calibri"/>
                <a:cs typeface="Calibri"/>
                <a:sym typeface="Calibri"/>
              </a:rPr>
              <a:t>Proceso de toma de decisiones</a:t>
            </a:r>
          </a:p>
        </p:txBody>
      </p:sp>
      <p:pic>
        <p:nvPicPr>
          <p:cNvPr descr="Resultado de imagen para implementacion del proceso de toma de decisiones" id="201" name="Shape 201"/>
          <p:cNvPicPr preferRelativeResize="0"/>
          <p:nvPr/>
        </p:nvPicPr>
        <p:blipFill rotWithShape="1">
          <a:blip r:embed="rId3">
            <a:alphaModFix/>
          </a:blip>
          <a:srcRect b="0" l="0" r="0" t="0"/>
          <a:stretch/>
        </p:blipFill>
        <p:spPr>
          <a:xfrm>
            <a:off x="402048" y="3397723"/>
            <a:ext cx="2971799" cy="15335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idx="11" type="ftr"/>
          </p:nvPr>
        </p:nvSpPr>
        <p:spPr>
          <a:xfrm>
            <a:off x="2667000" y="6356350"/>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t/>
            </a:r>
            <a:endParaRPr sz="1200">
              <a:solidFill>
                <a:srgbClr val="035C75"/>
              </a:solidFill>
              <a:latin typeface="Constantia"/>
              <a:ea typeface="Constantia"/>
              <a:cs typeface="Constantia"/>
              <a:sym typeface="Constantia"/>
            </a:endParaRPr>
          </a:p>
        </p:txBody>
      </p:sp>
      <p:sp>
        <p:nvSpPr>
          <p:cNvPr id="207" name="Shape 207"/>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s-AR" sz="1200">
                <a:solidFill>
                  <a:srgbClr val="035C75"/>
                </a:solidFill>
                <a:latin typeface="Constantia"/>
                <a:ea typeface="Constantia"/>
                <a:cs typeface="Constantia"/>
                <a:sym typeface="Constantia"/>
              </a:rPr>
              <a:t>‹#›</a:t>
            </a:fld>
          </a:p>
        </p:txBody>
      </p:sp>
      <p:sp>
        <p:nvSpPr>
          <p:cNvPr id="208" name="Shape 208"/>
          <p:cNvSpPr txBox="1"/>
          <p:nvPr/>
        </p:nvSpPr>
        <p:spPr>
          <a:xfrm>
            <a:off x="445970" y="620320"/>
            <a:ext cx="8229600" cy="1143000"/>
          </a:xfrm>
          <a:prstGeom prst="rect">
            <a:avLst/>
          </a:prstGeom>
          <a:noFill/>
          <a:ln>
            <a:noFill/>
          </a:ln>
        </p:spPr>
        <p:txBody>
          <a:bodyPr anchorCtr="0" anchor="t" bIns="45700" lIns="91425" rIns="91425" tIns="45700">
            <a:noAutofit/>
          </a:bodyPr>
          <a:lstStyle/>
          <a:p>
            <a:pPr indent="0" lvl="0" marL="0" marR="0" rtl="0" algn="ctr">
              <a:spcBef>
                <a:spcPts val="0"/>
              </a:spcBef>
              <a:buClr>
                <a:schemeClr val="dk2"/>
              </a:buClr>
              <a:buSzPct val="25000"/>
              <a:buFont typeface="Calibri"/>
              <a:buNone/>
            </a:pPr>
            <a:r>
              <a:rPr b="0" lang="es-AR" sz="4875">
                <a:solidFill>
                  <a:schemeClr val="dk2"/>
                </a:solidFill>
                <a:latin typeface="Calibri"/>
                <a:ea typeface="Calibri"/>
                <a:cs typeface="Calibri"/>
                <a:sym typeface="Calibri"/>
              </a:rPr>
              <a:t>Proceso de toma de decisiones</a:t>
            </a:r>
          </a:p>
        </p:txBody>
      </p:sp>
      <p:sp>
        <p:nvSpPr>
          <p:cNvPr id="209" name="Shape 209"/>
          <p:cNvSpPr txBox="1"/>
          <p:nvPr/>
        </p:nvSpPr>
        <p:spPr>
          <a:xfrm>
            <a:off x="2940591" y="1763319"/>
            <a:ext cx="3240359" cy="369332"/>
          </a:xfrm>
          <a:prstGeom prst="rect">
            <a:avLst/>
          </a:prstGeom>
          <a:gradFill>
            <a:gsLst>
              <a:gs pos="0">
                <a:srgbClr val="00AF6E"/>
              </a:gs>
              <a:gs pos="68000">
                <a:srgbClr val="60DFAE"/>
              </a:gs>
              <a:gs pos="100000">
                <a:srgbClr val="AEF3D5"/>
              </a:gs>
            </a:gsLst>
            <a:path path="circle">
              <a:fillToRect b="50%" l="50%" r="50%" t="50%"/>
            </a:path>
            <a:tileRect/>
          </a:gradFill>
          <a:ln>
            <a:noFill/>
          </a:ln>
          <a:effectLst>
            <a:outerShdw blurRad="57150" rotWithShape="0" algn="ctr" dir="5400000" dist="38100">
              <a:srgbClr val="000000"/>
            </a:outerShdw>
          </a:effectLst>
        </p:spPr>
        <p:txBody>
          <a:bodyPr anchorCtr="0" anchor="t" bIns="45700" lIns="91425" rIns="91425" tIns="45700">
            <a:noAutofit/>
          </a:bodyPr>
          <a:lstStyle/>
          <a:p>
            <a:pPr indent="0" lvl="0" marL="0" marR="0" rtl="0" algn="ctr">
              <a:spcBef>
                <a:spcPts val="0"/>
              </a:spcBef>
              <a:buSzPct val="25000"/>
              <a:buNone/>
            </a:pPr>
            <a:r>
              <a:rPr lang="es-AR" sz="1800">
                <a:solidFill>
                  <a:schemeClr val="lt1"/>
                </a:solidFill>
                <a:latin typeface="Constantia"/>
                <a:ea typeface="Constantia"/>
                <a:cs typeface="Constantia"/>
                <a:sym typeface="Constantia"/>
              </a:rPr>
              <a:t>Actividad</a:t>
            </a:r>
          </a:p>
        </p:txBody>
      </p:sp>
      <p:sp>
        <p:nvSpPr>
          <p:cNvPr id="210" name="Shape 210"/>
          <p:cNvSpPr txBox="1"/>
          <p:nvPr/>
        </p:nvSpPr>
        <p:spPr>
          <a:xfrm>
            <a:off x="1176395" y="2901183"/>
            <a:ext cx="6768751" cy="2031325"/>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Calibri"/>
              <a:buAutoNum type="arabicPeriod"/>
            </a:pPr>
            <a:r>
              <a:rPr lang="es-AR" sz="1800">
                <a:solidFill>
                  <a:schemeClr val="dk1"/>
                </a:solidFill>
                <a:latin typeface="Constantia"/>
                <a:ea typeface="Constantia"/>
                <a:cs typeface="Constantia"/>
                <a:sym typeface="Constantia"/>
              </a:rPr>
              <a:t>Seleccione un problema, si es necesario descompóngalo en sub problemas, </a:t>
            </a:r>
          </a:p>
          <a:p>
            <a:pPr indent="-342900" lvl="0" marL="342900" marR="0" rtl="0" algn="l">
              <a:spcBef>
                <a:spcPts val="0"/>
              </a:spcBef>
              <a:buClr>
                <a:schemeClr val="dk1"/>
              </a:buClr>
              <a:buSzPct val="100000"/>
              <a:buFont typeface="Calibri"/>
              <a:buAutoNum type="arabicPeriod"/>
            </a:pPr>
            <a:r>
              <a:rPr lang="es-AR" sz="1800">
                <a:solidFill>
                  <a:schemeClr val="dk1"/>
                </a:solidFill>
                <a:latin typeface="Constantia"/>
                <a:ea typeface="Constantia"/>
                <a:cs typeface="Constantia"/>
                <a:sym typeface="Constantia"/>
              </a:rPr>
              <a:t>Aplique el proceso de toma de decisiones, marcando cada una de las fases. </a:t>
            </a:r>
          </a:p>
          <a:p>
            <a:pPr indent="-342900" lvl="0" marL="342900" marR="0" rtl="0" algn="l">
              <a:spcBef>
                <a:spcPts val="0"/>
              </a:spcBef>
              <a:buClr>
                <a:schemeClr val="dk1"/>
              </a:buClr>
              <a:buSzPct val="100000"/>
              <a:buFont typeface="Calibri"/>
              <a:buAutoNum type="arabicPeriod"/>
            </a:pPr>
            <a:r>
              <a:rPr lang="es-AR" sz="1800">
                <a:solidFill>
                  <a:schemeClr val="dk1"/>
                </a:solidFill>
                <a:latin typeface="Constantia"/>
                <a:ea typeface="Constantia"/>
                <a:cs typeface="Constantia"/>
                <a:sym typeface="Constantia"/>
              </a:rPr>
              <a:t>Que información le fue necesaria buscar </a:t>
            </a:r>
          </a:p>
          <a:p>
            <a:pPr indent="-342900" lvl="0" marL="342900" marR="0" rtl="0" algn="l">
              <a:spcBef>
                <a:spcPts val="0"/>
              </a:spcBef>
              <a:buClr>
                <a:schemeClr val="dk1"/>
              </a:buClr>
              <a:buSzPct val="100000"/>
              <a:buFont typeface="Calibri"/>
              <a:buAutoNum type="arabicPeriod"/>
            </a:pPr>
            <a:r>
              <a:rPr lang="es-AR" sz="1800">
                <a:solidFill>
                  <a:schemeClr val="dk1"/>
                </a:solidFill>
                <a:latin typeface="Constantia"/>
                <a:ea typeface="Constantia"/>
                <a:cs typeface="Constantia"/>
                <a:sym typeface="Constantia"/>
              </a:rPr>
              <a:t>Justifique en base a datos certeros la elección </a:t>
            </a:r>
          </a:p>
          <a:p>
            <a:pPr indent="-342900" lvl="0" marL="342900" marR="0" rtl="0" algn="l">
              <a:spcBef>
                <a:spcPts val="0"/>
              </a:spcBef>
              <a:buClr>
                <a:schemeClr val="dk1"/>
              </a:buClr>
              <a:buSzPct val="100000"/>
              <a:buFont typeface="Calibri"/>
              <a:buAutoNum type="arabicPeriod"/>
            </a:pPr>
            <a:r>
              <a:rPr lang="es-AR" sz="1800">
                <a:solidFill>
                  <a:schemeClr val="dk1"/>
                </a:solidFill>
                <a:latin typeface="Constantia"/>
                <a:ea typeface="Constantia"/>
                <a:cs typeface="Constantia"/>
                <a:sym typeface="Constantia"/>
              </a:rPr>
              <a:t>Indique como realizaría la implementación del mismo. </a:t>
            </a:r>
          </a:p>
        </p:txBody>
      </p:sp>
    </p:spTree>
  </p:cSld>
  <p:clrMapOvr>
    <a:masterClrMapping/>
  </p:clrMapOvr>
</p:sld>
</file>

<file path=ppt/theme/theme1.xml><?xml version="1.0" encoding="utf-8"?>
<a:theme xmlns:a="http://schemas.openxmlformats.org/drawingml/2006/main" xmlns:r="http://schemas.openxmlformats.org/officeDocument/2006/relationships" name="Flujo">
  <a:themeElements>
    <a:clrScheme name="Flujo">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lujo">
  <a:themeElements>
    <a:clrScheme name="Flujo">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