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3" r:id="rId6"/>
    <p:sldId id="280" r:id="rId7"/>
    <p:sldId id="294" r:id="rId8"/>
    <p:sldId id="299" r:id="rId9"/>
    <p:sldId id="300" r:id="rId10"/>
    <p:sldId id="301" r:id="rId11"/>
    <p:sldId id="291" r:id="rId12"/>
    <p:sldId id="293" r:id="rId13"/>
    <p:sldId id="292" r:id="rId14"/>
    <p:sldId id="260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20/05/2025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73191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8686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2296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1385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5748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7190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62555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99998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1247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20/05/2025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20/05/2025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20/05/2025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20/05/2025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20/05/2025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20/05/2025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20/05/2025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20/05/2025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20/05/2025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20/05/2025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20/05/2025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20/05/2025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ose.sbrandao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/>
            <a:r>
              <a:rPr lang="pt-BR" sz="2800" dirty="0" smtClean="0">
                <a:solidFill>
                  <a:schemeClr val="bg1"/>
                </a:solidFill>
              </a:rPr>
              <a:t>EDUCAÇÃO FINANCEIRA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 smtClean="0">
                <a:solidFill>
                  <a:srgbClr val="7CEBFF"/>
                </a:solidFill>
              </a:rPr>
              <a:t>COMO LIDAR COM O DINHEIRO</a:t>
            </a:r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PARA REFLEXÃO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690648" y="312312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/>
              <a:t>“Mesmo que hoje você não tenha dinheiro, você tem algo que vale muito: </a:t>
            </a:r>
            <a:endParaRPr lang="pt-BR" dirty="0" smtClean="0"/>
          </a:p>
          <a:p>
            <a:pPr algn="just"/>
            <a:r>
              <a:rPr lang="pt-BR" dirty="0" smtClean="0"/>
              <a:t>cabeça </a:t>
            </a:r>
            <a:r>
              <a:rPr lang="pt-BR" dirty="0"/>
              <a:t>boa, vontade e sonhos</a:t>
            </a:r>
            <a:r>
              <a:rPr lang="pt-BR" dirty="0" smtClean="0"/>
              <a:t>.”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“Comece pequeno. Comece agora. Um dia, você vai lembrar dessa conversa.”</a:t>
            </a:r>
          </a:p>
        </p:txBody>
      </p:sp>
    </p:spTree>
    <p:extLst>
      <p:ext uri="{BB962C8B-B14F-4D97-AF65-F5344CB8AC3E}">
        <p14:creationId xmlns:p14="http://schemas.microsoft.com/office/powerpoint/2010/main" val="108834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4" y="3505095"/>
            <a:ext cx="3338677" cy="2629006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>
                <a:solidFill>
                  <a:schemeClr val="bg2"/>
                </a:solidFill>
              </a:rPr>
              <a:t>@mestreanalytics</a:t>
            </a: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r>
              <a:rPr lang="pt-BR" dirty="0" smtClean="0">
                <a:solidFill>
                  <a:schemeClr val="bg2"/>
                </a:solidFill>
                <a:hlinkClick r:id="rId4"/>
              </a:rPr>
              <a:t>J</a:t>
            </a:r>
            <a:r>
              <a:rPr lang="pt-BR" sz="1200" dirty="0" smtClean="0">
                <a:solidFill>
                  <a:schemeClr val="bg2"/>
                </a:solidFill>
                <a:hlinkClick r:id="rId4"/>
              </a:rPr>
              <a:t>ose.sbrandao@gmail.com</a:t>
            </a:r>
            <a:endParaRPr lang="pt-BR" sz="1200" dirty="0" smtClean="0">
              <a:solidFill>
                <a:schemeClr val="bg2"/>
              </a:solidFill>
            </a:endParaRPr>
          </a:p>
          <a:p>
            <a:pPr rtl="0"/>
            <a:r>
              <a:rPr lang="pt-BR" sz="1200" dirty="0" smtClean="0">
                <a:solidFill>
                  <a:schemeClr val="bg2"/>
                </a:solidFill>
              </a:rPr>
              <a:t>Linkedin.com/in/</a:t>
            </a:r>
            <a:r>
              <a:rPr lang="pt-BR" sz="1200" dirty="0" err="1" smtClean="0">
                <a:solidFill>
                  <a:schemeClr val="bg2"/>
                </a:solidFill>
              </a:rPr>
              <a:t>josecarlosbrandao</a:t>
            </a:r>
            <a:endParaRPr lang="pt-BR" sz="1200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Referencia bibliográfica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563007" y="54771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>
                <a:solidFill>
                  <a:srgbClr val="404040"/>
                </a:solidFill>
                <a:latin typeface="Inter"/>
              </a:rPr>
              <a:t> 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98" y="3020113"/>
            <a:ext cx="2101979" cy="293808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363" y="3020114"/>
            <a:ext cx="2006731" cy="293808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812" y="2971284"/>
            <a:ext cx="1986865" cy="303574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6389" y="3020114"/>
            <a:ext cx="1936014" cy="30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6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Para reflexão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643352" y="2299589"/>
            <a:ext cx="690529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“Você acha que educação financeira é só pra quem tem dinheiro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?”</a:t>
            </a: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“Quem aqui já ouviu alguém dizer: ‘Não tenho dinheiro pra nada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!’?”</a:t>
            </a: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“Você sabia que até quem ganha muito pode terminar sem nada?”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8" y="2299590"/>
            <a:ext cx="1906642" cy="19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HISTÓRIAS PARA REFLEXÃO</a:t>
            </a:r>
            <a:endParaRPr lang="pt-B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2566" y="2847229"/>
            <a:ext cx="78566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Pessoa que ganhava muito, mas gastava mal e ficou endividada.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Pessoa simples que soube guardar, planejar e melhorou de vida.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metáfora do “balde com furos”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não adianta encher de água (dinheiro) se tem furos (gastos sem controle).</a:t>
            </a:r>
          </a:p>
        </p:txBody>
      </p:sp>
      <p:sp>
        <p:nvSpPr>
          <p:cNvPr id="4" name="Retângulo 3"/>
          <p:cNvSpPr/>
          <p:nvPr/>
        </p:nvSpPr>
        <p:spPr>
          <a:xfrm>
            <a:off x="956441" y="5379149"/>
            <a:ext cx="9732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Isso mostra que </a:t>
            </a:r>
            <a:r>
              <a:rPr lang="pt-BR" b="1" dirty="0"/>
              <a:t>educação financeira é sobre comportamento e mentalidade</a:t>
            </a:r>
            <a:r>
              <a:rPr lang="pt-BR" dirty="0"/>
              <a:t>, não sobre salário.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658" y="186239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eta financeira - ícones de educação grát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2343808"/>
            <a:ext cx="3058838" cy="30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Sobre a matemática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141076" y="30600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i="1" dirty="0"/>
              <a:t>“A matemática não serve só pra resolver equações no caderno. Ela ajuda a gente a tomar decisões melhores no mercado, a planejar o futuro, a saber quando estamos gastando mais do que podemos</a:t>
            </a:r>
            <a:r>
              <a:rPr lang="pt-BR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31537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Sobre a matemática</a:t>
            </a:r>
            <a:endParaRPr lang="pt-B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5571" y="4175252"/>
            <a:ext cx="1033167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“Se você gastar R$ 3 por dia no lanche da escola, em uma semana são R$ 15.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 um mês, R$ 60. E em um ano, R$ 720! Será que vale a pena todo dia?”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“Se você guardar R$ 10 por mês, em 1 ano terá R$ 120. Pode parecer pouco, mas é um começo.”</a:t>
            </a:r>
          </a:p>
        </p:txBody>
      </p:sp>
      <p:pic>
        <p:nvPicPr>
          <p:cNvPr id="3075" name="Picture 3" descr="ensino superior, bolsa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50" y="1984258"/>
            <a:ext cx="2902936" cy="203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18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Sobre a matemática</a:t>
            </a:r>
            <a:endParaRPr lang="pt-B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03433" y="3611423"/>
            <a:ext cx="8786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 smtClean="0"/>
              <a:t>Ás </a:t>
            </a:r>
            <a:r>
              <a:rPr lang="pt-BR" dirty="0"/>
              <a:t>vezes um produto está com 50% de desconto, mas ainda é caro se você não precisa </a:t>
            </a:r>
            <a:r>
              <a:rPr lang="pt-BR" dirty="0" smtClean="0"/>
              <a:t>dele.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03433" y="4190264"/>
            <a:ext cx="550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Quanto </a:t>
            </a:r>
            <a:r>
              <a:rPr lang="pt-BR" dirty="0"/>
              <a:t>mais gasta em uma área, menos sobra para </a:t>
            </a:r>
            <a:r>
              <a:rPr lang="pt-BR" dirty="0" smtClean="0"/>
              <a:t>outra.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1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PARA REFLEXÃO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324303" y="3108547"/>
            <a:ext cx="1003774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“Você tem sonhos? Um celular, uma casa pra sua família, uma profissão?”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“Tudo isso pode parecer distante, mas começa com uma decisão: me organizar e ter paciência.”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 smtClean="0">
                <a:latin typeface="Arial" panose="020B0604020202020204" pitchFamily="34" charset="0"/>
              </a:rPr>
              <a:t>É 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planejamento e persistência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“O dinheiro gosta de quem cuida bem dele.”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“Guardar um pouco hoje pode mudar o amanhã.”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“Ser rico não é ter muito dinheiro, é saber usar bem o que se tem.”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EXEMPLOS NO COTIDIANO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2112580" y="252522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Diferença entre </a:t>
            </a:r>
            <a:r>
              <a:rPr lang="pt-BR" b="1" dirty="0"/>
              <a:t>desejo e necessidade</a:t>
            </a:r>
            <a:r>
              <a:rPr lang="pt-BR" dirty="0"/>
              <a:t> (</a:t>
            </a:r>
            <a:r>
              <a:rPr lang="pt-BR" dirty="0" err="1"/>
              <a:t>ex</a:t>
            </a:r>
            <a:r>
              <a:rPr lang="pt-BR" dirty="0"/>
              <a:t>: comprar lanche todo dia vs. ajudar em casa</a:t>
            </a:r>
            <a:r>
              <a:rPr lang="pt-BR" dirty="0" smtClean="0"/>
              <a:t>).</a:t>
            </a:r>
          </a:p>
          <a:p>
            <a:pPr algn="just"/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O que é </a:t>
            </a:r>
            <a:r>
              <a:rPr lang="pt-BR" b="1" dirty="0"/>
              <a:t>planejar antes de gastar</a:t>
            </a:r>
            <a:r>
              <a:rPr lang="pt-BR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O que é </a:t>
            </a:r>
            <a:r>
              <a:rPr lang="pt-BR" b="1" dirty="0"/>
              <a:t>consumo consciente</a:t>
            </a:r>
            <a:r>
              <a:rPr lang="pt-BR" dirty="0"/>
              <a:t> (não gastar só porque viu no </a:t>
            </a:r>
            <a:r>
              <a:rPr lang="pt-BR" dirty="0" err="1"/>
              <a:t>TikTok</a:t>
            </a:r>
            <a:r>
              <a:rPr lang="pt-BR" dirty="0"/>
              <a:t> ou </a:t>
            </a:r>
            <a:r>
              <a:rPr lang="pt-BR" dirty="0" err="1"/>
              <a:t>YouTube</a:t>
            </a:r>
            <a:r>
              <a:rPr lang="pt-BR" dirty="0" smtClean="0"/>
              <a:t>).</a:t>
            </a:r>
          </a:p>
          <a:p>
            <a:pPr algn="just"/>
            <a:endParaRPr lang="pt-BR" dirty="0" smtClean="0"/>
          </a:p>
          <a:p>
            <a:pPr algn="just"/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 smtClean="0"/>
              <a:t>“</a:t>
            </a:r>
            <a:r>
              <a:rPr lang="pt-BR" dirty="0"/>
              <a:t>Antes de gastar, pense: eu preciso mesmo disso?”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“Guardar é dizer sim pro seu sonho e não pro impulso de agora.”</a:t>
            </a:r>
          </a:p>
        </p:txBody>
      </p:sp>
    </p:spTree>
    <p:extLst>
      <p:ext uri="{BB962C8B-B14F-4D97-AF65-F5344CB8AC3E}">
        <p14:creationId xmlns:p14="http://schemas.microsoft.com/office/powerpoint/2010/main" val="16409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71af3243-3dd4-4a8d-8c0d-dd76da1f02a5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0</TotalTime>
  <Words>484</Words>
  <Application>Microsoft Office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Inter</vt:lpstr>
      <vt:lpstr>Wingdings 2</vt:lpstr>
      <vt:lpstr>Dividendo</vt:lpstr>
      <vt:lpstr>EDUCAÇÃO FINANCEIRA</vt:lpstr>
      <vt:lpstr>Referencia bibliográfica</vt:lpstr>
      <vt:lpstr>Para reflexão</vt:lpstr>
      <vt:lpstr>HISTÓRIAS PARA REFLEXÃO</vt:lpstr>
      <vt:lpstr>Sobre a matemática</vt:lpstr>
      <vt:lpstr>Sobre a matemática</vt:lpstr>
      <vt:lpstr>Sobre a matemática</vt:lpstr>
      <vt:lpstr>HISTÓRIAS PARA REFLEXÃO</vt:lpstr>
      <vt:lpstr>EXEMPLOS NO COTIDIANO</vt:lpstr>
      <vt:lpstr>PARA REFLEXÃO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2024-06-03T04:28:03Z</dcterms:created>
  <dcterms:modified xsi:type="dcterms:W3CDTF">2025-05-21T01:54:18Z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