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74" r:id="rId8"/>
    <p:sldId id="275" r:id="rId9"/>
    <p:sldId id="276" r:id="rId10"/>
    <p:sldId id="262" r:id="rId11"/>
    <p:sldId id="265" r:id="rId12"/>
    <p:sldId id="266" r:id="rId13"/>
    <p:sldId id="267" r:id="rId14"/>
    <p:sldId id="268" r:id="rId15"/>
    <p:sldId id="277" r:id="rId16"/>
    <p:sldId id="278" r:id="rId17"/>
    <p:sldId id="279" r:id="rId18"/>
    <p:sldId id="269" r:id="rId19"/>
    <p:sldId id="272" r:id="rId20"/>
    <p:sldId id="273"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7" name="Date Placeholder 6"/>
          <p:cNvSpPr>
            <a:spLocks noGrp="1"/>
          </p:cNvSpPr>
          <p:nvPr>
            <p:ph type="dt" sz="half" idx="10"/>
          </p:nvPr>
        </p:nvSpPr>
        <p:spPr/>
        <p:txBody>
          <a:bodyPr/>
          <a:lstStyle/>
          <a:p>
            <a:fld id="{585BA4A2-D55E-4E09-8D56-31A4FE939A55}" type="datetimeFigureOut">
              <a:rPr lang="es-ES" smtClean="0"/>
              <a:t>04-05-2017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338428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85BA4A2-D55E-4E09-8D56-31A4FE939A55}" type="datetimeFigureOut">
              <a:rPr lang="es-ES" smtClean="0"/>
              <a:t>04-05-2017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356195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85BA4A2-D55E-4E09-8D56-31A4FE939A55}" type="datetimeFigureOut">
              <a:rPr lang="es-ES" smtClean="0"/>
              <a:t>04-05-2017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296295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85BA4A2-D55E-4E09-8D56-31A4FE939A55}" type="datetimeFigureOut">
              <a:rPr lang="es-ES" smtClean="0"/>
              <a:t>04-05-2017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006304-2317-49F0-9159-715600BDAA92}" type="slidenum">
              <a:rPr lang="es-ES" smtClean="0"/>
              <a:t>‹Nº›</a:t>
            </a:fld>
            <a:endParaRPr lang="es-E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3299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85BA4A2-D55E-4E09-8D56-31A4FE939A55}" type="datetimeFigureOut">
              <a:rPr lang="es-ES" smtClean="0"/>
              <a:t>04-05-2017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3487961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585BA4A2-D55E-4E09-8D56-31A4FE939A55}" type="datetimeFigureOut">
              <a:rPr lang="es-ES" smtClean="0"/>
              <a:t>04-05-2017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289899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585BA4A2-D55E-4E09-8D56-31A4FE939A55}" type="datetimeFigureOut">
              <a:rPr lang="es-ES" smtClean="0"/>
              <a:t>04-05-2017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4213498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BA4A2-D55E-4E09-8D56-31A4FE939A55}" type="datetimeFigureOut">
              <a:rPr lang="es-ES" smtClean="0"/>
              <a:t>04-05-2017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2892757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BA4A2-D55E-4E09-8D56-31A4FE939A55}" type="datetimeFigureOut">
              <a:rPr lang="es-ES" smtClean="0"/>
              <a:t>04-05-2017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8707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BA4A2-D55E-4E09-8D56-31A4FE939A55}" type="datetimeFigureOut">
              <a:rPr lang="es-ES" smtClean="0"/>
              <a:t>04-05-2017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385255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85BA4A2-D55E-4E09-8D56-31A4FE939A55}" type="datetimeFigureOut">
              <a:rPr lang="es-ES" smtClean="0"/>
              <a:t>04-05-2017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30417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85BA4A2-D55E-4E09-8D56-31A4FE939A55}" type="datetimeFigureOut">
              <a:rPr lang="es-ES" smtClean="0"/>
              <a:t>04-05-2017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16540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85BA4A2-D55E-4E09-8D56-31A4FE939A55}" type="datetimeFigureOut">
              <a:rPr lang="es-ES" smtClean="0"/>
              <a:t>04-05-2017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143378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85BA4A2-D55E-4E09-8D56-31A4FE939A55}" type="datetimeFigureOut">
              <a:rPr lang="es-ES" smtClean="0"/>
              <a:t>04-05-2017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360604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BA4A2-D55E-4E09-8D56-31A4FE939A55}" type="datetimeFigureOut">
              <a:rPr lang="es-ES" smtClean="0"/>
              <a:t>04-05-2017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345470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85BA4A2-D55E-4E09-8D56-31A4FE939A55}" type="datetimeFigureOut">
              <a:rPr lang="es-ES" smtClean="0"/>
              <a:t>04-05-2017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172719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85BA4A2-D55E-4E09-8D56-31A4FE939A55}" type="datetimeFigureOut">
              <a:rPr lang="es-ES" smtClean="0"/>
              <a:t>04-05-2017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006304-2317-49F0-9159-715600BDAA92}" type="slidenum">
              <a:rPr lang="es-ES" smtClean="0"/>
              <a:t>‹Nº›</a:t>
            </a:fld>
            <a:endParaRPr lang="es-ES"/>
          </a:p>
        </p:txBody>
      </p:sp>
    </p:spTree>
    <p:extLst>
      <p:ext uri="{BB962C8B-B14F-4D97-AF65-F5344CB8AC3E}">
        <p14:creationId xmlns:p14="http://schemas.microsoft.com/office/powerpoint/2010/main" val="97006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85BA4A2-D55E-4E09-8D56-31A4FE939A55}" type="datetimeFigureOut">
              <a:rPr lang="es-ES" smtClean="0"/>
              <a:t>04-05-2017</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E006304-2317-49F0-9159-715600BDAA92}" type="slidenum">
              <a:rPr lang="es-ES" smtClean="0"/>
              <a:t>‹Nº›</a:t>
            </a:fld>
            <a:endParaRPr lang="es-ES"/>
          </a:p>
        </p:txBody>
      </p:sp>
    </p:spTree>
    <p:extLst>
      <p:ext uri="{BB962C8B-B14F-4D97-AF65-F5344CB8AC3E}">
        <p14:creationId xmlns:p14="http://schemas.microsoft.com/office/powerpoint/2010/main" val="16694798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378" y="545172"/>
            <a:ext cx="9144000" cy="1641490"/>
          </a:xfrm>
        </p:spPr>
        <p:txBody>
          <a:bodyPr>
            <a:normAutofit fontScale="90000"/>
          </a:bodyPr>
          <a:lstStyle/>
          <a:p>
            <a:r>
              <a:rPr lang="es-ES" dirty="0"/>
              <a:t>Ejercicio 1.</a:t>
            </a:r>
            <a:br>
              <a:rPr lang="es-ES" dirty="0"/>
            </a:br>
            <a:r>
              <a:rPr lang="es-ES" sz="8000" dirty="0"/>
              <a:t>Contenedores en un barco</a:t>
            </a:r>
          </a:p>
        </p:txBody>
      </p:sp>
      <p:sp>
        <p:nvSpPr>
          <p:cNvPr id="6" name="CuadroTexto 5"/>
          <p:cNvSpPr txBox="1"/>
          <p:nvPr/>
        </p:nvSpPr>
        <p:spPr>
          <a:xfrm>
            <a:off x="6492240" y="4924696"/>
            <a:ext cx="5016138" cy="1200329"/>
          </a:xfrm>
          <a:prstGeom prst="rect">
            <a:avLst/>
          </a:prstGeom>
          <a:noFill/>
        </p:spPr>
        <p:txBody>
          <a:bodyPr wrap="square" rtlCol="0">
            <a:spAutoFit/>
          </a:bodyPr>
          <a:lstStyle/>
          <a:p>
            <a:pPr algn="r"/>
            <a:r>
              <a:rPr lang="es-ES" dirty="0"/>
              <a:t>Alejandro Rodríguez Muñoz</a:t>
            </a:r>
          </a:p>
          <a:p>
            <a:pPr algn="r"/>
            <a:r>
              <a:rPr lang="es-ES" dirty="0"/>
              <a:t>Adrián Peláez Vegas</a:t>
            </a:r>
          </a:p>
          <a:p>
            <a:pPr algn="r"/>
            <a:r>
              <a:rPr lang="es-ES" dirty="0" err="1"/>
              <a:t>Jose</a:t>
            </a:r>
            <a:r>
              <a:rPr lang="es-ES" dirty="0"/>
              <a:t> Antonio Ruiz Millán</a:t>
            </a:r>
          </a:p>
          <a:p>
            <a:pPr algn="r"/>
            <a:r>
              <a:rPr lang="es-ES" dirty="0"/>
              <a:t>Julio Antonio Fresneda García</a:t>
            </a:r>
          </a:p>
        </p:txBody>
      </p:sp>
      <p:pic>
        <p:nvPicPr>
          <p:cNvPr id="1026" name="Picture 2" descr="Resultado de imagen de barco contenedore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18011" y="3600809"/>
            <a:ext cx="6298747"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6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Este algoritmo es óptimo</a:t>
            </a:r>
          </a:p>
        </p:txBody>
      </p:sp>
      <p:sp>
        <p:nvSpPr>
          <p:cNvPr id="3" name="Marcador de contenido 2"/>
          <p:cNvSpPr>
            <a:spLocks noGrp="1"/>
          </p:cNvSpPr>
          <p:nvPr>
            <p:ph idx="1"/>
          </p:nvPr>
        </p:nvSpPr>
        <p:spPr/>
        <p:txBody>
          <a:bodyPr/>
          <a:lstStyle/>
          <a:p>
            <a:r>
              <a:rPr lang="es-ES" dirty="0"/>
              <a:t>Cuantos más pequeño cojamos un contenedor, más espacio libre dejamos para los siguientes contenedores, por lo que el número de contenedores que cabrían en ese espacio libre es mayor. </a:t>
            </a:r>
          </a:p>
          <a:p>
            <a:r>
              <a:rPr lang="es-ES" dirty="0"/>
              <a:t>Por lo que si cogemos el contenedor más pequeño, dejamos el máximo espacio disponible para los próximos contenedores, por lo que el número de contenedores que cabrían en ese espacio es el mayor posible.</a:t>
            </a:r>
          </a:p>
        </p:txBody>
      </p:sp>
    </p:spTree>
    <p:extLst>
      <p:ext uri="{BB962C8B-B14F-4D97-AF65-F5344CB8AC3E}">
        <p14:creationId xmlns:p14="http://schemas.microsoft.com/office/powerpoint/2010/main" val="14041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4070" y="2283758"/>
            <a:ext cx="10515600" cy="1325563"/>
          </a:xfrm>
        </p:spPr>
        <p:txBody>
          <a:bodyPr>
            <a:normAutofit fontScale="90000"/>
          </a:bodyPr>
          <a:lstStyle/>
          <a:p>
            <a:pPr algn="just"/>
            <a:br>
              <a:rPr lang="es-ES" dirty="0"/>
            </a:br>
            <a:r>
              <a:rPr lang="es-ES" sz="3600" dirty="0"/>
              <a:t>¿</a:t>
            </a:r>
            <a:r>
              <a:rPr lang="es-ES" sz="4000" dirty="0"/>
              <a:t>Cómo funciona el algoritmo?</a:t>
            </a:r>
          </a:p>
        </p:txBody>
      </p:sp>
      <p:sp>
        <p:nvSpPr>
          <p:cNvPr id="3" name="Marcador de contenido 2"/>
          <p:cNvSpPr>
            <a:spLocks noGrp="1"/>
          </p:cNvSpPr>
          <p:nvPr>
            <p:ph idx="1"/>
          </p:nvPr>
        </p:nvSpPr>
        <p:spPr>
          <a:xfrm>
            <a:off x="1550305" y="3891709"/>
            <a:ext cx="10233800" cy="4351338"/>
          </a:xfrm>
        </p:spPr>
        <p:txBody>
          <a:bodyPr/>
          <a:lstStyle/>
          <a:p>
            <a:r>
              <a:rPr lang="es-ES" dirty="0"/>
              <a:t>Cada vez que vayamos a coger un contenedor, cogemos el contenedor con mayor peso y lo cargamos en el barco.</a:t>
            </a:r>
          </a:p>
        </p:txBody>
      </p:sp>
      <p:sp>
        <p:nvSpPr>
          <p:cNvPr id="4" name="Título 1"/>
          <p:cNvSpPr txBox="1">
            <a:spLocks/>
          </p:cNvSpPr>
          <p:nvPr/>
        </p:nvSpPr>
        <p:spPr>
          <a:xfrm>
            <a:off x="502023" y="432547"/>
            <a:ext cx="11447930" cy="185121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br>
              <a:rPr lang="es-ES" dirty="0"/>
            </a:br>
            <a:r>
              <a:rPr lang="es-ES" sz="6400" dirty="0"/>
              <a:t>Maximizar las toneladas cargadas en el barco</a:t>
            </a:r>
          </a:p>
        </p:txBody>
      </p:sp>
    </p:spTree>
    <p:extLst>
      <p:ext uri="{BB962C8B-B14F-4D97-AF65-F5344CB8AC3E}">
        <p14:creationId xmlns:p14="http://schemas.microsoft.com/office/powerpoint/2010/main" val="179958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El algoritmo </a:t>
            </a:r>
            <a:r>
              <a:rPr lang="es-ES" dirty="0" err="1"/>
              <a:t>Greedy</a:t>
            </a:r>
            <a:r>
              <a:rPr lang="es-ES" dirty="0"/>
              <a:t> que hemos usado tiene las siguientes características:</a:t>
            </a:r>
          </a:p>
        </p:txBody>
      </p:sp>
      <p:sp>
        <p:nvSpPr>
          <p:cNvPr id="3" name="Marcador de contenido 2"/>
          <p:cNvSpPr>
            <a:spLocks noGrp="1"/>
          </p:cNvSpPr>
          <p:nvPr>
            <p:ph idx="1"/>
          </p:nvPr>
        </p:nvSpPr>
        <p:spPr>
          <a:xfrm>
            <a:off x="1120000" y="2094566"/>
            <a:ext cx="10233800" cy="4351338"/>
          </a:xfrm>
        </p:spPr>
        <p:txBody>
          <a:bodyPr/>
          <a:lstStyle/>
          <a:p>
            <a:pPr lvl="1"/>
            <a:r>
              <a:rPr lang="es-ES" dirty="0"/>
              <a:t>Conjunto de candidatos: Contenedores disponibles para ser cargados</a:t>
            </a:r>
          </a:p>
          <a:p>
            <a:pPr lvl="1"/>
            <a:r>
              <a:rPr lang="es-ES" dirty="0"/>
              <a:t>Candidatos ya usados: Contenedores que ya han sido cargados</a:t>
            </a:r>
          </a:p>
          <a:p>
            <a:pPr lvl="1"/>
            <a:r>
              <a:rPr lang="es-ES" dirty="0"/>
              <a:t>Función solución: Lista de candidatos tal que la diferencia entre el peso de 	éstos y la capacidad del barco no sea suficiente para albergar más 	contenedores</a:t>
            </a:r>
          </a:p>
          <a:p>
            <a:pPr lvl="1"/>
            <a:r>
              <a:rPr lang="es-ES"/>
              <a:t>Criterio factible: La suma del peso de los contenedores cargados es menor o igual que la capacidad del barco</a:t>
            </a:r>
            <a:endParaRPr lang="es-ES" dirty="0"/>
          </a:p>
          <a:p>
            <a:pPr lvl="1"/>
            <a:r>
              <a:rPr lang="es-ES" dirty="0"/>
              <a:t>Función selección: Seleccionamos el contenedor de mayor peso</a:t>
            </a:r>
          </a:p>
          <a:p>
            <a:pPr lvl="1"/>
            <a:r>
              <a:rPr lang="es-ES" dirty="0"/>
              <a:t>Función objetivo: Maximizar las toneladas totales cargadas en el barco, sin superar la capacidad total del barco</a:t>
            </a:r>
          </a:p>
        </p:txBody>
      </p:sp>
    </p:spTree>
    <p:extLst>
      <p:ext uri="{BB962C8B-B14F-4D97-AF65-F5344CB8AC3E}">
        <p14:creationId xmlns:p14="http://schemas.microsoft.com/office/powerpoint/2010/main" val="206076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contenido 2"/>
          <p:cNvSpPr>
            <a:spLocks noGrp="1"/>
          </p:cNvSpPr>
          <p:nvPr>
            <p:ph idx="1"/>
          </p:nvPr>
        </p:nvSpPr>
        <p:spPr/>
        <p:txBody>
          <a:bodyPr/>
          <a:lstStyle/>
          <a:p>
            <a:r>
              <a:rPr lang="es-ES" dirty="0"/>
              <a:t>Tenemos 6 contenedores de distinto peso: 2, 3, 3, 4, 5 y 7 toneladas.</a:t>
            </a:r>
          </a:p>
          <a:p>
            <a:r>
              <a:rPr lang="es-ES" dirty="0"/>
              <a:t>Tenemos un barco con capacidad máxima de 20 toneladas.</a:t>
            </a:r>
          </a:p>
          <a:p>
            <a:endParaRPr lang="es-ES" dirty="0"/>
          </a:p>
          <a:p>
            <a:r>
              <a:rPr lang="es-ES" dirty="0"/>
              <a:t>¿Cómo se resolvería?</a:t>
            </a:r>
          </a:p>
        </p:txBody>
      </p:sp>
    </p:spTree>
    <p:extLst>
      <p:ext uri="{BB962C8B-B14F-4D97-AF65-F5344CB8AC3E}">
        <p14:creationId xmlns:p14="http://schemas.microsoft.com/office/powerpoint/2010/main" val="402861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821" y="1371599"/>
            <a:ext cx="11977921" cy="5624861"/>
          </a:xfr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5724" y="1029680"/>
            <a:ext cx="1029031" cy="1807944"/>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570" y="781453"/>
            <a:ext cx="1438729" cy="1004545"/>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2538" y="781453"/>
            <a:ext cx="1734651" cy="893223"/>
          </a:xfrm>
          <a:prstGeom prst="rect">
            <a:avLst/>
          </a:prstGeom>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7906" y="1933652"/>
            <a:ext cx="2154282" cy="993943"/>
          </a:xfrm>
          <a:prstGeom prst="rect">
            <a:avLst/>
          </a:prstGeom>
        </p:spPr>
      </p:pic>
      <p:pic>
        <p:nvPicPr>
          <p:cNvPr id="9" name="Imagen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205" y="725793"/>
            <a:ext cx="2538549" cy="964895"/>
          </a:xfrm>
          <a:prstGeom prst="rect">
            <a:avLst/>
          </a:prstGeom>
        </p:spPr>
      </p:pic>
      <p:pic>
        <p:nvPicPr>
          <p:cNvPr id="10" name="Imagen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62330" y="2031530"/>
            <a:ext cx="1391195" cy="1004545"/>
          </a:xfrm>
          <a:prstGeom prst="rect">
            <a:avLst/>
          </a:prstGeom>
        </p:spPr>
      </p:pic>
      <p:sp>
        <p:nvSpPr>
          <p:cNvPr id="16" name="Título 1"/>
          <p:cNvSpPr txBox="1">
            <a:spLocks/>
          </p:cNvSpPr>
          <p:nvPr/>
        </p:nvSpPr>
        <p:spPr>
          <a:xfrm>
            <a:off x="10943738" y="118671"/>
            <a:ext cx="113172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solidFill>
                  <a:schemeClr val="tx1"/>
                </a:solidFill>
              </a:rPr>
              <a:t>7</a:t>
            </a:r>
          </a:p>
        </p:txBody>
      </p:sp>
      <p:sp>
        <p:nvSpPr>
          <p:cNvPr id="17" name="Título 1"/>
          <p:cNvSpPr txBox="1">
            <a:spLocks/>
          </p:cNvSpPr>
          <p:nvPr/>
        </p:nvSpPr>
        <p:spPr>
          <a:xfrm>
            <a:off x="10724915" y="184915"/>
            <a:ext cx="1344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solidFill>
                  <a:schemeClr val="tx1"/>
                </a:solidFill>
              </a:rPr>
              <a:t>12</a:t>
            </a:r>
          </a:p>
        </p:txBody>
      </p:sp>
      <p:sp>
        <p:nvSpPr>
          <p:cNvPr id="23" name="Título 1"/>
          <p:cNvSpPr txBox="1">
            <a:spLocks/>
          </p:cNvSpPr>
          <p:nvPr/>
        </p:nvSpPr>
        <p:spPr>
          <a:xfrm>
            <a:off x="10719077" y="186040"/>
            <a:ext cx="1344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solidFill>
                  <a:schemeClr val="tx1"/>
                </a:solidFill>
              </a:rPr>
              <a:t>16</a:t>
            </a:r>
          </a:p>
        </p:txBody>
      </p:sp>
      <p:sp>
        <p:nvSpPr>
          <p:cNvPr id="24" name="Título 1"/>
          <p:cNvSpPr txBox="1">
            <a:spLocks/>
          </p:cNvSpPr>
          <p:nvPr/>
        </p:nvSpPr>
        <p:spPr>
          <a:xfrm>
            <a:off x="10713239" y="183790"/>
            <a:ext cx="1344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solidFill>
                  <a:schemeClr val="tx1"/>
                </a:solidFill>
              </a:rPr>
              <a:t>19</a:t>
            </a:r>
          </a:p>
        </p:txBody>
      </p:sp>
      <p:sp>
        <p:nvSpPr>
          <p:cNvPr id="25" name="Título 1"/>
          <p:cNvSpPr txBox="1">
            <a:spLocks/>
          </p:cNvSpPr>
          <p:nvPr/>
        </p:nvSpPr>
        <p:spPr>
          <a:xfrm>
            <a:off x="10672893" y="211436"/>
            <a:ext cx="1344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solidFill>
                  <a:srgbClr val="FF0000"/>
                </a:solidFill>
              </a:rPr>
              <a:t>22</a:t>
            </a:r>
          </a:p>
        </p:txBody>
      </p:sp>
    </p:spTree>
    <p:extLst>
      <p:ext uri="{BB962C8B-B14F-4D97-AF65-F5344CB8AC3E}">
        <p14:creationId xmlns:p14="http://schemas.microsoft.com/office/powerpoint/2010/main" val="71274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59259E-6 L 0.01784 0.61203 " pathEditMode="relative" rAng="0" ptsTypes="AA">
                                      <p:cBhvr>
                                        <p:cTn id="6" dur="2000" fill="hold"/>
                                        <p:tgtEl>
                                          <p:spTgt spid="9"/>
                                        </p:tgtEl>
                                        <p:attrNameLst>
                                          <p:attrName>ppt_x</p:attrName>
                                          <p:attrName>ppt_y</p:attrName>
                                        </p:attrNameLst>
                                      </p:cBhvr>
                                      <p:rCtr x="885" y="30602"/>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2000"/>
                            </p:stCondLst>
                            <p:childTnLst>
                              <p:par>
                                <p:cTn id="11" presetID="42" presetClass="path" presetSubtype="0" accel="50000" decel="50000" fill="hold" nodeType="afterEffect">
                                  <p:stCondLst>
                                    <p:cond delay="0"/>
                                  </p:stCondLst>
                                  <p:childTnLst>
                                    <p:animMotion origin="layout" path="M 4.375E-6 1.85185E-6 L -0.3862 0.4456 " pathEditMode="relative" rAng="0" ptsTypes="AA">
                                      <p:cBhvr>
                                        <p:cTn id="12" dur="2000" fill="hold"/>
                                        <p:tgtEl>
                                          <p:spTgt spid="8"/>
                                        </p:tgtEl>
                                        <p:attrNameLst>
                                          <p:attrName>ppt_x</p:attrName>
                                          <p:attrName>ppt_y</p:attrName>
                                        </p:attrNameLst>
                                      </p:cBhvr>
                                      <p:rCtr x="-19310" y="22269"/>
                                    </p:animMotion>
                                  </p:childTnLst>
                                </p:cTn>
                              </p:par>
                            </p:childTnLst>
                          </p:cTn>
                        </p:par>
                        <p:par>
                          <p:cTn id="13" fill="hold">
                            <p:stCondLst>
                              <p:cond delay="4000"/>
                            </p:stCondLst>
                            <p:childTnLst>
                              <p:par>
                                <p:cTn id="14" presetID="1" presetClass="exit"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4000"/>
                            </p:stCondLst>
                            <p:childTnLst>
                              <p:par>
                                <p:cTn id="20" presetID="42" presetClass="path" presetSubtype="0" accel="50000" decel="50000" fill="hold" nodeType="afterEffect">
                                  <p:stCondLst>
                                    <p:cond delay="0"/>
                                  </p:stCondLst>
                                  <p:childTnLst>
                                    <p:animMotion origin="layout" path="M -1.04167E-6 4.81481E-6 L -0.09883 0.60949 " pathEditMode="relative" rAng="0" ptsTypes="AA">
                                      <p:cBhvr>
                                        <p:cTn id="21" dur="2000" fill="hold"/>
                                        <p:tgtEl>
                                          <p:spTgt spid="7"/>
                                        </p:tgtEl>
                                        <p:attrNameLst>
                                          <p:attrName>ppt_x</p:attrName>
                                          <p:attrName>ppt_y</p:attrName>
                                        </p:attrNameLst>
                                      </p:cBhvr>
                                      <p:rCtr x="-4948" y="30463"/>
                                    </p:animMotion>
                                  </p:childTnLst>
                                </p:cTn>
                              </p:par>
                            </p:childTnLst>
                          </p:cTn>
                        </p:par>
                        <p:par>
                          <p:cTn id="22" fill="hold">
                            <p:stCondLst>
                              <p:cond delay="6000"/>
                            </p:stCondLst>
                            <p:childTnLst>
                              <p:par>
                                <p:cTn id="23" presetID="1" presetClass="exit" presetSubtype="0" fill="hold" grpId="1" nodeType="after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par>
                          <p:cTn id="25" fill="hold">
                            <p:stCondLst>
                              <p:cond delay="6000"/>
                            </p:stCondLst>
                            <p:childTnLst>
                              <p:par>
                                <p:cTn id="26" presetID="1"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par>
                          <p:cTn id="28" fill="hold">
                            <p:stCondLst>
                              <p:cond delay="6000"/>
                            </p:stCondLst>
                            <p:childTnLst>
                              <p:par>
                                <p:cTn id="29" presetID="42" presetClass="path" presetSubtype="0" accel="50000" decel="50000" fill="hold" nodeType="afterEffect">
                                  <p:stCondLst>
                                    <p:cond delay="0"/>
                                  </p:stCondLst>
                                  <p:childTnLst>
                                    <p:animMotion origin="layout" path="M 3.33333E-6 2.96296E-6 L 0.23112 0.60625 " pathEditMode="relative" rAng="0" ptsTypes="AA">
                                      <p:cBhvr>
                                        <p:cTn id="30" dur="2000" fill="hold"/>
                                        <p:tgtEl>
                                          <p:spTgt spid="6"/>
                                        </p:tgtEl>
                                        <p:attrNameLst>
                                          <p:attrName>ppt_x</p:attrName>
                                          <p:attrName>ppt_y</p:attrName>
                                        </p:attrNameLst>
                                      </p:cBhvr>
                                      <p:rCtr x="11549" y="30301"/>
                                    </p:animMotion>
                                  </p:childTnLst>
                                </p:cTn>
                              </p:par>
                            </p:childTnLst>
                          </p:cTn>
                        </p:par>
                        <p:par>
                          <p:cTn id="31" fill="hold">
                            <p:stCondLst>
                              <p:cond delay="8000"/>
                            </p:stCondLst>
                            <p:childTnLst>
                              <p:par>
                                <p:cTn id="32" presetID="1" presetClass="exit" presetSubtype="0" fill="hold" grpId="1" nodeType="afterEffect">
                                  <p:stCondLst>
                                    <p:cond delay="0"/>
                                  </p:stCondLst>
                                  <p:childTnLst>
                                    <p:set>
                                      <p:cBhvr>
                                        <p:cTn id="33" dur="1" fill="hold">
                                          <p:stCondLst>
                                            <p:cond delay="0"/>
                                          </p:stCondLst>
                                        </p:cTn>
                                        <p:tgtEl>
                                          <p:spTgt spid="23"/>
                                        </p:tgtEl>
                                        <p:attrNameLst>
                                          <p:attrName>style.visibility</p:attrName>
                                        </p:attrNameLst>
                                      </p:cBhvr>
                                      <p:to>
                                        <p:strVal val="hidden"/>
                                      </p:to>
                                    </p:set>
                                  </p:childTnLst>
                                </p:cTn>
                              </p:par>
                            </p:childTnLst>
                          </p:cTn>
                        </p:par>
                        <p:par>
                          <p:cTn id="34" fill="hold">
                            <p:stCondLst>
                              <p:cond delay="8000"/>
                            </p:stCondLst>
                            <p:childTnLst>
                              <p:par>
                                <p:cTn id="35" presetID="1"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par>
                          <p:cTn id="37" fill="hold">
                            <p:stCondLst>
                              <p:cond delay="8000"/>
                            </p:stCondLst>
                            <p:childTnLst>
                              <p:par>
                                <p:cTn id="38" presetID="63" presetClass="path" presetSubtype="0" accel="50000" decel="50000" fill="hold" nodeType="afterEffect">
                                  <p:stCondLst>
                                    <p:cond delay="0"/>
                                  </p:stCondLst>
                                  <p:childTnLst>
                                    <p:animMotion origin="layout" path="M 5.55112E-17 -4.44444E-6 L 0.29193 0.20579 " pathEditMode="relative" rAng="0" ptsTypes="AA">
                                      <p:cBhvr>
                                        <p:cTn id="39" dur="2000" fill="hold"/>
                                        <p:tgtEl>
                                          <p:spTgt spid="10"/>
                                        </p:tgtEl>
                                        <p:attrNameLst>
                                          <p:attrName>ppt_x</p:attrName>
                                          <p:attrName>ppt_y</p:attrName>
                                        </p:attrNameLst>
                                      </p:cBhvr>
                                      <p:rCtr x="14596" y="10278"/>
                                    </p:animMotion>
                                  </p:childTnLst>
                                </p:cTn>
                              </p:par>
                            </p:childTnLst>
                          </p:cTn>
                        </p:par>
                        <p:par>
                          <p:cTn id="40" fill="hold">
                            <p:stCondLst>
                              <p:cond delay="10000"/>
                            </p:stCondLst>
                            <p:childTnLst>
                              <p:par>
                                <p:cTn id="41" presetID="1" presetClass="exit" presetSubtype="0" fill="hold" grpId="1" nodeType="afterEffect">
                                  <p:stCondLst>
                                    <p:cond delay="0"/>
                                  </p:stCondLst>
                                  <p:childTnLst>
                                    <p:set>
                                      <p:cBhvr>
                                        <p:cTn id="42" dur="1" fill="hold">
                                          <p:stCondLst>
                                            <p:cond delay="0"/>
                                          </p:stCondLst>
                                        </p:cTn>
                                        <p:tgtEl>
                                          <p:spTgt spid="24"/>
                                        </p:tgtEl>
                                        <p:attrNameLst>
                                          <p:attrName>style.visibility</p:attrName>
                                        </p:attrNameLst>
                                      </p:cBhvr>
                                      <p:to>
                                        <p:strVal val="hidden"/>
                                      </p:to>
                                    </p:set>
                                  </p:childTnLst>
                                </p:cTn>
                              </p:par>
                            </p:childTnLst>
                          </p:cTn>
                        </p:par>
                        <p:par>
                          <p:cTn id="43" fill="hold">
                            <p:stCondLst>
                              <p:cond delay="10000"/>
                            </p:stCondLst>
                            <p:childTnLst>
                              <p:par>
                                <p:cTn id="44" presetID="1"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P spid="23" grpId="0"/>
      <p:bldP spid="23" grpId="1"/>
      <p:bldP spid="24" grpId="0"/>
      <p:bldP spid="24" grpId="1"/>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Código usado: función</a:t>
            </a:r>
          </a:p>
        </p:txBody>
      </p:sp>
      <p:graphicFrame>
        <p:nvGraphicFramePr>
          <p:cNvPr id="4" name="Objeto 3"/>
          <p:cNvGraphicFramePr>
            <a:graphicFrameLocks noChangeAspect="1"/>
          </p:cNvGraphicFramePr>
          <p:nvPr>
            <p:extLst>
              <p:ext uri="{D42A27DB-BD31-4B8C-83A1-F6EECF244321}">
                <p14:modId xmlns:p14="http://schemas.microsoft.com/office/powerpoint/2010/main" val="2555523916"/>
              </p:ext>
            </p:extLst>
          </p:nvPr>
        </p:nvGraphicFramePr>
        <p:xfrm>
          <a:off x="2216495" y="2334453"/>
          <a:ext cx="8277565" cy="3682034"/>
        </p:xfrm>
        <a:graphic>
          <a:graphicData uri="http://schemas.openxmlformats.org/presentationml/2006/ole">
            <mc:AlternateContent xmlns:mc="http://schemas.openxmlformats.org/markup-compatibility/2006">
              <mc:Choice xmlns:v="urn:schemas-microsoft-com:vml" Requires="v">
                <p:oleObj spid="_x0000_s3077" name="Document" r:id="rId3" imgW="6844805" imgH="3055569" progId="Word.Document.8">
                  <p:embed/>
                </p:oleObj>
              </mc:Choice>
              <mc:Fallback>
                <p:oleObj name="Document" r:id="rId3" imgW="6844805" imgH="3055569" progId="Word.Document.8">
                  <p:embed/>
                  <p:pic>
                    <p:nvPicPr>
                      <p:cNvPr id="0" name=""/>
                      <p:cNvPicPr/>
                      <p:nvPr/>
                    </p:nvPicPr>
                    <p:blipFill>
                      <a:blip r:embed="rId4"/>
                      <a:stretch>
                        <a:fillRect/>
                      </a:stretch>
                    </p:blipFill>
                    <p:spPr>
                      <a:xfrm>
                        <a:off x="2216495" y="2334453"/>
                        <a:ext cx="8277565" cy="3682034"/>
                      </a:xfrm>
                      <a:prstGeom prst="rect">
                        <a:avLst/>
                      </a:prstGeom>
                    </p:spPr>
                  </p:pic>
                </p:oleObj>
              </mc:Fallback>
            </mc:AlternateContent>
          </a:graphicData>
        </a:graphic>
      </p:graphicFrame>
      <p:sp>
        <p:nvSpPr>
          <p:cNvPr id="5" name="CuadroTexto 4"/>
          <p:cNvSpPr txBox="1"/>
          <p:nvPr/>
        </p:nvSpPr>
        <p:spPr>
          <a:xfrm>
            <a:off x="9419894" y="6150114"/>
            <a:ext cx="2772106" cy="707886"/>
          </a:xfrm>
          <a:prstGeom prst="rect">
            <a:avLst/>
          </a:prstGeom>
          <a:noFill/>
        </p:spPr>
        <p:txBody>
          <a:bodyPr wrap="none" rtlCol="0">
            <a:spAutoFit/>
          </a:bodyPr>
          <a:lstStyle/>
          <a:p>
            <a:r>
              <a:rPr lang="es-ES" sz="4000" b="1" dirty="0"/>
              <a:t>Orden: O(n)</a:t>
            </a:r>
          </a:p>
        </p:txBody>
      </p:sp>
    </p:spTree>
    <p:extLst>
      <p:ext uri="{BB962C8B-B14F-4D97-AF65-F5344CB8AC3E}">
        <p14:creationId xmlns:p14="http://schemas.microsoft.com/office/powerpoint/2010/main" val="428444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Código usado: </a:t>
            </a:r>
            <a:r>
              <a:rPr lang="es-ES" dirty="0" err="1"/>
              <a:t>main</a:t>
            </a:r>
            <a:endParaRPr lang="es-ES" dirty="0"/>
          </a:p>
        </p:txBody>
      </p:sp>
      <p:graphicFrame>
        <p:nvGraphicFramePr>
          <p:cNvPr id="3" name="Objeto 2"/>
          <p:cNvGraphicFramePr>
            <a:graphicFrameLocks noChangeAspect="1"/>
          </p:cNvGraphicFramePr>
          <p:nvPr>
            <p:extLst>
              <p:ext uri="{D42A27DB-BD31-4B8C-83A1-F6EECF244321}">
                <p14:modId xmlns:p14="http://schemas.microsoft.com/office/powerpoint/2010/main" val="2225136252"/>
              </p:ext>
            </p:extLst>
          </p:nvPr>
        </p:nvGraphicFramePr>
        <p:xfrm>
          <a:off x="673125" y="2212435"/>
          <a:ext cx="11518875" cy="4155729"/>
        </p:xfrm>
        <a:graphic>
          <a:graphicData uri="http://schemas.openxmlformats.org/presentationml/2006/ole">
            <mc:AlternateContent xmlns:mc="http://schemas.openxmlformats.org/markup-compatibility/2006">
              <mc:Choice xmlns:v="urn:schemas-microsoft-com:vml" Requires="v">
                <p:oleObj spid="_x0000_s4100" name="Document" r:id="rId3" imgW="9576030" imgH="3464156" progId="Word.Document.8">
                  <p:embed/>
                </p:oleObj>
              </mc:Choice>
              <mc:Fallback>
                <p:oleObj name="Document" r:id="rId3" imgW="9576030" imgH="3464156" progId="Word.Document.8">
                  <p:embed/>
                  <p:pic>
                    <p:nvPicPr>
                      <p:cNvPr id="0" name=""/>
                      <p:cNvPicPr/>
                      <p:nvPr/>
                    </p:nvPicPr>
                    <p:blipFill>
                      <a:blip r:embed="rId4"/>
                      <a:stretch>
                        <a:fillRect/>
                      </a:stretch>
                    </p:blipFill>
                    <p:spPr>
                      <a:xfrm>
                        <a:off x="673125" y="2212435"/>
                        <a:ext cx="11518875" cy="4155729"/>
                      </a:xfrm>
                      <a:prstGeom prst="rect">
                        <a:avLst/>
                      </a:prstGeom>
                    </p:spPr>
                  </p:pic>
                </p:oleObj>
              </mc:Fallback>
            </mc:AlternateContent>
          </a:graphicData>
        </a:graphic>
      </p:graphicFrame>
    </p:spTree>
    <p:extLst>
      <p:ext uri="{BB962C8B-B14F-4D97-AF65-F5344CB8AC3E}">
        <p14:creationId xmlns:p14="http://schemas.microsoft.com/office/powerpoint/2010/main" val="7544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Código usado: resultado de ejecución</a:t>
            </a:r>
          </a:p>
        </p:txBody>
      </p:sp>
      <p:sp>
        <p:nvSpPr>
          <p:cNvPr id="5" name="Marcador de contenido 4"/>
          <p:cNvSpPr>
            <a:spLocks noGrp="1"/>
          </p:cNvSpPr>
          <p:nvPr>
            <p:ph idx="1"/>
          </p:nvPr>
        </p:nvSpPr>
        <p:spPr/>
        <p:txBody>
          <a:bodyPr/>
          <a:lstStyle/>
          <a:p>
            <a:endParaRPr lang="es-ES"/>
          </a:p>
        </p:txBody>
      </p:sp>
      <p:pic>
        <p:nvPicPr>
          <p:cNvPr id="6" name="Imagen 5"/>
          <p:cNvPicPr/>
          <p:nvPr/>
        </p:nvPicPr>
        <p:blipFill>
          <a:blip r:embed="rId2"/>
          <a:stretch/>
        </p:blipFill>
        <p:spPr>
          <a:xfrm>
            <a:off x="2814480" y="3266280"/>
            <a:ext cx="6786720" cy="1488600"/>
          </a:xfrm>
          <a:prstGeom prst="rect">
            <a:avLst/>
          </a:prstGeom>
          <a:ln>
            <a:noFill/>
          </a:ln>
        </p:spPr>
      </p:pic>
    </p:spTree>
    <p:extLst>
      <p:ext uri="{BB962C8B-B14F-4D97-AF65-F5344CB8AC3E}">
        <p14:creationId xmlns:p14="http://schemas.microsoft.com/office/powerpoint/2010/main" val="417705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Este algoritmo NO es óptimo</a:t>
            </a:r>
          </a:p>
        </p:txBody>
      </p:sp>
      <p:sp>
        <p:nvSpPr>
          <p:cNvPr id="3" name="Marcador de contenido 2"/>
          <p:cNvSpPr>
            <a:spLocks noGrp="1"/>
          </p:cNvSpPr>
          <p:nvPr>
            <p:ph idx="1"/>
          </p:nvPr>
        </p:nvSpPr>
        <p:spPr/>
        <p:txBody>
          <a:bodyPr/>
          <a:lstStyle/>
          <a:p>
            <a:pPr marL="0" indent="0">
              <a:buNone/>
            </a:pPr>
            <a:r>
              <a:rPr lang="es-ES" dirty="0"/>
              <a:t>Es eficiente, pero no siempre encuentra la combinación óptima. </a:t>
            </a:r>
          </a:p>
          <a:p>
            <a:pPr marL="0" indent="0">
              <a:buNone/>
            </a:pPr>
            <a:r>
              <a:rPr lang="es-ES" dirty="0"/>
              <a:t>Esto se puede demostrar con un contraejemplo:</a:t>
            </a:r>
          </a:p>
          <a:p>
            <a:pPr marL="0" indent="0">
              <a:buNone/>
            </a:pPr>
            <a:r>
              <a:rPr lang="es-ES" dirty="0"/>
              <a:t>	Si cogemos los contenedores 7, 5, 3, 3, y 2, ¿qué pasa?</a:t>
            </a:r>
          </a:p>
        </p:txBody>
      </p:sp>
    </p:spTree>
    <p:extLst>
      <p:ext uri="{BB962C8B-B14F-4D97-AF65-F5344CB8AC3E}">
        <p14:creationId xmlns:p14="http://schemas.microsoft.com/office/powerpoint/2010/main" val="333950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821" y="1371599"/>
            <a:ext cx="11977921" cy="5624861"/>
          </a:xfr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5724" y="1029680"/>
            <a:ext cx="1029031" cy="1807944"/>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570" y="781453"/>
            <a:ext cx="1438729" cy="1004545"/>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2538" y="781453"/>
            <a:ext cx="1734651" cy="893223"/>
          </a:xfrm>
          <a:prstGeom prst="rect">
            <a:avLst/>
          </a:prstGeom>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7906" y="1933652"/>
            <a:ext cx="2154282" cy="993943"/>
          </a:xfrm>
          <a:prstGeom prst="rect">
            <a:avLst/>
          </a:prstGeom>
        </p:spPr>
      </p:pic>
      <p:pic>
        <p:nvPicPr>
          <p:cNvPr id="9" name="Imagen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205" y="725793"/>
            <a:ext cx="2538549" cy="964895"/>
          </a:xfrm>
          <a:prstGeom prst="rect">
            <a:avLst/>
          </a:prstGeom>
        </p:spPr>
      </p:pic>
      <p:pic>
        <p:nvPicPr>
          <p:cNvPr id="10" name="Imagen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62330" y="2031530"/>
            <a:ext cx="1391195" cy="1004545"/>
          </a:xfrm>
          <a:prstGeom prst="rect">
            <a:avLst/>
          </a:prstGeom>
        </p:spPr>
      </p:pic>
      <p:sp>
        <p:nvSpPr>
          <p:cNvPr id="16" name="Título 1"/>
          <p:cNvSpPr txBox="1">
            <a:spLocks/>
          </p:cNvSpPr>
          <p:nvPr/>
        </p:nvSpPr>
        <p:spPr>
          <a:xfrm>
            <a:off x="10943738" y="118671"/>
            <a:ext cx="113172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s-ES" sz="5400" b="0" i="0" u="none" strike="noStrike" kern="1200" cap="none" spc="0" normalizeH="0" baseline="0" noProof="0" dirty="0">
                <a:ln>
                  <a:noFill/>
                </a:ln>
                <a:solidFill>
                  <a:prstClr val="white"/>
                </a:solidFill>
                <a:effectLst/>
                <a:uLnTx/>
                <a:uFillTx/>
                <a:latin typeface="Corbel" panose="020B0503020204020204"/>
                <a:ea typeface="+mj-ea"/>
                <a:cs typeface="+mj-cs"/>
              </a:rPr>
              <a:t>7</a:t>
            </a:r>
          </a:p>
        </p:txBody>
      </p:sp>
      <p:sp>
        <p:nvSpPr>
          <p:cNvPr id="17" name="Título 1"/>
          <p:cNvSpPr txBox="1">
            <a:spLocks/>
          </p:cNvSpPr>
          <p:nvPr/>
        </p:nvSpPr>
        <p:spPr>
          <a:xfrm>
            <a:off x="10730753" y="192798"/>
            <a:ext cx="1344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s-ES" sz="5400" b="0" i="0" u="none" strike="noStrike" kern="1200" cap="none" spc="0" normalizeH="0" baseline="0" noProof="0" dirty="0">
                <a:ln>
                  <a:noFill/>
                </a:ln>
                <a:solidFill>
                  <a:prstClr val="white"/>
                </a:solidFill>
                <a:effectLst/>
                <a:uLnTx/>
                <a:uFillTx/>
                <a:latin typeface="Corbel" panose="020B0503020204020204"/>
                <a:ea typeface="+mj-ea"/>
                <a:cs typeface="+mj-cs"/>
              </a:rPr>
              <a:t>12</a:t>
            </a:r>
          </a:p>
        </p:txBody>
      </p:sp>
      <p:sp>
        <p:nvSpPr>
          <p:cNvPr id="23" name="Título 1"/>
          <p:cNvSpPr txBox="1">
            <a:spLocks/>
          </p:cNvSpPr>
          <p:nvPr/>
        </p:nvSpPr>
        <p:spPr>
          <a:xfrm>
            <a:off x="10730753" y="155734"/>
            <a:ext cx="1344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s-ES" sz="5400" b="0" i="0" u="none" strike="noStrike" kern="1200" cap="none" spc="0" normalizeH="0" baseline="0" noProof="0" dirty="0">
                <a:ln>
                  <a:noFill/>
                </a:ln>
                <a:solidFill>
                  <a:prstClr val="white"/>
                </a:solidFill>
                <a:effectLst/>
                <a:uLnTx/>
                <a:uFillTx/>
                <a:latin typeface="Corbel" panose="020B0503020204020204"/>
                <a:ea typeface="+mj-ea"/>
                <a:cs typeface="+mj-cs"/>
              </a:rPr>
              <a:t>15</a:t>
            </a:r>
          </a:p>
        </p:txBody>
      </p:sp>
      <p:sp>
        <p:nvSpPr>
          <p:cNvPr id="24" name="Título 1"/>
          <p:cNvSpPr txBox="1">
            <a:spLocks/>
          </p:cNvSpPr>
          <p:nvPr/>
        </p:nvSpPr>
        <p:spPr>
          <a:xfrm>
            <a:off x="10730753" y="229862"/>
            <a:ext cx="1344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s-ES" sz="5400" b="0" i="0" u="none" strike="noStrike" kern="1200" cap="none" spc="0" normalizeH="0" baseline="0" noProof="0" dirty="0">
                <a:ln>
                  <a:noFill/>
                </a:ln>
                <a:solidFill>
                  <a:prstClr val="white"/>
                </a:solidFill>
                <a:effectLst/>
                <a:uLnTx/>
                <a:uFillTx/>
                <a:latin typeface="Corbel" panose="020B0503020204020204"/>
                <a:ea typeface="+mj-ea"/>
                <a:cs typeface="+mj-cs"/>
              </a:rPr>
              <a:t>18</a:t>
            </a:r>
          </a:p>
        </p:txBody>
      </p:sp>
      <p:sp>
        <p:nvSpPr>
          <p:cNvPr id="25" name="Título 1"/>
          <p:cNvSpPr txBox="1">
            <a:spLocks/>
          </p:cNvSpPr>
          <p:nvPr/>
        </p:nvSpPr>
        <p:spPr>
          <a:xfrm>
            <a:off x="10704322" y="229862"/>
            <a:ext cx="1344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s-ES" sz="5400" b="0" i="0" u="none" strike="noStrike" kern="1200" cap="none" spc="0" normalizeH="0" baseline="0" noProof="0" dirty="0">
                <a:ln>
                  <a:noFill/>
                </a:ln>
                <a:solidFill>
                  <a:srgbClr val="00FF00"/>
                </a:solidFill>
                <a:effectLst/>
                <a:uLnTx/>
                <a:uFillTx/>
                <a:latin typeface="Corbel" panose="020B0503020204020204"/>
                <a:ea typeface="+mj-ea"/>
                <a:cs typeface="+mj-cs"/>
              </a:rPr>
              <a:t>20</a:t>
            </a:r>
          </a:p>
        </p:txBody>
      </p:sp>
    </p:spTree>
    <p:extLst>
      <p:ext uri="{BB962C8B-B14F-4D97-AF65-F5344CB8AC3E}">
        <p14:creationId xmlns:p14="http://schemas.microsoft.com/office/powerpoint/2010/main" val="226261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59259E-6 L 0.01784 0.61203 " pathEditMode="relative" rAng="0" ptsTypes="AA">
                                      <p:cBhvr>
                                        <p:cTn id="6" dur="2000" fill="hold"/>
                                        <p:tgtEl>
                                          <p:spTgt spid="9"/>
                                        </p:tgtEl>
                                        <p:attrNameLst>
                                          <p:attrName>ppt_x</p:attrName>
                                          <p:attrName>ppt_y</p:attrName>
                                        </p:attrNameLst>
                                      </p:cBhvr>
                                      <p:rCtr x="885" y="30602"/>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2000"/>
                            </p:stCondLst>
                            <p:childTnLst>
                              <p:par>
                                <p:cTn id="11" presetID="42" presetClass="path" presetSubtype="0" accel="50000" decel="50000" fill="hold" nodeType="afterEffect">
                                  <p:stCondLst>
                                    <p:cond delay="0"/>
                                  </p:stCondLst>
                                  <p:childTnLst>
                                    <p:animMotion origin="layout" path="M 4.375E-6 1.85185E-6 L -0.3862 0.4456 " pathEditMode="relative" rAng="0" ptsTypes="AA">
                                      <p:cBhvr>
                                        <p:cTn id="12" dur="2000" fill="hold"/>
                                        <p:tgtEl>
                                          <p:spTgt spid="8"/>
                                        </p:tgtEl>
                                        <p:attrNameLst>
                                          <p:attrName>ppt_x</p:attrName>
                                          <p:attrName>ppt_y</p:attrName>
                                        </p:attrNameLst>
                                      </p:cBhvr>
                                      <p:rCtr x="-19310" y="22269"/>
                                    </p:animMotion>
                                  </p:childTnLst>
                                </p:cTn>
                              </p:par>
                            </p:childTnLst>
                          </p:cTn>
                        </p:par>
                        <p:par>
                          <p:cTn id="13" fill="hold">
                            <p:stCondLst>
                              <p:cond delay="4000"/>
                            </p:stCondLst>
                            <p:childTnLst>
                              <p:par>
                                <p:cTn id="14" presetID="1" presetClass="exit"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4000"/>
                            </p:stCondLst>
                            <p:childTnLst>
                              <p:par>
                                <p:cTn id="20" presetID="42" presetClass="path" presetSubtype="0" accel="50000" decel="50000" fill="hold" nodeType="afterEffect">
                                  <p:stCondLst>
                                    <p:cond delay="0"/>
                                  </p:stCondLst>
                                  <p:childTnLst>
                                    <p:animMotion origin="layout" path="M 3.33333E-6 2.96296E-6 L 0.09375 0.60717 " pathEditMode="relative" rAng="0" ptsTypes="AA">
                                      <p:cBhvr>
                                        <p:cTn id="21" dur="2000" fill="hold"/>
                                        <p:tgtEl>
                                          <p:spTgt spid="6"/>
                                        </p:tgtEl>
                                        <p:attrNameLst>
                                          <p:attrName>ppt_x</p:attrName>
                                          <p:attrName>ppt_y</p:attrName>
                                        </p:attrNameLst>
                                      </p:cBhvr>
                                      <p:rCtr x="4688" y="30347"/>
                                    </p:animMotion>
                                  </p:childTnLst>
                                </p:cTn>
                              </p:par>
                            </p:childTnLst>
                          </p:cTn>
                        </p:par>
                        <p:par>
                          <p:cTn id="22" fill="hold">
                            <p:stCondLst>
                              <p:cond delay="6000"/>
                            </p:stCondLst>
                            <p:childTnLst>
                              <p:par>
                                <p:cTn id="23" presetID="1" presetClass="exit" presetSubtype="0" fill="hold" grpId="1" nodeType="after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par>
                          <p:cTn id="25" fill="hold">
                            <p:stCondLst>
                              <p:cond delay="6000"/>
                            </p:stCondLst>
                            <p:childTnLst>
                              <p:par>
                                <p:cTn id="26" presetID="1"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par>
                          <p:cTn id="28" fill="hold">
                            <p:stCondLst>
                              <p:cond delay="6000"/>
                            </p:stCondLst>
                            <p:childTnLst>
                              <p:par>
                                <p:cTn id="29" presetID="42" presetClass="path" presetSubtype="0" accel="50000" decel="50000" fill="hold" nodeType="afterEffect">
                                  <p:stCondLst>
                                    <p:cond delay="0"/>
                                  </p:stCondLst>
                                  <p:childTnLst>
                                    <p:animMotion origin="layout" path="M 5.55112E-17 -4.44444E-6 L 0.15768 0.41875 " pathEditMode="relative" rAng="0" ptsTypes="AA">
                                      <p:cBhvr>
                                        <p:cTn id="30" dur="2000" fill="hold"/>
                                        <p:tgtEl>
                                          <p:spTgt spid="10"/>
                                        </p:tgtEl>
                                        <p:attrNameLst>
                                          <p:attrName>ppt_x</p:attrName>
                                          <p:attrName>ppt_y</p:attrName>
                                        </p:attrNameLst>
                                      </p:cBhvr>
                                      <p:rCtr x="7878" y="20926"/>
                                    </p:animMotion>
                                  </p:childTnLst>
                                </p:cTn>
                              </p:par>
                            </p:childTnLst>
                          </p:cTn>
                        </p:par>
                        <p:par>
                          <p:cTn id="31" fill="hold">
                            <p:stCondLst>
                              <p:cond delay="8000"/>
                            </p:stCondLst>
                            <p:childTnLst>
                              <p:par>
                                <p:cTn id="32" presetID="1" presetClass="exit" presetSubtype="0" fill="hold" grpId="1" nodeType="afterEffect">
                                  <p:stCondLst>
                                    <p:cond delay="0"/>
                                  </p:stCondLst>
                                  <p:childTnLst>
                                    <p:set>
                                      <p:cBhvr>
                                        <p:cTn id="33" dur="1" fill="hold">
                                          <p:stCondLst>
                                            <p:cond delay="0"/>
                                          </p:stCondLst>
                                        </p:cTn>
                                        <p:tgtEl>
                                          <p:spTgt spid="23"/>
                                        </p:tgtEl>
                                        <p:attrNameLst>
                                          <p:attrName>style.visibility</p:attrName>
                                        </p:attrNameLst>
                                      </p:cBhvr>
                                      <p:to>
                                        <p:strVal val="hidden"/>
                                      </p:to>
                                    </p:set>
                                  </p:childTnLst>
                                </p:cTn>
                              </p:par>
                            </p:childTnLst>
                          </p:cTn>
                        </p:par>
                        <p:par>
                          <p:cTn id="34" fill="hold">
                            <p:stCondLst>
                              <p:cond delay="8000"/>
                            </p:stCondLst>
                            <p:childTnLst>
                              <p:par>
                                <p:cTn id="35" presetID="1"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par>
                          <p:cTn id="37" fill="hold">
                            <p:stCondLst>
                              <p:cond delay="8000"/>
                            </p:stCondLst>
                            <p:childTnLst>
                              <p:par>
                                <p:cTn id="38" presetID="42" presetClass="path" presetSubtype="0" accel="50000" decel="50000" fill="hold" nodeType="afterEffect">
                                  <p:stCondLst>
                                    <p:cond delay="0"/>
                                  </p:stCondLst>
                                  <p:childTnLst>
                                    <p:animMotion origin="layout" path="M -3.125E-6 -4.44444E-6 L 0.45743 0.42385 " pathEditMode="relative" rAng="0" ptsTypes="AA">
                                      <p:cBhvr>
                                        <p:cTn id="39" dur="2000" fill="hold"/>
                                        <p:tgtEl>
                                          <p:spTgt spid="5"/>
                                        </p:tgtEl>
                                        <p:attrNameLst>
                                          <p:attrName>ppt_x</p:attrName>
                                          <p:attrName>ppt_y</p:attrName>
                                        </p:attrNameLst>
                                      </p:cBhvr>
                                      <p:rCtr x="22865" y="21181"/>
                                    </p:animMotion>
                                  </p:childTnLst>
                                </p:cTn>
                              </p:par>
                            </p:childTnLst>
                          </p:cTn>
                        </p:par>
                        <p:par>
                          <p:cTn id="40" fill="hold">
                            <p:stCondLst>
                              <p:cond delay="10000"/>
                            </p:stCondLst>
                            <p:childTnLst>
                              <p:par>
                                <p:cTn id="41" presetID="1" presetClass="exit" presetSubtype="0" fill="hold" grpId="1" nodeType="afterEffect">
                                  <p:stCondLst>
                                    <p:cond delay="0"/>
                                  </p:stCondLst>
                                  <p:childTnLst>
                                    <p:set>
                                      <p:cBhvr>
                                        <p:cTn id="42" dur="1" fill="hold">
                                          <p:stCondLst>
                                            <p:cond delay="0"/>
                                          </p:stCondLst>
                                        </p:cTn>
                                        <p:tgtEl>
                                          <p:spTgt spid="24"/>
                                        </p:tgtEl>
                                        <p:attrNameLst>
                                          <p:attrName>style.visibility</p:attrName>
                                        </p:attrNameLst>
                                      </p:cBhvr>
                                      <p:to>
                                        <p:strVal val="hidden"/>
                                      </p:to>
                                    </p:set>
                                  </p:childTnLst>
                                </p:cTn>
                              </p:par>
                            </p:childTnLst>
                          </p:cTn>
                        </p:par>
                        <p:par>
                          <p:cTn id="43" fill="hold">
                            <p:stCondLst>
                              <p:cond delay="10000"/>
                            </p:stCondLst>
                            <p:childTnLst>
                              <p:par>
                                <p:cTn id="44" presetID="1"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P spid="23" grpId="0"/>
      <p:bldP spid="23" grpId="1"/>
      <p:bldP spid="24" grpId="0"/>
      <p:bldP spid="24" grpId="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Descripción</a:t>
            </a:r>
          </a:p>
        </p:txBody>
      </p:sp>
      <p:sp>
        <p:nvSpPr>
          <p:cNvPr id="3" name="Marcador de contenido 2"/>
          <p:cNvSpPr>
            <a:spLocks noGrp="1"/>
          </p:cNvSpPr>
          <p:nvPr>
            <p:ph idx="1"/>
          </p:nvPr>
        </p:nvSpPr>
        <p:spPr/>
        <p:txBody>
          <a:bodyPr/>
          <a:lstStyle/>
          <a:p>
            <a:r>
              <a:rPr lang="es-ES" dirty="0"/>
              <a:t>Se tiene un buque mercante cuya capacidad de carga es de K toneladas, y un conjunto de contenedores de distintos pesos, expresados también en toneladas.</a:t>
            </a:r>
          </a:p>
          <a:p>
            <a:r>
              <a:rPr lang="es-ES" dirty="0"/>
              <a:t>La capacidad del buque es menor que la suma total del peso de los contenedores.</a:t>
            </a:r>
          </a:p>
          <a:p>
            <a:r>
              <a:rPr lang="es-ES" dirty="0"/>
              <a:t>El problema consiste en diseñar un algoritmo que maximice el número  de contenedores cargados, y un algoritmo que maximice el número de toneladas cargadas</a:t>
            </a:r>
          </a:p>
        </p:txBody>
      </p:sp>
    </p:spTree>
    <p:extLst>
      <p:ext uri="{BB962C8B-B14F-4D97-AF65-F5344CB8AC3E}">
        <p14:creationId xmlns:p14="http://schemas.microsoft.com/office/powerpoint/2010/main" val="358760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a:t>
            </a:r>
          </a:p>
        </p:txBody>
      </p:sp>
      <p:sp>
        <p:nvSpPr>
          <p:cNvPr id="3" name="Marcador de contenido 2"/>
          <p:cNvSpPr>
            <a:spLocks noGrp="1"/>
          </p:cNvSpPr>
          <p:nvPr>
            <p:ph idx="1"/>
          </p:nvPr>
        </p:nvSpPr>
        <p:spPr/>
        <p:txBody>
          <a:bodyPr/>
          <a:lstStyle/>
          <a:p>
            <a:r>
              <a:rPr lang="es-ES" dirty="0"/>
              <a:t>Para maximizar el número de contenedores, éstos se cogen de menor a mayor peso. Este algoritmo es óptimo.</a:t>
            </a:r>
          </a:p>
          <a:p>
            <a:r>
              <a:rPr lang="es-ES" dirty="0"/>
              <a:t>Para maximizar las toneladas, los contenedores se cogen de mayor a menor peso. Este algoritmo no es óptimo.</a:t>
            </a:r>
          </a:p>
        </p:txBody>
      </p:sp>
    </p:spTree>
    <p:extLst>
      <p:ext uri="{BB962C8B-B14F-4D97-AF65-F5344CB8AC3E}">
        <p14:creationId xmlns:p14="http://schemas.microsoft.com/office/powerpoint/2010/main" val="323084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4070" y="2283758"/>
            <a:ext cx="10515600" cy="1325563"/>
          </a:xfrm>
        </p:spPr>
        <p:txBody>
          <a:bodyPr>
            <a:normAutofit fontScale="90000"/>
          </a:bodyPr>
          <a:lstStyle/>
          <a:p>
            <a:pPr algn="just"/>
            <a:br>
              <a:rPr lang="es-ES" dirty="0"/>
            </a:br>
            <a:r>
              <a:rPr lang="es-ES" sz="3600" dirty="0"/>
              <a:t>¿</a:t>
            </a:r>
            <a:r>
              <a:rPr lang="es-ES" sz="4000" dirty="0"/>
              <a:t>Cómo funciona el algoritmo?</a:t>
            </a:r>
          </a:p>
        </p:txBody>
      </p:sp>
      <p:sp>
        <p:nvSpPr>
          <p:cNvPr id="3" name="Marcador de contenido 2"/>
          <p:cNvSpPr>
            <a:spLocks noGrp="1"/>
          </p:cNvSpPr>
          <p:nvPr>
            <p:ph idx="1"/>
          </p:nvPr>
        </p:nvSpPr>
        <p:spPr>
          <a:xfrm>
            <a:off x="1550305" y="3891709"/>
            <a:ext cx="10233800" cy="4351338"/>
          </a:xfrm>
        </p:spPr>
        <p:txBody>
          <a:bodyPr/>
          <a:lstStyle/>
          <a:p>
            <a:r>
              <a:rPr lang="es-ES" dirty="0"/>
              <a:t>Es simple, cada vez que vayamos a coger un contenedor, cogemos el contenedor con menor peso y lo cargamos en el barco.</a:t>
            </a:r>
          </a:p>
        </p:txBody>
      </p:sp>
      <p:sp>
        <p:nvSpPr>
          <p:cNvPr id="4" name="Título 1"/>
          <p:cNvSpPr txBox="1">
            <a:spLocks/>
          </p:cNvSpPr>
          <p:nvPr/>
        </p:nvSpPr>
        <p:spPr>
          <a:xfrm>
            <a:off x="502023" y="432547"/>
            <a:ext cx="11447930" cy="185121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br>
              <a:rPr lang="es-ES" dirty="0"/>
            </a:br>
            <a:r>
              <a:rPr lang="es-ES" sz="6400" dirty="0"/>
              <a:t>Maximizar el número de contenedores cargados</a:t>
            </a:r>
          </a:p>
        </p:txBody>
      </p:sp>
    </p:spTree>
    <p:extLst>
      <p:ext uri="{BB962C8B-B14F-4D97-AF65-F5344CB8AC3E}">
        <p14:creationId xmlns:p14="http://schemas.microsoft.com/office/powerpoint/2010/main" val="332965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El algoritmo </a:t>
            </a:r>
            <a:r>
              <a:rPr lang="es-ES" dirty="0" err="1"/>
              <a:t>Greedy</a:t>
            </a:r>
            <a:r>
              <a:rPr lang="es-ES" dirty="0"/>
              <a:t> que hemos usado tiene las siguientes características:</a:t>
            </a:r>
          </a:p>
        </p:txBody>
      </p:sp>
      <p:sp>
        <p:nvSpPr>
          <p:cNvPr id="3" name="Marcador de contenido 2"/>
          <p:cNvSpPr>
            <a:spLocks noGrp="1"/>
          </p:cNvSpPr>
          <p:nvPr>
            <p:ph idx="1"/>
          </p:nvPr>
        </p:nvSpPr>
        <p:spPr>
          <a:xfrm>
            <a:off x="1120000" y="2094566"/>
            <a:ext cx="10233800" cy="4351338"/>
          </a:xfrm>
        </p:spPr>
        <p:txBody>
          <a:bodyPr/>
          <a:lstStyle/>
          <a:p>
            <a:pPr lvl="1"/>
            <a:r>
              <a:rPr lang="es-ES" dirty="0"/>
              <a:t>Conjunto de candidatos: Contenedores disponibles para ser cargados</a:t>
            </a:r>
          </a:p>
          <a:p>
            <a:pPr lvl="1"/>
            <a:r>
              <a:rPr lang="es-ES" dirty="0"/>
              <a:t>Candidatos ya usados: Contenedores que ya han sido cargados</a:t>
            </a:r>
          </a:p>
          <a:p>
            <a:pPr lvl="1"/>
            <a:r>
              <a:rPr lang="es-ES" dirty="0"/>
              <a:t>Función solución: Lista de candidatos tal que la diferencia entre el peso de 	éstos y la capacidad del barco no sea suficiente para albergar más 	contenedores</a:t>
            </a:r>
          </a:p>
          <a:p>
            <a:pPr lvl="1"/>
            <a:r>
              <a:rPr lang="es-ES" dirty="0"/>
              <a:t>Criterio factible: La suma del peso de los contenedores cargados es menor o igual que la capacidad del barco.</a:t>
            </a:r>
          </a:p>
          <a:p>
            <a:pPr lvl="1"/>
            <a:r>
              <a:rPr lang="es-ES" dirty="0"/>
              <a:t>Función selección: Seleccionamos el contenedor de menor peso</a:t>
            </a:r>
          </a:p>
          <a:p>
            <a:pPr lvl="1"/>
            <a:r>
              <a:rPr lang="es-ES" dirty="0"/>
              <a:t>Función objetivo: Maximizar el nº de contenedores elegidos, sin superar la 	capacidad del barco</a:t>
            </a:r>
          </a:p>
        </p:txBody>
      </p:sp>
    </p:spTree>
    <p:extLst>
      <p:ext uri="{BB962C8B-B14F-4D97-AF65-F5344CB8AC3E}">
        <p14:creationId xmlns:p14="http://schemas.microsoft.com/office/powerpoint/2010/main" val="313375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contenido 2"/>
          <p:cNvSpPr>
            <a:spLocks noGrp="1"/>
          </p:cNvSpPr>
          <p:nvPr>
            <p:ph idx="1"/>
          </p:nvPr>
        </p:nvSpPr>
        <p:spPr/>
        <p:txBody>
          <a:bodyPr/>
          <a:lstStyle/>
          <a:p>
            <a:r>
              <a:rPr lang="es-ES" dirty="0"/>
              <a:t>Tenemos 6 contenedores de distinto peso: 2, 3, 3, 4, 5 y 7 toneladas.</a:t>
            </a:r>
          </a:p>
          <a:p>
            <a:r>
              <a:rPr lang="es-ES" dirty="0"/>
              <a:t>Tenemos un barco con capacidad máxima de 20 toneladas.</a:t>
            </a:r>
          </a:p>
          <a:p>
            <a:endParaRPr lang="es-ES" dirty="0"/>
          </a:p>
          <a:p>
            <a:r>
              <a:rPr lang="es-ES" dirty="0"/>
              <a:t>¿Cómo se resolvería?</a:t>
            </a:r>
          </a:p>
        </p:txBody>
      </p:sp>
    </p:spTree>
    <p:extLst>
      <p:ext uri="{BB962C8B-B14F-4D97-AF65-F5344CB8AC3E}">
        <p14:creationId xmlns:p14="http://schemas.microsoft.com/office/powerpoint/2010/main" val="338431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7811" y="63011"/>
            <a:ext cx="10515600" cy="1325563"/>
          </a:xfrm>
        </p:spPr>
        <p:txBody>
          <a:bodyPr/>
          <a:lstStyle/>
          <a:p>
            <a:r>
              <a:rPr lang="es-ES" dirty="0"/>
              <a:t>2</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821" y="1371599"/>
            <a:ext cx="11977921" cy="5624861"/>
          </a:xfr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5724" y="1029680"/>
            <a:ext cx="1029031" cy="1807944"/>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8039" y="705967"/>
            <a:ext cx="1438729" cy="1004545"/>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8139" y="725793"/>
            <a:ext cx="1734651" cy="893223"/>
          </a:xfrm>
          <a:prstGeom prst="rect">
            <a:avLst/>
          </a:prstGeom>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2790" y="1839522"/>
            <a:ext cx="1801586" cy="993943"/>
          </a:xfrm>
          <a:prstGeom prst="rect">
            <a:avLst/>
          </a:prstGeom>
        </p:spPr>
      </p:pic>
      <p:pic>
        <p:nvPicPr>
          <p:cNvPr id="9" name="Imagen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206" y="725793"/>
            <a:ext cx="2011680" cy="964895"/>
          </a:xfrm>
          <a:prstGeom prst="rect">
            <a:avLst/>
          </a:prstGeom>
        </p:spPr>
      </p:pic>
      <p:pic>
        <p:nvPicPr>
          <p:cNvPr id="10" name="Imagen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62330" y="2031530"/>
            <a:ext cx="1391195" cy="1004545"/>
          </a:xfrm>
          <a:prstGeom prst="rect">
            <a:avLst/>
          </a:prstGeom>
        </p:spPr>
      </p:pic>
      <p:sp>
        <p:nvSpPr>
          <p:cNvPr id="18" name="Título 1"/>
          <p:cNvSpPr txBox="1">
            <a:spLocks/>
          </p:cNvSpPr>
          <p:nvPr/>
        </p:nvSpPr>
        <p:spPr>
          <a:xfrm>
            <a:off x="10957811" y="26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t>5</a:t>
            </a:r>
          </a:p>
        </p:txBody>
      </p:sp>
      <p:sp>
        <p:nvSpPr>
          <p:cNvPr id="19" name="Título 1"/>
          <p:cNvSpPr txBox="1">
            <a:spLocks/>
          </p:cNvSpPr>
          <p:nvPr/>
        </p:nvSpPr>
        <p:spPr>
          <a:xfrm>
            <a:off x="10957811" y="1706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t>8</a:t>
            </a:r>
          </a:p>
        </p:txBody>
      </p:sp>
      <p:sp>
        <p:nvSpPr>
          <p:cNvPr id="20" name="Título 1"/>
          <p:cNvSpPr txBox="1">
            <a:spLocks/>
          </p:cNvSpPr>
          <p:nvPr/>
        </p:nvSpPr>
        <p:spPr>
          <a:xfrm>
            <a:off x="10801423" y="1168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t>12</a:t>
            </a:r>
          </a:p>
        </p:txBody>
      </p:sp>
      <p:sp>
        <p:nvSpPr>
          <p:cNvPr id="21" name="Título 1"/>
          <p:cNvSpPr txBox="1">
            <a:spLocks/>
          </p:cNvSpPr>
          <p:nvPr/>
        </p:nvSpPr>
        <p:spPr>
          <a:xfrm>
            <a:off x="10820473" y="819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t>17</a:t>
            </a:r>
          </a:p>
        </p:txBody>
      </p:sp>
      <p:sp>
        <p:nvSpPr>
          <p:cNvPr id="22" name="Título 1"/>
          <p:cNvSpPr txBox="1">
            <a:spLocks/>
          </p:cNvSpPr>
          <p:nvPr/>
        </p:nvSpPr>
        <p:spPr>
          <a:xfrm>
            <a:off x="10782373" y="899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just"/>
            <a:r>
              <a:rPr lang="es-ES" dirty="0">
                <a:solidFill>
                  <a:srgbClr val="FF0000"/>
                </a:solidFill>
              </a:rPr>
              <a:t>24</a:t>
            </a:r>
          </a:p>
        </p:txBody>
      </p:sp>
    </p:spTree>
    <p:extLst>
      <p:ext uri="{BB962C8B-B14F-4D97-AF65-F5344CB8AC3E}">
        <p14:creationId xmlns:p14="http://schemas.microsoft.com/office/powerpoint/2010/main" val="419043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4.44444E-6 L -0.08841 0.43565 " pathEditMode="relative" rAng="0" ptsTypes="AA">
                                      <p:cBhvr>
                                        <p:cTn id="6" dur="2000" fill="hold"/>
                                        <p:tgtEl>
                                          <p:spTgt spid="5"/>
                                        </p:tgtEl>
                                        <p:attrNameLst>
                                          <p:attrName>ppt_x</p:attrName>
                                          <p:attrName>ppt_y</p:attrName>
                                        </p:attrNameLst>
                                      </p:cBhvr>
                                      <p:rCtr x="-4427" y="21782"/>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9"/>
                                          </p:stCondLst>
                                        </p:cTn>
                                        <p:tgtEl>
                                          <p:spTgt spid="2"/>
                                        </p:tgtEl>
                                        <p:attrNameLst>
                                          <p:attrName>style.visibility</p:attrName>
                                        </p:attrNameLst>
                                      </p:cBhvr>
                                      <p:to>
                                        <p:strVal val="visible"/>
                                      </p:to>
                                    </p:set>
                                  </p:childTnLst>
                                </p:cTn>
                              </p:par>
                            </p:childTnLst>
                          </p:cTn>
                        </p:par>
                        <p:par>
                          <p:cTn id="10" fill="hold">
                            <p:stCondLst>
                              <p:cond delay="2010"/>
                            </p:stCondLst>
                            <p:childTnLst>
                              <p:par>
                                <p:cTn id="11" presetID="42" presetClass="path" presetSubtype="0" accel="50000" decel="50000" fill="hold" nodeType="afterEffect">
                                  <p:stCondLst>
                                    <p:cond delay="0"/>
                                  </p:stCondLst>
                                  <p:childTnLst>
                                    <p:animMotion origin="layout" path="M 0.00911 0.0132 L -0.20299 0.41875 " pathEditMode="relative" rAng="0" ptsTypes="AA">
                                      <p:cBhvr>
                                        <p:cTn id="12" dur="2000" fill="hold"/>
                                        <p:tgtEl>
                                          <p:spTgt spid="10"/>
                                        </p:tgtEl>
                                        <p:attrNameLst>
                                          <p:attrName>ppt_x</p:attrName>
                                          <p:attrName>ppt_y</p:attrName>
                                        </p:attrNameLst>
                                      </p:cBhvr>
                                      <p:rCtr x="-10612" y="20278"/>
                                    </p:animMotion>
                                  </p:childTnLst>
                                </p:cTn>
                              </p:par>
                            </p:childTnLst>
                          </p:cTn>
                        </p:par>
                        <p:par>
                          <p:cTn id="13" fill="hold">
                            <p:stCondLst>
                              <p:cond delay="4010"/>
                            </p:stCondLst>
                            <p:childTnLst>
                              <p:par>
                                <p:cTn id="14" presetID="1" presetClass="exit" presetSubtype="0" fill="hold" grpId="1" nodeType="after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par>
                          <p:cTn id="16" fill="hold">
                            <p:stCondLst>
                              <p:cond delay="4010"/>
                            </p:stCondLst>
                            <p:childTnLst>
                              <p:par>
                                <p:cTn id="17" presetID="1"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4010"/>
                            </p:stCondLst>
                            <p:childTnLst>
                              <p:par>
                                <p:cTn id="20" presetID="42" presetClass="path" presetSubtype="0" accel="50000" decel="50000" fill="hold" nodeType="afterEffect">
                                  <p:stCondLst>
                                    <p:cond delay="0"/>
                                  </p:stCondLst>
                                  <p:childTnLst>
                                    <p:animMotion origin="layout" path="M 4.16667E-7 2.59259E-6 L -0.00755 0.61319 " pathEditMode="relative" rAng="0" ptsTypes="AA">
                                      <p:cBhvr>
                                        <p:cTn id="21" dur="2000" fill="hold"/>
                                        <p:tgtEl>
                                          <p:spTgt spid="6"/>
                                        </p:tgtEl>
                                        <p:attrNameLst>
                                          <p:attrName>ppt_x</p:attrName>
                                          <p:attrName>ppt_y</p:attrName>
                                        </p:attrNameLst>
                                      </p:cBhvr>
                                      <p:rCtr x="-378" y="30648"/>
                                    </p:animMotion>
                                  </p:childTnLst>
                                </p:cTn>
                              </p:par>
                            </p:childTnLst>
                          </p:cTn>
                        </p:par>
                        <p:par>
                          <p:cTn id="22" fill="hold">
                            <p:stCondLst>
                              <p:cond delay="6010"/>
                            </p:stCondLst>
                            <p:childTnLst>
                              <p:par>
                                <p:cTn id="23" presetID="1" presetClass="exit"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par>
                          <p:cTn id="25" fill="hold">
                            <p:stCondLst>
                              <p:cond delay="6010"/>
                            </p:stCondLst>
                            <p:childTnLst>
                              <p:par>
                                <p:cTn id="26" presetID="1" presetClass="entr" presetSubtype="0" fill="hold" grpId="1" nodeType="after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6010"/>
                            </p:stCondLst>
                            <p:childTnLst>
                              <p:par>
                                <p:cTn id="29" presetID="42" presetClass="path" presetSubtype="0" accel="50000" decel="50000" fill="hold" nodeType="afterEffect">
                                  <p:stCondLst>
                                    <p:cond delay="0"/>
                                  </p:stCondLst>
                                  <p:childTnLst>
                                    <p:animMotion origin="layout" path="M -4.58333E-6 -3.33333E-6 L -0.08971 0.61991 " pathEditMode="relative" rAng="0" ptsTypes="AA">
                                      <p:cBhvr>
                                        <p:cTn id="30" dur="2000" fill="hold"/>
                                        <p:tgtEl>
                                          <p:spTgt spid="7"/>
                                        </p:tgtEl>
                                        <p:attrNameLst>
                                          <p:attrName>ppt_x</p:attrName>
                                          <p:attrName>ppt_y</p:attrName>
                                        </p:attrNameLst>
                                      </p:cBhvr>
                                      <p:rCtr x="-4492" y="30995"/>
                                    </p:animMotion>
                                  </p:childTnLst>
                                </p:cTn>
                              </p:par>
                            </p:childTnLst>
                          </p:cTn>
                        </p:par>
                        <p:par>
                          <p:cTn id="31" fill="hold">
                            <p:stCondLst>
                              <p:cond delay="8010"/>
                            </p:stCondLst>
                            <p:childTnLst>
                              <p:par>
                                <p:cTn id="32" presetID="1" presetClass="exit"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par>
                          <p:cTn id="34" fill="hold">
                            <p:stCondLst>
                              <p:cond delay="8010"/>
                            </p:stCondLst>
                            <p:childTnLst>
                              <p:par>
                                <p:cTn id="35" presetID="1" presetClass="entr" presetSubtype="0" fill="hold" grpId="1"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8010"/>
                            </p:stCondLst>
                            <p:childTnLst>
                              <p:par>
                                <p:cTn id="38" presetID="42" presetClass="path" presetSubtype="0" accel="50000" decel="50000" fill="hold" nodeType="afterEffect">
                                  <p:stCondLst>
                                    <p:cond delay="0"/>
                                  </p:stCondLst>
                                  <p:childTnLst>
                                    <p:animMotion origin="layout" path="M 3.33333E-6 -7.40741E-7 L -0.09206 0.45463 " pathEditMode="relative" rAng="0" ptsTypes="AA">
                                      <p:cBhvr>
                                        <p:cTn id="39" dur="2000" fill="hold"/>
                                        <p:tgtEl>
                                          <p:spTgt spid="8"/>
                                        </p:tgtEl>
                                        <p:attrNameLst>
                                          <p:attrName>ppt_x</p:attrName>
                                          <p:attrName>ppt_y</p:attrName>
                                        </p:attrNameLst>
                                      </p:cBhvr>
                                      <p:rCtr x="-4609" y="22731"/>
                                    </p:animMotion>
                                  </p:childTnLst>
                                </p:cTn>
                              </p:par>
                            </p:childTnLst>
                          </p:cTn>
                        </p:par>
                        <p:par>
                          <p:cTn id="40" fill="hold">
                            <p:stCondLst>
                              <p:cond delay="10010"/>
                            </p:stCondLst>
                            <p:childTnLst>
                              <p:par>
                                <p:cTn id="41" presetID="1" presetClass="exit"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par>
                          <p:cTn id="43" fill="hold">
                            <p:stCondLst>
                              <p:cond delay="10010"/>
                            </p:stCondLst>
                            <p:childTnLst>
                              <p:par>
                                <p:cTn id="44" presetID="1" presetClass="entr" presetSubtype="0" fill="hold" grpId="1"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6.25E-7 2.59259E-6 L 0.55039 0.41273 " pathEditMode="relative" rAng="0" ptsTypes="AA">
                                      <p:cBhvr>
                                        <p:cTn id="49" dur="2000" fill="hold"/>
                                        <p:tgtEl>
                                          <p:spTgt spid="9"/>
                                        </p:tgtEl>
                                        <p:attrNameLst>
                                          <p:attrName>ppt_x</p:attrName>
                                          <p:attrName>ppt_y</p:attrName>
                                        </p:attrNameLst>
                                      </p:cBhvr>
                                      <p:rCtr x="27513" y="20625"/>
                                    </p:animMotion>
                                  </p:childTnLst>
                                </p:cTn>
                              </p:par>
                            </p:childTnLst>
                          </p:cTn>
                        </p:par>
                        <p:par>
                          <p:cTn id="50" fill="hold">
                            <p:stCondLst>
                              <p:cond delay="2000"/>
                            </p:stCondLst>
                            <p:childTnLst>
                              <p:par>
                                <p:cTn id="51" presetID="1" presetClass="exit"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hidden"/>
                                      </p:to>
                                    </p:se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8" grpId="0"/>
      <p:bldP spid="18" grpId="1"/>
      <p:bldP spid="19" grpId="0"/>
      <p:bldP spid="19" grpId="1"/>
      <p:bldP spid="20" grpId="0"/>
      <p:bldP spid="20" grpId="1"/>
      <p:bldP spid="21" grpId="0"/>
      <p:bldP spid="21" grpId="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Código usado: función</a:t>
            </a:r>
          </a:p>
        </p:txBody>
      </p:sp>
      <p:graphicFrame>
        <p:nvGraphicFramePr>
          <p:cNvPr id="7" name="Objeto 6"/>
          <p:cNvGraphicFramePr>
            <a:graphicFrameLocks noChangeAspect="1"/>
          </p:cNvGraphicFramePr>
          <p:nvPr>
            <p:extLst>
              <p:ext uri="{D42A27DB-BD31-4B8C-83A1-F6EECF244321}">
                <p14:modId xmlns:p14="http://schemas.microsoft.com/office/powerpoint/2010/main" val="2055636103"/>
              </p:ext>
            </p:extLst>
          </p:nvPr>
        </p:nvGraphicFramePr>
        <p:xfrm>
          <a:off x="1452490" y="2315887"/>
          <a:ext cx="10100093" cy="4542113"/>
        </p:xfrm>
        <a:graphic>
          <a:graphicData uri="http://schemas.openxmlformats.org/presentationml/2006/ole">
            <mc:AlternateContent xmlns:mc="http://schemas.openxmlformats.org/markup-compatibility/2006">
              <mc:Choice xmlns:v="urn:schemas-microsoft-com:vml" Requires="v">
                <p:oleObj spid="_x0000_s1030" name="Document" r:id="rId3" imgW="5613324" imgH="2529362" progId="Word.Document.8">
                  <p:embed/>
                </p:oleObj>
              </mc:Choice>
              <mc:Fallback>
                <p:oleObj name="Document" r:id="rId3" imgW="5613324" imgH="2529362" progId="Word.Document.8">
                  <p:embed/>
                  <p:pic>
                    <p:nvPicPr>
                      <p:cNvPr id="0" name=""/>
                      <p:cNvPicPr/>
                      <p:nvPr/>
                    </p:nvPicPr>
                    <p:blipFill>
                      <a:blip r:embed="rId4"/>
                      <a:stretch>
                        <a:fillRect/>
                      </a:stretch>
                    </p:blipFill>
                    <p:spPr>
                      <a:xfrm>
                        <a:off x="1452490" y="2315887"/>
                        <a:ext cx="10100093" cy="4542113"/>
                      </a:xfrm>
                      <a:prstGeom prst="rect">
                        <a:avLst/>
                      </a:prstGeom>
                      <a:noFill/>
                    </p:spPr>
                  </p:pic>
                </p:oleObj>
              </mc:Fallback>
            </mc:AlternateContent>
          </a:graphicData>
        </a:graphic>
      </p:graphicFrame>
      <p:sp>
        <p:nvSpPr>
          <p:cNvPr id="3" name="CuadroTexto 2"/>
          <p:cNvSpPr txBox="1"/>
          <p:nvPr/>
        </p:nvSpPr>
        <p:spPr>
          <a:xfrm>
            <a:off x="9419894" y="6150114"/>
            <a:ext cx="2772106" cy="707886"/>
          </a:xfrm>
          <a:prstGeom prst="rect">
            <a:avLst/>
          </a:prstGeom>
          <a:noFill/>
        </p:spPr>
        <p:txBody>
          <a:bodyPr wrap="none" rtlCol="0">
            <a:spAutoFit/>
          </a:bodyPr>
          <a:lstStyle/>
          <a:p>
            <a:r>
              <a:rPr lang="es-ES" sz="4000" b="1" dirty="0"/>
              <a:t>Orden: O(n)</a:t>
            </a:r>
          </a:p>
        </p:txBody>
      </p:sp>
    </p:spTree>
    <p:extLst>
      <p:ext uri="{BB962C8B-B14F-4D97-AF65-F5344CB8AC3E}">
        <p14:creationId xmlns:p14="http://schemas.microsoft.com/office/powerpoint/2010/main" val="338251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Código usado: </a:t>
            </a:r>
            <a:r>
              <a:rPr lang="es-ES" dirty="0" err="1"/>
              <a:t>main</a:t>
            </a:r>
            <a:endParaRPr lang="es-ES" dirty="0"/>
          </a:p>
        </p:txBody>
      </p:sp>
      <p:graphicFrame>
        <p:nvGraphicFramePr>
          <p:cNvPr id="8" name="Objeto 7"/>
          <p:cNvGraphicFramePr>
            <a:graphicFrameLocks noChangeAspect="1"/>
          </p:cNvGraphicFramePr>
          <p:nvPr>
            <p:extLst>
              <p:ext uri="{D42A27DB-BD31-4B8C-83A1-F6EECF244321}">
                <p14:modId xmlns:p14="http://schemas.microsoft.com/office/powerpoint/2010/main" val="2819019973"/>
              </p:ext>
            </p:extLst>
          </p:nvPr>
        </p:nvGraphicFramePr>
        <p:xfrm>
          <a:off x="550863" y="2060575"/>
          <a:ext cx="11960225" cy="4746625"/>
        </p:xfrm>
        <a:graphic>
          <a:graphicData uri="http://schemas.openxmlformats.org/presentationml/2006/ole">
            <mc:AlternateContent xmlns:mc="http://schemas.openxmlformats.org/markup-compatibility/2006">
              <mc:Choice xmlns:v="urn:schemas-microsoft-com:vml" Requires="v">
                <p:oleObj spid="_x0000_s2053" name="Document" r:id="rId3" imgW="9814765" imgH="3912051" progId="Word.Document.8">
                  <p:embed/>
                </p:oleObj>
              </mc:Choice>
              <mc:Fallback>
                <p:oleObj name="Document" r:id="rId3" imgW="9814765" imgH="3912051" progId="Word.Document.8">
                  <p:embed/>
                  <p:pic>
                    <p:nvPicPr>
                      <p:cNvPr id="0" name=""/>
                      <p:cNvPicPr/>
                      <p:nvPr/>
                    </p:nvPicPr>
                    <p:blipFill>
                      <a:blip r:embed="rId4"/>
                      <a:stretch>
                        <a:fillRect/>
                      </a:stretch>
                    </p:blipFill>
                    <p:spPr>
                      <a:xfrm>
                        <a:off x="550863" y="2060575"/>
                        <a:ext cx="11960225" cy="4746625"/>
                      </a:xfrm>
                      <a:prstGeom prst="rect">
                        <a:avLst/>
                      </a:prstGeom>
                    </p:spPr>
                  </p:pic>
                </p:oleObj>
              </mc:Fallback>
            </mc:AlternateContent>
          </a:graphicData>
        </a:graphic>
      </p:graphicFrame>
    </p:spTree>
    <p:extLst>
      <p:ext uri="{BB962C8B-B14F-4D97-AF65-F5344CB8AC3E}">
        <p14:creationId xmlns:p14="http://schemas.microsoft.com/office/powerpoint/2010/main" val="14629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Código usado: resultado de ejecución</a:t>
            </a:r>
          </a:p>
        </p:txBody>
      </p:sp>
      <p:sp>
        <p:nvSpPr>
          <p:cNvPr id="3" name="Marcador de contenido 2"/>
          <p:cNvSpPr>
            <a:spLocks noGrp="1"/>
          </p:cNvSpPr>
          <p:nvPr>
            <p:ph idx="1"/>
          </p:nvPr>
        </p:nvSpPr>
        <p:spPr/>
        <p:txBody>
          <a:bodyPr/>
          <a:lstStyle/>
          <a:p>
            <a:endParaRPr lang="es-ES"/>
          </a:p>
        </p:txBody>
      </p:sp>
      <p:pic>
        <p:nvPicPr>
          <p:cNvPr id="4" name="Marcador de contenido 3"/>
          <p:cNvPicPr>
            <a:picLocks/>
          </p:cNvPicPr>
          <p:nvPr/>
        </p:nvPicPr>
        <p:blipFill>
          <a:blip r:embed="rId2"/>
          <a:stretch/>
        </p:blipFill>
        <p:spPr>
          <a:xfrm>
            <a:off x="2560321" y="3062267"/>
            <a:ext cx="6935198" cy="1568493"/>
          </a:xfrm>
          <a:prstGeom prst="rect">
            <a:avLst/>
          </a:prstGeom>
          <a:ln>
            <a:noFill/>
          </a:ln>
        </p:spPr>
      </p:pic>
    </p:spTree>
    <p:extLst>
      <p:ext uri="{BB962C8B-B14F-4D97-AF65-F5344CB8AC3E}">
        <p14:creationId xmlns:p14="http://schemas.microsoft.com/office/powerpoint/2010/main" val="2861534287"/>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304</TotalTime>
  <Words>490</Words>
  <Application>Microsoft Office PowerPoint</Application>
  <PresentationFormat>Panorámica</PresentationFormat>
  <Paragraphs>73</Paragraphs>
  <Slides>20</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4" baseType="lpstr">
      <vt:lpstr>Arial</vt:lpstr>
      <vt:lpstr>Corbel</vt:lpstr>
      <vt:lpstr>Profundidad</vt:lpstr>
      <vt:lpstr>Document</vt:lpstr>
      <vt:lpstr>Ejercicio 1. Contenedores en un barco</vt:lpstr>
      <vt:lpstr>Descripción</vt:lpstr>
      <vt:lpstr> ¿Cómo funciona el algoritmo?</vt:lpstr>
      <vt:lpstr>El algoritmo Greedy que hemos usado tiene las siguientes características:</vt:lpstr>
      <vt:lpstr>Ejemplo</vt:lpstr>
      <vt:lpstr>2</vt:lpstr>
      <vt:lpstr>Código usado: función</vt:lpstr>
      <vt:lpstr>Código usado: main</vt:lpstr>
      <vt:lpstr>Código usado: resultado de ejecución</vt:lpstr>
      <vt:lpstr>Este algoritmo es óptimo</vt:lpstr>
      <vt:lpstr> ¿Cómo funciona el algoritmo?</vt:lpstr>
      <vt:lpstr>El algoritmo Greedy que hemos usado tiene las siguientes características:</vt:lpstr>
      <vt:lpstr>Ejemplo</vt:lpstr>
      <vt:lpstr>Presentación de PowerPoint</vt:lpstr>
      <vt:lpstr>Código usado: función</vt:lpstr>
      <vt:lpstr>Código usado: main</vt:lpstr>
      <vt:lpstr>Código usado: resultado de ejecución</vt:lpstr>
      <vt:lpstr>Este algoritmo NO es óptimo</vt:lpstr>
      <vt:lpstr>Presentación de PowerPoint</vt:lpstr>
      <vt:lpstr>Conclusión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1. Contenedores en un barco</dc:title>
  <dc:creator>Julio</dc:creator>
  <cp:lastModifiedBy>Jose</cp:lastModifiedBy>
  <cp:revision>28</cp:revision>
  <dcterms:created xsi:type="dcterms:W3CDTF">2017-04-24T13:24:50Z</dcterms:created>
  <dcterms:modified xsi:type="dcterms:W3CDTF">2017-05-04T14:06:10Z</dcterms:modified>
</cp:coreProperties>
</file>