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0" r:id="rId5"/>
    <p:sldId id="260" r:id="rId6"/>
    <p:sldId id="285" r:id="rId7"/>
    <p:sldId id="284" r:id="rId8"/>
    <p:sldId id="286" r:id="rId9"/>
    <p:sldId id="287" r:id="rId10"/>
    <p:sldId id="293" r:id="rId11"/>
    <p:sldId id="265" r:id="rId12"/>
    <p:sldId id="266" r:id="rId13"/>
    <p:sldId id="267" r:id="rId14"/>
    <p:sldId id="288" r:id="rId15"/>
    <p:sldId id="289" r:id="rId16"/>
    <p:sldId id="290" r:id="rId17"/>
    <p:sldId id="294" r:id="rId18"/>
    <p:sldId id="269" r:id="rId19"/>
    <p:sldId id="281" r:id="rId20"/>
    <p:sldId id="282" r:id="rId21"/>
    <p:sldId id="291" r:id="rId22"/>
    <p:sldId id="29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9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9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9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75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7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5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78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0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1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47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4378" y="545172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4.</a:t>
            </a:r>
            <a:br>
              <a:rPr lang="es-ES" dirty="0"/>
            </a:br>
            <a:r>
              <a:rPr lang="es-ES" sz="8000" dirty="0"/>
              <a:t>Recubrimiento de un grafo</a:t>
            </a:r>
            <a:br>
              <a:rPr lang="es-ES" sz="8000" dirty="0"/>
            </a:br>
            <a:r>
              <a:rPr lang="es-ES" sz="8000" dirty="0"/>
              <a:t>no dirigido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92240" y="4924696"/>
            <a:ext cx="501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Alejandro Rodríguez Muñoz</a:t>
            </a:r>
          </a:p>
          <a:p>
            <a:pPr algn="r"/>
            <a:r>
              <a:rPr lang="es-ES" dirty="0"/>
              <a:t>Adrián Peláez Vegas</a:t>
            </a:r>
          </a:p>
          <a:p>
            <a:pPr algn="r"/>
            <a:r>
              <a:rPr lang="es-ES" dirty="0" err="1"/>
              <a:t>Jose</a:t>
            </a:r>
            <a:r>
              <a:rPr lang="es-ES" dirty="0"/>
              <a:t> Antonio Ruiz Millán</a:t>
            </a:r>
          </a:p>
          <a:p>
            <a:pPr algn="r"/>
            <a:r>
              <a:rPr lang="es-ES" dirty="0"/>
              <a:t>Julio Antonio Fresneda García</a:t>
            </a:r>
          </a:p>
        </p:txBody>
      </p:sp>
      <p:pic>
        <p:nvPicPr>
          <p:cNvPr id="1028" name="Picture 4" descr="Resultado de imagen de graf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177">
            <a:off x="-758234" y="4110572"/>
            <a:ext cx="6245224" cy="47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6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 err="1"/>
              <a:t>Codigo</a:t>
            </a:r>
            <a:r>
              <a:rPr lang="es-ES" dirty="0"/>
              <a:t>: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00154"/>
              </p:ext>
            </p:extLst>
          </p:nvPr>
        </p:nvGraphicFramePr>
        <p:xfrm>
          <a:off x="4558747" y="365125"/>
          <a:ext cx="9558199" cy="83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8686267" imgH="7622153" progId="Word.Document.8">
                  <p:embed/>
                </p:oleObj>
              </mc:Choice>
              <mc:Fallback>
                <p:oleObj name="Document" r:id="rId3" imgW="8686267" imgH="762215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8747" y="365125"/>
                        <a:ext cx="9558199" cy="837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-37754" y="6374536"/>
            <a:ext cx="2253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Orden: O(n)</a:t>
            </a:r>
          </a:p>
        </p:txBody>
      </p:sp>
    </p:spTree>
    <p:extLst>
      <p:ext uri="{BB962C8B-B14F-4D97-AF65-F5344CB8AC3E}">
        <p14:creationId xmlns:p14="http://schemas.microsoft.com/office/powerpoint/2010/main" val="37839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510" y="123312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br>
              <a:rPr lang="es-ES" dirty="0"/>
            </a:br>
            <a:r>
              <a:rPr lang="es-ES" sz="3600" dirty="0"/>
              <a:t>¿</a:t>
            </a:r>
            <a:r>
              <a:rPr lang="es-ES" sz="4000" dirty="0"/>
              <a:t>Cómo funciona el algoritmo?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4886" y="2833618"/>
            <a:ext cx="10233800" cy="4351338"/>
          </a:xfrm>
        </p:spPr>
        <p:txBody>
          <a:bodyPr/>
          <a:lstStyle/>
          <a:p>
            <a:r>
              <a:rPr lang="es-ES" dirty="0"/>
              <a:t>Tenemos tres listas: La de candidatos, la de visitados, y la de solución.</a:t>
            </a:r>
          </a:p>
          <a:p>
            <a:r>
              <a:rPr lang="es-ES" dirty="0"/>
              <a:t>El algoritmo acaba cuando la lista de visitados contiene todos los nodos del grafo</a:t>
            </a:r>
          </a:p>
          <a:p>
            <a:r>
              <a:rPr lang="es-ES" dirty="0"/>
              <a:t>Vamos añadiendo nodos de la lista de candidatos a la solución, en orden de mayor a menor aristas, hasta que se alcance la solución. </a:t>
            </a:r>
          </a:p>
          <a:p>
            <a:r>
              <a:rPr lang="es-ES" dirty="0"/>
              <a:t>Al empezar, la lista de candidatos contiene todos los nodos. Pero si un posible candidato no aportaría cambios a la lista de visitados, el nodo se borra de la lista de candidatos.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15086" y="44695"/>
            <a:ext cx="11447930" cy="185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s-ES" dirty="0"/>
            </a:br>
            <a:r>
              <a:rPr lang="es-ES" sz="6400" dirty="0"/>
              <a:t>Recubrimiento de un grafo que no es árbol</a:t>
            </a:r>
          </a:p>
        </p:txBody>
      </p:sp>
    </p:spTree>
    <p:extLst>
      <p:ext uri="{BB962C8B-B14F-4D97-AF65-F5344CB8AC3E}">
        <p14:creationId xmlns:p14="http://schemas.microsoft.com/office/powerpoint/2010/main" val="17995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Características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2094566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Conjunto candidatos: Nodos.</a:t>
            </a:r>
          </a:p>
          <a:p>
            <a:r>
              <a:rPr lang="es-ES" dirty="0"/>
              <a:t> Candidatos ya usados: Nodos escogidos.</a:t>
            </a:r>
          </a:p>
          <a:p>
            <a:r>
              <a:rPr lang="es-ES" dirty="0"/>
              <a:t>Función solución: Tendremos una solución cuando tanto los nodos de la solución como los nodos adyacentes a éstos sean igual al total de nodos del grafo.</a:t>
            </a:r>
          </a:p>
          <a:p>
            <a:r>
              <a:rPr lang="es-ES" dirty="0"/>
              <a:t> Criterio factible: Que el numero de nodos “visibles” no sea ni mayor ni menor al numero de nodos del árbol.</a:t>
            </a:r>
          </a:p>
          <a:p>
            <a:r>
              <a:rPr lang="es-ES" dirty="0"/>
              <a:t> Función selección: Elegir el nodo, de entre los nodos candidatos, el nodo cuyo nº de vértices sea el mayor. En caso de empate, se coge aleatoriamente. Sólo se coge si aporta algo a la solución.</a:t>
            </a:r>
          </a:p>
          <a:p>
            <a:r>
              <a:rPr lang="es-ES" dirty="0"/>
              <a:t> Función objetivo: Minimizar el nº de nodos que expanden el grafo.</a:t>
            </a:r>
          </a:p>
        </p:txBody>
      </p:sp>
    </p:spTree>
    <p:extLst>
      <p:ext uri="{BB962C8B-B14F-4D97-AF65-F5344CB8AC3E}">
        <p14:creationId xmlns:p14="http://schemas.microsoft.com/office/powerpoint/2010/main" val="20607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Elipse 3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Tenemos el siguiente grafo:</a:t>
            </a:r>
          </a:p>
          <a:p>
            <a:r>
              <a:rPr lang="es-ES" dirty="0"/>
              <a:t>Cogemos el nodo con más aristas.                                                                           En caso de igualdad, se coge de forma aleatoria.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60935" y="140326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6897189" y="4213184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A, B, C, E, D, F</a:t>
            </a:r>
          </a:p>
          <a:p>
            <a:r>
              <a:rPr lang="es-ES" dirty="0"/>
              <a:t>Visitados:</a:t>
            </a:r>
          </a:p>
          <a:p>
            <a:r>
              <a:rPr lang="es-ES" dirty="0"/>
              <a:t>Solución: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20281" y="1343760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973888" y="2364940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108669" y="237286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535711" y="340197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015145" y="135024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184071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2861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Elipse 3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Tenemos el siguiente grafo:</a:t>
            </a:r>
          </a:p>
          <a:p>
            <a:r>
              <a:rPr lang="es-ES" dirty="0"/>
              <a:t>Cogemos el nodo A, aleatoriamente.</a:t>
            </a:r>
          </a:p>
          <a:p>
            <a:r>
              <a:rPr lang="es-ES" dirty="0"/>
              <a:t>Se borra C de candidatos por que no aporta nada a visitados.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60935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6897189" y="4213184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B, D, E, F</a:t>
            </a:r>
          </a:p>
          <a:p>
            <a:r>
              <a:rPr lang="es-ES" dirty="0"/>
              <a:t>Visitados: A, B, C, E</a:t>
            </a:r>
          </a:p>
          <a:p>
            <a:r>
              <a:rPr lang="es-ES" dirty="0"/>
              <a:t>Solución: 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7877" y="1342111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975398" y="238024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092238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535711" y="340197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010292" y="136747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184071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0447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Elipse 3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Tenemos el siguiente grafo:</a:t>
            </a:r>
          </a:p>
          <a:p>
            <a:r>
              <a:rPr lang="es-ES" dirty="0"/>
              <a:t>Cogemos el nodo B, es el que más aristas tiene.</a:t>
            </a:r>
          </a:p>
          <a:p>
            <a:r>
              <a:rPr lang="es-ES" dirty="0"/>
              <a:t>Se borra D de candidatos por que no aporta nada a visitados.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60935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6897189" y="4213184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E, F</a:t>
            </a:r>
          </a:p>
          <a:p>
            <a:r>
              <a:rPr lang="es-ES" dirty="0"/>
              <a:t>Visitados: A, B, C, E, D</a:t>
            </a:r>
          </a:p>
          <a:p>
            <a:r>
              <a:rPr lang="es-ES" dirty="0"/>
              <a:t>Solución: A, B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7877" y="1342111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961152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102326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559104" y="339873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019500" y="1360528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184071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4836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Elipse 3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Tenemos el siguiente grafo:</a:t>
            </a:r>
          </a:p>
          <a:p>
            <a:r>
              <a:rPr lang="es-ES" dirty="0"/>
              <a:t>Cogemos el nodo E, es el que más aristas tiene.</a:t>
            </a:r>
          </a:p>
          <a:p>
            <a:r>
              <a:rPr lang="es-ES" dirty="0"/>
              <a:t>Se borra F de candidatos por que no aporta nada a visitados.</a:t>
            </a:r>
          </a:p>
          <a:p>
            <a:r>
              <a:rPr lang="es-ES" dirty="0"/>
              <a:t>El algoritmo ha acabado.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60935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6897189" y="4213184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</a:t>
            </a:r>
          </a:p>
          <a:p>
            <a:r>
              <a:rPr lang="es-ES" dirty="0"/>
              <a:t>Visitados: A, B, C, E, D, E, F</a:t>
            </a:r>
          </a:p>
          <a:p>
            <a:r>
              <a:rPr lang="es-ES" dirty="0"/>
              <a:t>Solución: A, B, 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7877" y="1342111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961152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102326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559104" y="339873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019500" y="1360528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196227" y="136747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8875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Codigo</a:t>
            </a:r>
            <a:r>
              <a:rPr lang="es-ES" dirty="0"/>
              <a:t>:</a:t>
            </a:r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6897189" y="4213184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84914"/>
              </p:ext>
            </p:extLst>
          </p:nvPr>
        </p:nvGraphicFramePr>
        <p:xfrm>
          <a:off x="1788488" y="2548834"/>
          <a:ext cx="12483746" cy="261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9560907" imgH="2016610" progId="Word.Document.8">
                  <p:embed/>
                </p:oleObj>
              </mc:Choice>
              <mc:Fallback>
                <p:oleObj name="Document" r:id="rId3" imgW="9560907" imgH="201661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488" y="2548834"/>
                        <a:ext cx="12483746" cy="2610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-37754" y="6374536"/>
            <a:ext cx="2253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Orden: O(n)</a:t>
            </a:r>
          </a:p>
        </p:txBody>
      </p:sp>
    </p:spTree>
    <p:extLst>
      <p:ext uri="{BB962C8B-B14F-4D97-AF65-F5344CB8AC3E}">
        <p14:creationId xmlns:p14="http://schemas.microsoft.com/office/powerpoint/2010/main" val="2014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Este algoritmo NO es óptimo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eficiente, pero no siempre encuentra la combinación óptima. </a:t>
            </a:r>
          </a:p>
          <a:p>
            <a:pPr marL="0" indent="0">
              <a:buNone/>
            </a:pPr>
            <a:r>
              <a:rPr lang="es-ES" dirty="0"/>
              <a:t>Esto se puede demostrar con un contraejemplo: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5" name="Flecha derecha 4"/>
          <p:cNvSpPr/>
          <p:nvPr/>
        </p:nvSpPr>
        <p:spPr>
          <a:xfrm rot="3482688">
            <a:off x="3966622" y="3579083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 rot="3749829">
            <a:off x="3425003" y="4641343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 rot="18070862">
            <a:off x="3438799" y="3508905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4474028" y="3071801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3762104" y="4079671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049487" y="2926081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508173" y="2926081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624252" y="3948159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6679476" y="2926080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049487" y="4970237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4004" y="292607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3408387" y="3895905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120000" y="5746137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Esta solución sí que es óptima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950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Hay una forma de mejorar 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Consiste en añadir a la solución, antes que los nodos con más aristas, el nodo adyacente a cada nodo con una sola arista.</a:t>
            </a:r>
          </a:p>
          <a:p>
            <a:r>
              <a:rPr lang="es-ES" dirty="0"/>
              <a:t>Después de añadir éstos nodos, el algoritmo sigue con la dinámica de siempre.</a:t>
            </a:r>
          </a:p>
        </p:txBody>
      </p:sp>
    </p:spTree>
    <p:extLst>
      <p:ext uri="{BB962C8B-B14F-4D97-AF65-F5344CB8AC3E}">
        <p14:creationId xmlns:p14="http://schemas.microsoft.com/office/powerpoint/2010/main" val="36060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Sea G = (V,E) un grafo no dirigido. Un conjunto U se dice que es un recubrimiento de G si U ⊆ V y cada arista en E incide en, al menos, un vértice o nodo de U, es decir ∀(x, y) ∈ E, o bien </a:t>
            </a:r>
            <a:r>
              <a:rPr lang="es-ES" dirty="0" err="1"/>
              <a:t>x∈U</a:t>
            </a:r>
            <a:r>
              <a:rPr lang="es-ES" dirty="0"/>
              <a:t> o </a:t>
            </a:r>
            <a:r>
              <a:rPr lang="es-ES" dirty="0" err="1"/>
              <a:t>y∈U</a:t>
            </a:r>
            <a:r>
              <a:rPr lang="es-ES" dirty="0"/>
              <a:t> .</a:t>
            </a:r>
          </a:p>
          <a:p>
            <a:r>
              <a:rPr lang="es-ES" dirty="0"/>
              <a:t>El problema nos pide diseñar algoritmos que encuentren una solución a éste problema. </a:t>
            </a:r>
          </a:p>
          <a:p>
            <a:r>
              <a:rPr lang="es-ES" dirty="0"/>
              <a:t>Nosotros hemos diseñado dos algoritmos </a:t>
            </a:r>
            <a:r>
              <a:rPr lang="es-ES" dirty="0" err="1"/>
              <a:t>Greedy</a:t>
            </a:r>
            <a:r>
              <a:rPr lang="es-ES" dirty="0"/>
              <a:t>, dependiendo si es un árbol o no.</a:t>
            </a:r>
          </a:p>
        </p:txBody>
      </p:sp>
    </p:spTree>
    <p:extLst>
      <p:ext uri="{BB962C8B-B14F-4D97-AF65-F5344CB8AC3E}">
        <p14:creationId xmlns:p14="http://schemas.microsoft.com/office/powerpoint/2010/main" val="3587600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Tenemos el grafo de antes:</a:t>
            </a:r>
          </a:p>
          <a:p>
            <a:r>
              <a:rPr lang="es-ES" dirty="0"/>
              <a:t>Cogemos, primero, los nodos adyacentes a los nodos de una arista. En este grafo esto solo ocurre una vez.</a:t>
            </a:r>
          </a:p>
          <a:p>
            <a:r>
              <a:rPr lang="es-ES" dirty="0"/>
              <a:t>Una vez hecho esto, la dinámica del algoritmo sigue como siempre.</a:t>
            </a:r>
          </a:p>
          <a:p>
            <a:r>
              <a:rPr lang="es-ES" dirty="0"/>
              <a:t>Aunque en este caso se encuentre la solución óptima, no siempre se encuentra.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3" name="Flecha derecha 22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5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derecha 26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A, B, C, D, E, F</a:t>
            </a:r>
          </a:p>
          <a:p>
            <a:r>
              <a:rPr lang="es-ES" dirty="0"/>
              <a:t>Visitados:</a:t>
            </a:r>
          </a:p>
          <a:p>
            <a:r>
              <a:rPr lang="es-ES" dirty="0"/>
              <a:t>Solución: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547156" y="135697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986963" y="238875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108669" y="237286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35711" y="340197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025362" y="136747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184071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7501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Podemos elegir tanto B como E, ya que ambos tienen adyacentes un nodo con una sola arista.</a:t>
            </a:r>
          </a:p>
          <a:p>
            <a:r>
              <a:rPr lang="es-ES" dirty="0"/>
              <a:t>Elegimos B, por ejemplo.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3" name="Flecha derecha 22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5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derecha 26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A, E, F</a:t>
            </a:r>
          </a:p>
          <a:p>
            <a:r>
              <a:rPr lang="es-ES" dirty="0"/>
              <a:t>Visitados: B, A, C, D</a:t>
            </a:r>
          </a:p>
          <a:p>
            <a:r>
              <a:rPr lang="es-ES" dirty="0"/>
              <a:t>Solución: B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529514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953085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092238" y="2375709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29514" y="340150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025362" y="136747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184071" y="13573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959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1272400" y="1978025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Ahora cogemos E, por la misma razón que antes.</a:t>
            </a:r>
          </a:p>
          <a:p>
            <a:r>
              <a:rPr lang="es-ES" dirty="0"/>
              <a:t>El algoritmo ya ha acabado, en este caso encontrando la solución óptima. Aun que no siempre la encuentra.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3" name="Flecha derecha 22"/>
          <p:cNvSpPr/>
          <p:nvPr/>
        </p:nvSpPr>
        <p:spPr>
          <a:xfrm rot="3482688">
            <a:off x="7389089" y="204613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3749829">
            <a:off x="6847470" y="3108392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 rot="18070862">
            <a:off x="6861266" y="1975954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5"/>
          <p:cNvSpPr/>
          <p:nvPr/>
        </p:nvSpPr>
        <p:spPr>
          <a:xfrm>
            <a:off x="7896495" y="1538850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derecha 26"/>
          <p:cNvSpPr/>
          <p:nvPr/>
        </p:nvSpPr>
        <p:spPr>
          <a:xfrm>
            <a:off x="7184571" y="2546720"/>
            <a:ext cx="1293223" cy="28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7471954" y="139313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8930640" y="1393130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6897189" y="241520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8046719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0101943" y="1393129"/>
            <a:ext cx="574765" cy="5747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7471954" y="3437286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6895862" y="24152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8941526" y="1403260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6897189" y="4112700"/>
            <a:ext cx="55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Candidatos: </a:t>
            </a:r>
          </a:p>
          <a:p>
            <a:r>
              <a:rPr lang="es-ES" dirty="0"/>
              <a:t>Visitados: B, A, C, D, E F</a:t>
            </a:r>
          </a:p>
          <a:p>
            <a:r>
              <a:rPr lang="es-ES" dirty="0"/>
              <a:t>Solución: B, 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552694" y="134479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953085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102326" y="236521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52694" y="340150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8999998" y="135734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189939" y="135734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582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grafos que son árboles, se ha encontrado un algoritmo </a:t>
            </a:r>
            <a:r>
              <a:rPr lang="es-ES" dirty="0" err="1"/>
              <a:t>Greedy</a:t>
            </a:r>
            <a:r>
              <a:rPr lang="es-ES" dirty="0"/>
              <a:t> cuya solución es óptima.</a:t>
            </a:r>
          </a:p>
          <a:p>
            <a:r>
              <a:rPr lang="es-ES" dirty="0"/>
              <a:t>En cambio, para grafos que no son árboles, el primer algoritmo encuentra una solución, aunque no es óptima. Se ha encontrado una mejora para este algoritmo, aunque sigue sin encontrar soluciones óptimas.</a:t>
            </a:r>
          </a:p>
        </p:txBody>
      </p:sp>
    </p:spTree>
    <p:extLst>
      <p:ext uri="{BB962C8B-B14F-4D97-AF65-F5344CB8AC3E}">
        <p14:creationId xmlns:p14="http://schemas.microsoft.com/office/powerpoint/2010/main" val="32308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70" y="2283758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br>
              <a:rPr lang="es-ES" dirty="0"/>
            </a:br>
            <a:r>
              <a:rPr lang="es-ES" sz="3600" dirty="0"/>
              <a:t>¿</a:t>
            </a:r>
            <a:r>
              <a:rPr lang="es-ES" sz="4000" dirty="0"/>
              <a:t>Cómo funciona el algoritmo?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0305" y="3891709"/>
            <a:ext cx="10233800" cy="4351338"/>
          </a:xfrm>
        </p:spPr>
        <p:txBody>
          <a:bodyPr/>
          <a:lstStyle/>
          <a:p>
            <a:r>
              <a:rPr lang="es-ES" dirty="0"/>
              <a:t>Añadimos a la solución todos los padres de nodos hoja.</a:t>
            </a:r>
          </a:p>
          <a:p>
            <a:r>
              <a:rPr lang="es-ES" dirty="0"/>
              <a:t>Si ese padre es a su vez hijo único, el padre del padre se elimina de la lista de candidatos.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02023" y="432547"/>
            <a:ext cx="11447930" cy="185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s-ES" dirty="0"/>
            </a:br>
            <a:r>
              <a:rPr lang="es-ES" sz="6400" dirty="0"/>
              <a:t>Recubrimiento </a:t>
            </a:r>
            <a:r>
              <a:rPr lang="es-ES" sz="6400" dirty="0" err="1"/>
              <a:t>minimal</a:t>
            </a:r>
            <a:r>
              <a:rPr lang="es-ES" sz="6400" dirty="0"/>
              <a:t> de un árbol</a:t>
            </a:r>
          </a:p>
        </p:txBody>
      </p:sp>
    </p:spTree>
    <p:extLst>
      <p:ext uri="{BB962C8B-B14F-4D97-AF65-F5344CB8AC3E}">
        <p14:creationId xmlns:p14="http://schemas.microsoft.com/office/powerpoint/2010/main" val="33296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Conjunto candidatos: Nodos.</a:t>
            </a:r>
          </a:p>
          <a:p>
            <a:r>
              <a:rPr lang="es-ES" dirty="0"/>
              <a:t> Candidatos ya usados: El nodo padre de las hojas.</a:t>
            </a:r>
          </a:p>
          <a:p>
            <a:r>
              <a:rPr lang="es-ES" dirty="0"/>
              <a:t> Función solución: Tendremos una solución cuando tanto los nodos de la solución como los nodos adyacentes a éstos sean igual al total de nodos del árbol.</a:t>
            </a:r>
          </a:p>
          <a:p>
            <a:r>
              <a:rPr lang="es-ES" dirty="0"/>
              <a:t> Criterio factible: Que el numero de nodos “visibles” no sea ni mayor ni menor al numero de nodos del árbol.</a:t>
            </a:r>
          </a:p>
          <a:p>
            <a:r>
              <a:rPr lang="es-ES" dirty="0"/>
              <a:t> Función selección: Se elige, cada vez, un padre de un nodo hoja. Si tanto el padre como el “abuelo” solo tienen dos nodos adyacentes, los tres nodos se borran del grafo</a:t>
            </a:r>
          </a:p>
          <a:p>
            <a:r>
              <a:rPr lang="es-ES" dirty="0"/>
              <a:t> Función objetivo: Minimizar el nº de nodos que expanden el grafo.</a:t>
            </a:r>
          </a:p>
        </p:txBody>
      </p:sp>
    </p:spTree>
    <p:extLst>
      <p:ext uri="{BB962C8B-B14F-4D97-AF65-F5344CB8AC3E}">
        <p14:creationId xmlns:p14="http://schemas.microsoft.com/office/powerpoint/2010/main" val="17465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echa derecha 59"/>
          <p:cNvSpPr/>
          <p:nvPr/>
        </p:nvSpPr>
        <p:spPr>
          <a:xfrm rot="4223421">
            <a:off x="9292640" y="3481288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lecha derecha 56"/>
          <p:cNvSpPr/>
          <p:nvPr/>
        </p:nvSpPr>
        <p:spPr>
          <a:xfrm rot="6728791">
            <a:off x="8508642" y="2910972"/>
            <a:ext cx="2304519" cy="264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 derecha 55"/>
          <p:cNvSpPr/>
          <p:nvPr/>
        </p:nvSpPr>
        <p:spPr>
          <a:xfrm rot="3808155">
            <a:off x="9281376" y="1371451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 derecha 54"/>
          <p:cNvSpPr/>
          <p:nvPr/>
        </p:nvSpPr>
        <p:spPr>
          <a:xfrm rot="4306107">
            <a:off x="9175582" y="2810265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lecha derecha 53"/>
          <p:cNvSpPr/>
          <p:nvPr/>
        </p:nvSpPr>
        <p:spPr>
          <a:xfrm rot="17838456">
            <a:off x="6933032" y="2292501"/>
            <a:ext cx="3562260" cy="26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20000" y="2249337"/>
            <a:ext cx="6378649" cy="1633550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/>
              <a:t>Candidatos: G,H,J,I,D,F,B,E,C,A</a:t>
            </a:r>
          </a:p>
          <a:p>
            <a:r>
              <a:rPr lang="es-ES" dirty="0"/>
              <a:t>Visitados: </a:t>
            </a:r>
          </a:p>
          <a:p>
            <a:r>
              <a:rPr lang="es-ES" dirty="0"/>
              <a:t>Solución: </a:t>
            </a:r>
          </a:p>
        </p:txBody>
      </p:sp>
      <p:sp>
        <p:nvSpPr>
          <p:cNvPr id="34" name="Elipse 33"/>
          <p:cNvSpPr/>
          <p:nvPr/>
        </p:nvSpPr>
        <p:spPr>
          <a:xfrm>
            <a:off x="9237942" y="64325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9311317" y="61650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45" name="Elipse 44"/>
          <p:cNvSpPr/>
          <p:nvPr/>
        </p:nvSpPr>
        <p:spPr>
          <a:xfrm>
            <a:off x="8665885" y="1639639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9812707" y="164461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8145871" y="2686642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7625861" y="3733645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923147" y="3771671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9349102" y="2773775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/>
          <p:cNvSpPr/>
          <p:nvPr/>
        </p:nvSpPr>
        <p:spPr>
          <a:xfrm>
            <a:off x="10207760" y="2779634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10495142" y="3733643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Elipse 57"/>
          <p:cNvSpPr/>
          <p:nvPr/>
        </p:nvSpPr>
        <p:spPr>
          <a:xfrm>
            <a:off x="9740949" y="378052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9890203" y="1614657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9428367" y="272014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286940" y="2753140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9001450" y="3752981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H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9820360" y="374474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J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0629998" y="37182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75272" y="1529622"/>
            <a:ext cx="673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coge G. Se añade el padre como solución.</a:t>
            </a:r>
          </a:p>
        </p:txBody>
      </p:sp>
      <p:sp>
        <p:nvSpPr>
          <p:cNvPr id="30" name="Elipse 29"/>
          <p:cNvSpPr/>
          <p:nvPr/>
        </p:nvSpPr>
        <p:spPr>
          <a:xfrm>
            <a:off x="7618758" y="3729264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CuadroTexto 62"/>
          <p:cNvSpPr txBox="1"/>
          <p:nvPr/>
        </p:nvSpPr>
        <p:spPr>
          <a:xfrm>
            <a:off x="7659619" y="371824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G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200879" y="4128421"/>
            <a:ext cx="5808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Como el padre solo tiene él como hijo,</a:t>
            </a:r>
          </a:p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Y el abuelo solo al padre, se eliminan.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697509" y="3398093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92D050"/>
                </a:solidFill>
              </a:rPr>
              <a:t>D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720939" y="2975392"/>
            <a:ext cx="1059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92D050"/>
                </a:solidFill>
              </a:rPr>
              <a:t>G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D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B</a:t>
            </a:r>
          </a:p>
        </p:txBody>
      </p:sp>
      <p:sp>
        <p:nvSpPr>
          <p:cNvPr id="35" name="Elipse 34"/>
          <p:cNvSpPr/>
          <p:nvPr/>
        </p:nvSpPr>
        <p:spPr>
          <a:xfrm>
            <a:off x="8151513" y="2693041"/>
            <a:ext cx="574765" cy="574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8662392" y="1638559"/>
            <a:ext cx="574765" cy="574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8207007" y="2650858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D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8745002" y="160300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843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1" grpId="0"/>
      <p:bldP spid="32" grpId="0"/>
      <p:bldP spid="33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echa derecha 59"/>
          <p:cNvSpPr/>
          <p:nvPr/>
        </p:nvSpPr>
        <p:spPr>
          <a:xfrm rot="4223421">
            <a:off x="9292640" y="3481288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lecha derecha 56"/>
          <p:cNvSpPr/>
          <p:nvPr/>
        </p:nvSpPr>
        <p:spPr>
          <a:xfrm rot="6728791">
            <a:off x="8508642" y="2910972"/>
            <a:ext cx="2304519" cy="264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 derecha 55"/>
          <p:cNvSpPr/>
          <p:nvPr/>
        </p:nvSpPr>
        <p:spPr>
          <a:xfrm rot="3808155">
            <a:off x="9281376" y="1371451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 derecha 54"/>
          <p:cNvSpPr/>
          <p:nvPr/>
        </p:nvSpPr>
        <p:spPr>
          <a:xfrm rot="4306107">
            <a:off x="9175582" y="2810265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20000" y="2219383"/>
            <a:ext cx="6378649" cy="1796026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Candidatos:  H,J,I,F,A,E,C</a:t>
            </a:r>
          </a:p>
          <a:p>
            <a:r>
              <a:rPr lang="es-ES" dirty="0"/>
              <a:t>Visitados: G, D, B</a:t>
            </a:r>
          </a:p>
          <a:p>
            <a:r>
              <a:rPr lang="es-ES" dirty="0"/>
              <a:t>Solución: D</a:t>
            </a:r>
          </a:p>
          <a:p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9237942" y="64325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9311317" y="61650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46" name="Elipse 45"/>
          <p:cNvSpPr/>
          <p:nvPr/>
        </p:nvSpPr>
        <p:spPr>
          <a:xfrm>
            <a:off x="9812707" y="164461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923147" y="3771671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9349102" y="2773775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/>
          <p:cNvSpPr/>
          <p:nvPr/>
        </p:nvSpPr>
        <p:spPr>
          <a:xfrm>
            <a:off x="10207760" y="2779634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10495142" y="3733643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Elipse 57"/>
          <p:cNvSpPr/>
          <p:nvPr/>
        </p:nvSpPr>
        <p:spPr>
          <a:xfrm>
            <a:off x="9740949" y="378052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9890203" y="1614657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9428367" y="2720144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286940" y="2753140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9820360" y="374474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J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0629998" y="37182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I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89605" y="1460768"/>
            <a:ext cx="674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coge H. Se añade el padre como solución.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713496" y="3043464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H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E</a:t>
            </a:r>
            <a:r>
              <a:rPr lang="es-ES" sz="2800" dirty="0"/>
              <a:t>,</a:t>
            </a:r>
            <a:r>
              <a:rPr lang="es-ES" sz="2800" dirty="0">
                <a:solidFill>
                  <a:srgbClr val="92D050"/>
                </a:solidFill>
              </a:rPr>
              <a:t>C</a:t>
            </a:r>
            <a:r>
              <a:rPr lang="es-ES" sz="2800" dirty="0"/>
              <a:t>,</a:t>
            </a:r>
            <a:r>
              <a:rPr lang="es-ES" sz="2800" dirty="0">
                <a:solidFill>
                  <a:srgbClr val="92D050"/>
                </a:solidFill>
              </a:rPr>
              <a:t>J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911741" y="346090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E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200879" y="4128421"/>
            <a:ext cx="6744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Como el padre tiene más hijos, se le resta 1 y</a:t>
            </a:r>
          </a:p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seguimos.</a:t>
            </a:r>
          </a:p>
        </p:txBody>
      </p:sp>
      <p:sp>
        <p:nvSpPr>
          <p:cNvPr id="27" name="Elipse 26"/>
          <p:cNvSpPr/>
          <p:nvPr/>
        </p:nvSpPr>
        <p:spPr>
          <a:xfrm>
            <a:off x="8916044" y="3771539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8948440" y="3752981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8031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echa derecha 59"/>
          <p:cNvSpPr/>
          <p:nvPr/>
        </p:nvSpPr>
        <p:spPr>
          <a:xfrm rot="4223421">
            <a:off x="9292640" y="3481288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lecha derecha 56"/>
          <p:cNvSpPr/>
          <p:nvPr/>
        </p:nvSpPr>
        <p:spPr>
          <a:xfrm rot="6728791">
            <a:off x="9364349" y="2337278"/>
            <a:ext cx="1062915" cy="262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 derecha 55"/>
          <p:cNvSpPr/>
          <p:nvPr/>
        </p:nvSpPr>
        <p:spPr>
          <a:xfrm rot="3808155">
            <a:off x="9281376" y="1371451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 derecha 54"/>
          <p:cNvSpPr/>
          <p:nvPr/>
        </p:nvSpPr>
        <p:spPr>
          <a:xfrm rot="4306107">
            <a:off x="9175582" y="2810265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89605" y="2691466"/>
            <a:ext cx="6378649" cy="12573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Candidatos: J,I,E,F,A,C</a:t>
            </a:r>
          </a:p>
          <a:p>
            <a:r>
              <a:rPr lang="es-ES" dirty="0"/>
              <a:t>Visitados: G,D,B,H,E,C,J</a:t>
            </a:r>
          </a:p>
          <a:p>
            <a:r>
              <a:rPr lang="es-ES" dirty="0"/>
              <a:t>Solución: D,E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9237942" y="64325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9311317" y="61650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46" name="Elipse 45"/>
          <p:cNvSpPr/>
          <p:nvPr/>
        </p:nvSpPr>
        <p:spPr>
          <a:xfrm>
            <a:off x="9812707" y="164461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9349102" y="2773775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/>
          <p:cNvSpPr/>
          <p:nvPr/>
        </p:nvSpPr>
        <p:spPr>
          <a:xfrm>
            <a:off x="10207760" y="2779634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10495142" y="3733643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Elipse 57"/>
          <p:cNvSpPr/>
          <p:nvPr/>
        </p:nvSpPr>
        <p:spPr>
          <a:xfrm>
            <a:off x="9740949" y="378052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9890203" y="1614657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286940" y="2753140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0629998" y="3718245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I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89605" y="1460768"/>
            <a:ext cx="6982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coge J. No se añade el padre ya que lo está.</a:t>
            </a:r>
          </a:p>
        </p:txBody>
      </p:sp>
      <p:sp>
        <p:nvSpPr>
          <p:cNvPr id="23" name="Elipse 22"/>
          <p:cNvSpPr/>
          <p:nvPr/>
        </p:nvSpPr>
        <p:spPr>
          <a:xfrm>
            <a:off x="9734261" y="3786799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9829662" y="3748717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J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200879" y="4128421"/>
            <a:ext cx="6318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Como el padre solo tiene a J como hijo, se</a:t>
            </a:r>
          </a:p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elimina pero como C tiene más de 1 sigue.</a:t>
            </a:r>
          </a:p>
        </p:txBody>
      </p:sp>
      <p:sp>
        <p:nvSpPr>
          <p:cNvPr id="26" name="Elipse 25"/>
          <p:cNvSpPr/>
          <p:nvPr/>
        </p:nvSpPr>
        <p:spPr>
          <a:xfrm>
            <a:off x="9355730" y="2767151"/>
            <a:ext cx="574765" cy="574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04507" y="274071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586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echa derecha 55"/>
          <p:cNvSpPr/>
          <p:nvPr/>
        </p:nvSpPr>
        <p:spPr>
          <a:xfrm rot="3808155">
            <a:off x="9281376" y="1371451"/>
            <a:ext cx="1143002" cy="222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 derecha 54"/>
          <p:cNvSpPr/>
          <p:nvPr/>
        </p:nvSpPr>
        <p:spPr>
          <a:xfrm rot="4306107">
            <a:off x="9175582" y="2810265"/>
            <a:ext cx="2566853" cy="2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024988" y="2690682"/>
            <a:ext cx="6378649" cy="129822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Candidatos:  I,F,C,A</a:t>
            </a:r>
          </a:p>
          <a:p>
            <a:r>
              <a:rPr lang="es-ES" dirty="0"/>
              <a:t>Visitados: G, D, B, H, E,C,J</a:t>
            </a:r>
          </a:p>
          <a:p>
            <a:r>
              <a:rPr lang="es-ES" dirty="0"/>
              <a:t>Solución: D, E</a:t>
            </a:r>
          </a:p>
        </p:txBody>
      </p:sp>
      <p:sp>
        <p:nvSpPr>
          <p:cNvPr id="34" name="Elipse 33"/>
          <p:cNvSpPr/>
          <p:nvPr/>
        </p:nvSpPr>
        <p:spPr>
          <a:xfrm>
            <a:off x="9237942" y="64325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9311317" y="616503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46" name="Elipse 45"/>
          <p:cNvSpPr/>
          <p:nvPr/>
        </p:nvSpPr>
        <p:spPr>
          <a:xfrm>
            <a:off x="9812707" y="1644618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10207760" y="2779634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10495142" y="3733643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189605" y="1460768"/>
            <a:ext cx="659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coge I. Se añade el padre como solución.</a:t>
            </a:r>
          </a:p>
        </p:txBody>
      </p:sp>
      <p:sp>
        <p:nvSpPr>
          <p:cNvPr id="24" name="Elipse 23"/>
          <p:cNvSpPr/>
          <p:nvPr/>
        </p:nvSpPr>
        <p:spPr>
          <a:xfrm>
            <a:off x="10488516" y="3727017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0622729" y="3697859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I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37025" y="3500662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F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786921" y="304346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I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F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200879" y="4247689"/>
            <a:ext cx="5808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Como el padre solo tiene él como hijo,</a:t>
            </a:r>
          </a:p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Y el abuelo solo al padre, se eliminan.</a:t>
            </a:r>
          </a:p>
        </p:txBody>
      </p:sp>
      <p:sp>
        <p:nvSpPr>
          <p:cNvPr id="28" name="Elipse 27"/>
          <p:cNvSpPr/>
          <p:nvPr/>
        </p:nvSpPr>
        <p:spPr>
          <a:xfrm>
            <a:off x="10215497" y="2783523"/>
            <a:ext cx="574765" cy="574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9806082" y="1637993"/>
            <a:ext cx="574765" cy="574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9840706" y="1617396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C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286162" y="2740712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168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3358" cy="1325563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20000" y="2584173"/>
            <a:ext cx="6378649" cy="1245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Candidatos:  A</a:t>
            </a:r>
          </a:p>
          <a:p>
            <a:r>
              <a:rPr lang="es-ES" dirty="0"/>
              <a:t>Visitados: G, D, B,H, E,C, J, I, F</a:t>
            </a:r>
          </a:p>
          <a:p>
            <a:r>
              <a:rPr lang="es-ES" dirty="0"/>
              <a:t>Solución: D, E, F </a:t>
            </a:r>
          </a:p>
        </p:txBody>
      </p:sp>
      <p:sp>
        <p:nvSpPr>
          <p:cNvPr id="34" name="Elipse 33"/>
          <p:cNvSpPr/>
          <p:nvPr/>
        </p:nvSpPr>
        <p:spPr>
          <a:xfrm>
            <a:off x="9237942" y="643257"/>
            <a:ext cx="574765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1189605" y="1460768"/>
            <a:ext cx="6608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coge A. Como solo queda un único nodo,</a:t>
            </a:r>
          </a:p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Se añade a solución y hemos terminado.</a:t>
            </a:r>
          </a:p>
        </p:txBody>
      </p:sp>
      <p:sp>
        <p:nvSpPr>
          <p:cNvPr id="23" name="Elipse 22"/>
          <p:cNvSpPr/>
          <p:nvPr/>
        </p:nvSpPr>
        <p:spPr>
          <a:xfrm>
            <a:off x="9237942" y="660708"/>
            <a:ext cx="574765" cy="5747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9285485" y="594448"/>
            <a:ext cx="67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534589" y="3295108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397351" y="2889849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s-ES" sz="2800" dirty="0">
                <a:solidFill>
                  <a:srgbClr val="92D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655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755</TotalTime>
  <Words>1397</Words>
  <Application>Microsoft Office PowerPoint</Application>
  <PresentationFormat>Panorámica</PresentationFormat>
  <Paragraphs>221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Corbel</vt:lpstr>
      <vt:lpstr>Profundidad</vt:lpstr>
      <vt:lpstr>Document</vt:lpstr>
      <vt:lpstr>Ejercicio 4. Recubrimiento de un grafo no dirigido</vt:lpstr>
      <vt:lpstr>Descripción</vt:lpstr>
      <vt:lpstr> ¿Cómo funciona el algoritmo?</vt:lpstr>
      <vt:lpstr>Características del algoritmo</vt:lpstr>
      <vt:lpstr>Ejemplo</vt:lpstr>
      <vt:lpstr>Ejemplo</vt:lpstr>
      <vt:lpstr>Ejemplo</vt:lpstr>
      <vt:lpstr>Ejemplo</vt:lpstr>
      <vt:lpstr>Ejemplo</vt:lpstr>
      <vt:lpstr>Codigo:</vt:lpstr>
      <vt:lpstr> ¿Cómo funciona el algoritmo?</vt:lpstr>
      <vt:lpstr>Características del algoritmo</vt:lpstr>
      <vt:lpstr>Ejemplo</vt:lpstr>
      <vt:lpstr>Ejemplo</vt:lpstr>
      <vt:lpstr>Ejemplo</vt:lpstr>
      <vt:lpstr>Ejemplo</vt:lpstr>
      <vt:lpstr>Codigo:</vt:lpstr>
      <vt:lpstr>Este algoritmo NO es óptimo</vt:lpstr>
      <vt:lpstr>Hay una forma de mejorar el algoritmo</vt:lpstr>
      <vt:lpstr>Ejemplo</vt:lpstr>
      <vt:lpstr>Ejemplo</vt:lpstr>
      <vt:lpstr>Ejemplo</vt:lpstr>
      <vt:lpstr>Conclusión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1. Contenedores en un barco</dc:title>
  <dc:creator>Julio</dc:creator>
  <cp:lastModifiedBy>Jose</cp:lastModifiedBy>
  <cp:revision>60</cp:revision>
  <dcterms:created xsi:type="dcterms:W3CDTF">2017-04-24T13:24:50Z</dcterms:created>
  <dcterms:modified xsi:type="dcterms:W3CDTF">2017-05-04T15:59:32Z</dcterms:modified>
</cp:coreProperties>
</file>