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5" r:id="rId6"/>
    <p:sldId id="266" r:id="rId7"/>
    <p:sldId id="276" r:id="rId8"/>
    <p:sldId id="279" r:id="rId9"/>
    <p:sldId id="280" r:id="rId10"/>
    <p:sldId id="281" r:id="rId11"/>
    <p:sldId id="277" r:id="rId12"/>
    <p:sldId id="282" r:id="rId13"/>
    <p:sldId id="278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BE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60" d="100"/>
          <a:sy n="60" d="100"/>
        </p:scale>
        <p:origin x="-1104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57DE37D-B738-4817-B751-0C1B86D8B665}" type="datetime1">
              <a:rPr lang="es-ES" smtClean="0"/>
              <a:t>03/11/2017</a:t>
            </a:fld>
            <a:endParaRPr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17BB30D9-D505-4352-B274-A1AB529BC646}" type="datetime1">
              <a:rPr lang="es-ES" smtClean="0"/>
              <a:pPr/>
              <a:t>03/11/2017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39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1899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391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39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C1B432D-78E7-40AE-81C6-52773394A046}" type="datetime1">
              <a:rPr lang="es-ES" smtClean="0"/>
              <a:pPr/>
              <a:t>03/11/2017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E062C603-371F-4D8B-AFB8-8337237C6271}" type="datetime1">
              <a:rPr lang="es-ES" smtClean="0"/>
              <a:pPr algn="r"/>
              <a:t>03/11/2017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1AE6EBB-BEC9-4000-8D95-40B44C4E2CA6}" type="datetime1">
              <a:rPr lang="es-ES" smtClean="0"/>
              <a:pPr/>
              <a:t>03/11/2017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7CAF1BE7-5365-4137-AE14-A7C362FC891C}" type="datetime1">
              <a:rPr lang="es-ES" smtClean="0"/>
              <a:pPr/>
              <a:t>03/11/2017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CE83AA6-4601-4BF7-BD54-99DD2B193FD1}" type="datetime1">
              <a:rPr lang="es-ES" smtClean="0"/>
              <a:pPr/>
              <a:t>03/11/2017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08DBE58-23DC-4EE9-8158-B69AC44D4A43}" type="datetime1">
              <a:rPr lang="es-ES" smtClean="0"/>
              <a:pPr/>
              <a:t>03/11/2017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7C2EBBF-D49B-4842-B69E-CE552000DC09}" type="datetime1">
              <a:rPr lang="es-ES" smtClean="0"/>
              <a:pPr/>
              <a:t>03/11/2017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AF364E66-D00E-49A9-9E62-AB0485562249}" type="datetime1">
              <a:rPr lang="es-ES" smtClean="0"/>
              <a:pPr algn="r"/>
              <a:t>03/11/2017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EB92E29-7FB2-4284-9496-FE061DBF8A30}" type="datetime1">
              <a:rPr lang="es-ES" smtClean="0"/>
              <a:pPr/>
              <a:t>03/11/2017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F03D15E0-E6C7-48CB-A009-DF16BCB95302}" type="datetime1">
              <a:rPr lang="es-ES" smtClean="0"/>
              <a:pPr/>
              <a:t>03/11/2017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rubyonrails.org.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s-ES" dirty="0" err="1"/>
              <a:t>Frameworks</a:t>
            </a:r>
            <a:r>
              <a:rPr lang="es-ES" dirty="0"/>
              <a:t> y su uso en la programación.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/>
          </a:bodyPr>
          <a:lstStyle/>
          <a:p>
            <a:r>
              <a:rPr lang="en-US" dirty="0"/>
              <a:t>José Carlos </a:t>
            </a:r>
            <a:r>
              <a:rPr lang="en-US" dirty="0" err="1"/>
              <a:t>Barrantes</a:t>
            </a:r>
            <a:r>
              <a:rPr lang="en-US" dirty="0"/>
              <a:t> </a:t>
            </a:r>
            <a:r>
              <a:rPr lang="en-US" dirty="0" smtClean="0"/>
              <a:t>Araya -- </a:t>
            </a:r>
            <a:r>
              <a:rPr lang="en-US" dirty="0"/>
              <a:t>Andrés </a:t>
            </a:r>
            <a:r>
              <a:rPr lang="en-US" dirty="0" err="1"/>
              <a:t>Barrantes</a:t>
            </a:r>
            <a:r>
              <a:rPr lang="en-US" dirty="0"/>
              <a:t> </a:t>
            </a:r>
            <a:r>
              <a:rPr lang="en-US" dirty="0" smtClean="0"/>
              <a:t>Murillo -- </a:t>
            </a:r>
            <a:r>
              <a:rPr lang="en-US" dirty="0"/>
              <a:t>Alex </a:t>
            </a:r>
            <a:r>
              <a:rPr lang="en-US" dirty="0" err="1"/>
              <a:t>Baltodano</a:t>
            </a:r>
            <a:r>
              <a:rPr lang="en-US" dirty="0"/>
              <a:t> </a:t>
            </a:r>
            <a:r>
              <a:rPr lang="en-US" dirty="0" err="1" smtClean="0"/>
              <a:t>Paniagua</a:t>
            </a:r>
            <a:r>
              <a:rPr lang="en-US" dirty="0" smtClean="0"/>
              <a:t> -- </a:t>
            </a:r>
            <a:r>
              <a:rPr lang="en-US" dirty="0" err="1"/>
              <a:t>Greivin</a:t>
            </a:r>
            <a:r>
              <a:rPr lang="en-US" dirty="0"/>
              <a:t> </a:t>
            </a:r>
            <a:r>
              <a:rPr lang="en-US" dirty="0" err="1"/>
              <a:t>Barrantes</a:t>
            </a:r>
            <a:r>
              <a:rPr lang="en-US" dirty="0"/>
              <a:t> </a:t>
            </a:r>
            <a:r>
              <a:rPr lang="en-US" dirty="0" smtClean="0"/>
              <a:t>Segura -- </a:t>
            </a:r>
            <a:r>
              <a:rPr lang="en-US" dirty="0" err="1"/>
              <a:t>Josué</a:t>
            </a:r>
            <a:r>
              <a:rPr lang="en-US" dirty="0"/>
              <a:t> Castro Villalobos.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Referencias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1. Ruby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rails</a:t>
            </a:r>
            <a:r>
              <a:rPr lang="es-ES" dirty="0"/>
              <a:t>, 2017, recopilado de: </a:t>
            </a:r>
            <a:r>
              <a:rPr lang="es-ES" dirty="0">
                <a:hlinkClick r:id="rId2"/>
              </a:rPr>
              <a:t>http://rubyonrails.org.es</a:t>
            </a:r>
            <a:r>
              <a:rPr lang="es-ES" dirty="0" smtClean="0">
                <a:hlinkClick r:id="rId2"/>
              </a:rPr>
              <a:t>/</a:t>
            </a:r>
            <a:endParaRPr lang="es-ES" dirty="0" smtClean="0"/>
          </a:p>
          <a:p>
            <a:r>
              <a:rPr lang="es-ES" dirty="0" smtClean="0"/>
              <a:t> </a:t>
            </a:r>
            <a:r>
              <a:rPr lang="es-ES" dirty="0"/>
              <a:t>2. API de Ruby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Rails</a:t>
            </a:r>
            <a:r>
              <a:rPr lang="es-ES" dirty="0"/>
              <a:t>, 2008, recopilado de: http://api.rubyonrails.org/ </a:t>
            </a:r>
            <a:endParaRPr lang="es-ES" dirty="0" smtClean="0"/>
          </a:p>
          <a:p>
            <a:r>
              <a:rPr lang="es-ES" dirty="0" smtClean="0"/>
              <a:t>3</a:t>
            </a:r>
            <a:r>
              <a:rPr lang="es-ES" dirty="0"/>
              <a:t>. Ruby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rails</a:t>
            </a:r>
            <a:r>
              <a:rPr lang="es-ES" dirty="0"/>
              <a:t>, desde cero, 2013, recopilado de: http://html5facil.com/tutoriales/ruby-on-rails-desde-cero-primeros-pasos/ </a:t>
            </a:r>
            <a:endParaRPr lang="es-ES" dirty="0" smtClean="0"/>
          </a:p>
          <a:p>
            <a:r>
              <a:rPr lang="es-ES" dirty="0" smtClean="0"/>
              <a:t>4</a:t>
            </a:r>
            <a:r>
              <a:rPr lang="es-ES" dirty="0"/>
              <a:t>. Jordisan.net: ¿Qué es un </a:t>
            </a:r>
            <a:r>
              <a:rPr lang="es-ES" dirty="0" err="1"/>
              <a:t>framework</a:t>
            </a:r>
            <a:r>
              <a:rPr lang="es-ES" dirty="0"/>
              <a:t>?, 2006, recopilado de: https://jordisan.net/blog/2006/que-es-un-framework/ </a:t>
            </a:r>
            <a:endParaRPr lang="es-ES" dirty="0" smtClean="0"/>
          </a:p>
          <a:p>
            <a:r>
              <a:rPr lang="es-ES" dirty="0" smtClean="0"/>
              <a:t>5</a:t>
            </a:r>
            <a:r>
              <a:rPr lang="es-ES" dirty="0"/>
              <a:t>. Marco de desarrollo de la Junto de Andalucía, 2017, </a:t>
            </a:r>
            <a:r>
              <a:rPr lang="es-ES" dirty="0" err="1"/>
              <a:t>JavaServerFaces</a:t>
            </a:r>
            <a:r>
              <a:rPr lang="es-ES" dirty="0"/>
              <a:t>, recopilado de: http://www.juntadeandalucia.es/servicios/madeja/contenido/recurso/101 </a:t>
            </a:r>
            <a:endParaRPr lang="es-ES" dirty="0" smtClean="0"/>
          </a:p>
          <a:p>
            <a:r>
              <a:rPr lang="es-ES" dirty="0" smtClean="0"/>
              <a:t>6</a:t>
            </a:r>
            <a:r>
              <a:rPr lang="es-ES" dirty="0"/>
              <a:t>. </a:t>
            </a:r>
            <a:r>
              <a:rPr lang="es-ES" dirty="0" err="1"/>
              <a:t>PrimeFaces</a:t>
            </a:r>
            <a:r>
              <a:rPr lang="es-ES" dirty="0"/>
              <a:t> para el desarrollo del caso práctico, recopilado de: https://www.primefaces.org/downloads/ </a:t>
            </a:r>
            <a:endParaRPr lang="es-ES" dirty="0" smtClean="0"/>
          </a:p>
          <a:p>
            <a:r>
              <a:rPr lang="es-ES" dirty="0" smtClean="0"/>
              <a:t>7</a:t>
            </a:r>
            <a:r>
              <a:rPr lang="es-ES" dirty="0"/>
              <a:t>. Diccionario de Cambridge, “</a:t>
            </a:r>
            <a:r>
              <a:rPr lang="es-ES" dirty="0" err="1"/>
              <a:t>framework</a:t>
            </a:r>
            <a:r>
              <a:rPr lang="es-ES" dirty="0"/>
              <a:t>”, 2017, recopilado de: http://dictionary.cambridge.org/dictionary/english/framework </a:t>
            </a:r>
            <a:endParaRPr lang="es-ES" dirty="0" smtClean="0"/>
          </a:p>
          <a:p>
            <a:r>
              <a:rPr lang="es-ES" dirty="0" smtClean="0"/>
              <a:t>8</a:t>
            </a:r>
            <a:r>
              <a:rPr lang="es-ES" dirty="0"/>
              <a:t>. </a:t>
            </a:r>
            <a:r>
              <a:rPr lang="es-ES" dirty="0" err="1"/>
              <a:t>IceFaces</a:t>
            </a:r>
            <a:r>
              <a:rPr lang="es-ES" dirty="0"/>
              <a:t>, 2009, recopilado de: http://javavimero.blogspot.com/2009/03/icefaces_02.html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38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601200" cy="1143000"/>
          </a:xfrm>
        </p:spPr>
        <p:txBody>
          <a:bodyPr rtlCol="0">
            <a:normAutofit/>
          </a:bodyPr>
          <a:lstStyle/>
          <a:p>
            <a:pPr rtl="0"/>
            <a:r>
              <a:rPr lang="es-ES" sz="6000" dirty="0" smtClean="0"/>
              <a:t>Agenda</a:t>
            </a:r>
            <a:endParaRPr lang="es-ES" sz="6000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267200"/>
          </a:xfrm>
        </p:spPr>
        <p:txBody>
          <a:bodyPr rtlCol="0">
            <a:normAutofit/>
          </a:bodyPr>
          <a:lstStyle/>
          <a:p>
            <a:r>
              <a:rPr lang="es-ES" sz="3600" dirty="0">
                <a:solidFill>
                  <a:srgbClr val="4DBEE1"/>
                </a:solidFill>
              </a:rPr>
              <a:t>¿</a:t>
            </a:r>
            <a:r>
              <a:rPr lang="es-ES" sz="3600" dirty="0" smtClean="0">
                <a:solidFill>
                  <a:srgbClr val="4DBEE1"/>
                </a:solidFill>
              </a:rPr>
              <a:t>Qué es </a:t>
            </a:r>
            <a:r>
              <a:rPr lang="es-ES" sz="3600" dirty="0">
                <a:solidFill>
                  <a:srgbClr val="4DBEE1"/>
                </a:solidFill>
              </a:rPr>
              <a:t>un </a:t>
            </a:r>
            <a:r>
              <a:rPr lang="es-ES" sz="3600" dirty="0" smtClean="0">
                <a:solidFill>
                  <a:srgbClr val="4DBEE1"/>
                </a:solidFill>
              </a:rPr>
              <a:t>Framework de Desarrollo?</a:t>
            </a:r>
          </a:p>
          <a:p>
            <a:r>
              <a:rPr lang="en-US" sz="3600" dirty="0" err="1" smtClean="0"/>
              <a:t>Explicación</a:t>
            </a:r>
            <a:r>
              <a:rPr lang="en-US" sz="3600" dirty="0" smtClean="0"/>
              <a:t> de </a:t>
            </a:r>
            <a:r>
              <a:rPr lang="en-US" sz="3600" dirty="0" err="1"/>
              <a:t>algunos</a:t>
            </a:r>
            <a:r>
              <a:rPr lang="en-US" sz="3600" dirty="0"/>
              <a:t> </a:t>
            </a:r>
            <a:r>
              <a:rPr lang="en-US" sz="3600" dirty="0" smtClean="0"/>
              <a:t>frameworks</a:t>
            </a:r>
          </a:p>
          <a:p>
            <a:pPr lvl="1"/>
            <a:r>
              <a:rPr lang="es-ES" sz="3600" dirty="0" err="1" smtClean="0"/>
              <a:t>PrimeFaces</a:t>
            </a:r>
            <a:endParaRPr lang="es-ES" sz="3600" dirty="0" smtClean="0"/>
          </a:p>
          <a:p>
            <a:pPr lvl="1"/>
            <a:r>
              <a:rPr lang="es-ES" sz="3600" dirty="0" err="1" smtClean="0"/>
              <a:t>IceFaces</a:t>
            </a:r>
            <a:endParaRPr lang="es-ES" sz="3600" dirty="0" smtClean="0"/>
          </a:p>
          <a:p>
            <a:pPr lvl="1"/>
            <a:r>
              <a:rPr lang="en-US" sz="3400" dirty="0"/>
              <a:t>Ruby on Rails </a:t>
            </a:r>
            <a:endParaRPr lang="en-US" sz="3400" dirty="0" smtClean="0"/>
          </a:p>
          <a:p>
            <a:r>
              <a:rPr lang="en-US" sz="3600" dirty="0" err="1" smtClean="0"/>
              <a:t>Conclusión</a:t>
            </a:r>
            <a:r>
              <a:rPr lang="es-ES" sz="36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sz="3200" dirty="0"/>
              <a:t>¿Qué es un Framework de Desarrollo?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Definido por Cambridge como “una estructura de soporte sobre la cual algo puede ser construido” (Cambridge, 2017), se puede tratar a un </a:t>
            </a:r>
            <a:r>
              <a:rPr lang="es-ES" dirty="0" err="1"/>
              <a:t>framework</a:t>
            </a:r>
            <a:r>
              <a:rPr lang="es-ES" dirty="0"/>
              <a:t> como un esquema base para el desarrollo o implementación de una aplicación informática que brinda ayuda al programador a mantener una estructura definida, proporcionando la funcionalidad básica (plantillas, sesiones de usuario, persistencia de datos), además de promover la reutilización de código y conectividad de los componentes</a:t>
            </a:r>
            <a:r>
              <a:rPr lang="es-ES" dirty="0" smtClean="0"/>
              <a:t>.</a:t>
            </a:r>
          </a:p>
          <a:p>
            <a:pPr algn="just"/>
            <a:r>
              <a:rPr lang="es-ES" dirty="0"/>
              <a:t>Siendo simple, es un “esqueleto”, para el desarrollo o implementación de una aplicación</a:t>
            </a:r>
            <a:r>
              <a:rPr lang="es-ES" dirty="0" smtClean="0"/>
              <a:t>.</a:t>
            </a:r>
          </a:p>
          <a:p>
            <a:pPr algn="just"/>
            <a:r>
              <a:rPr lang="es-ES" dirty="0" smtClean="0"/>
              <a:t>No están ligados a un solo lenguaje de programación.</a:t>
            </a:r>
          </a:p>
          <a:p>
            <a:pPr algn="just"/>
            <a:r>
              <a:rPr lang="es-ES" dirty="0" smtClean="0"/>
              <a:t>Varía de acuerdo al tipo de desarrollo que se necesite.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601200" cy="1143000"/>
          </a:xfrm>
        </p:spPr>
        <p:txBody>
          <a:bodyPr rtlCol="0">
            <a:normAutofit/>
          </a:bodyPr>
          <a:lstStyle/>
          <a:p>
            <a:pPr rtl="0"/>
            <a:r>
              <a:rPr lang="es-ES" sz="6000" dirty="0" smtClean="0"/>
              <a:t>Agenda</a:t>
            </a:r>
            <a:endParaRPr lang="es-ES" sz="6000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267200"/>
          </a:xfrm>
        </p:spPr>
        <p:txBody>
          <a:bodyPr rtlCol="0">
            <a:normAutofit/>
          </a:bodyPr>
          <a:lstStyle/>
          <a:p>
            <a:r>
              <a:rPr lang="es-ES" sz="3600" dirty="0"/>
              <a:t>¿</a:t>
            </a:r>
            <a:r>
              <a:rPr lang="es-ES" sz="3600" dirty="0" smtClean="0"/>
              <a:t>Qué es </a:t>
            </a:r>
            <a:r>
              <a:rPr lang="es-ES" sz="3600" dirty="0"/>
              <a:t>un </a:t>
            </a:r>
            <a:r>
              <a:rPr lang="es-ES" sz="3600" dirty="0" smtClean="0"/>
              <a:t>Framework de Desarrollo?</a:t>
            </a:r>
          </a:p>
          <a:p>
            <a:r>
              <a:rPr lang="en-US" sz="3600" dirty="0" err="1" smtClean="0">
                <a:solidFill>
                  <a:srgbClr val="4DBEE1"/>
                </a:solidFill>
              </a:rPr>
              <a:t>Explicación</a:t>
            </a:r>
            <a:r>
              <a:rPr lang="en-US" sz="3600" dirty="0" smtClean="0">
                <a:solidFill>
                  <a:srgbClr val="4DBEE1"/>
                </a:solidFill>
              </a:rPr>
              <a:t> de </a:t>
            </a:r>
            <a:r>
              <a:rPr lang="en-US" sz="3600" dirty="0" err="1">
                <a:solidFill>
                  <a:srgbClr val="4DBEE1"/>
                </a:solidFill>
              </a:rPr>
              <a:t>algunos</a:t>
            </a:r>
            <a:r>
              <a:rPr lang="en-US" sz="3600" dirty="0">
                <a:solidFill>
                  <a:srgbClr val="4DBEE1"/>
                </a:solidFill>
              </a:rPr>
              <a:t> </a:t>
            </a:r>
            <a:r>
              <a:rPr lang="en-US" sz="3600" dirty="0" smtClean="0">
                <a:solidFill>
                  <a:srgbClr val="4DBEE1"/>
                </a:solidFill>
              </a:rPr>
              <a:t>frameworks</a:t>
            </a:r>
          </a:p>
          <a:p>
            <a:pPr lvl="1"/>
            <a:r>
              <a:rPr lang="es-ES" sz="3600" dirty="0" err="1" smtClean="0"/>
              <a:t>PrimeFaces</a:t>
            </a:r>
            <a:endParaRPr lang="es-ES" sz="3600" dirty="0" smtClean="0"/>
          </a:p>
          <a:p>
            <a:pPr lvl="1"/>
            <a:r>
              <a:rPr lang="es-ES" sz="3600" dirty="0" err="1" smtClean="0"/>
              <a:t>IceFaces</a:t>
            </a:r>
            <a:endParaRPr lang="es-ES" sz="3600" dirty="0" smtClean="0"/>
          </a:p>
          <a:p>
            <a:pPr lvl="1"/>
            <a:r>
              <a:rPr lang="en-US" sz="3400" dirty="0"/>
              <a:t>Ruby on Rails </a:t>
            </a:r>
            <a:endParaRPr lang="en-US" sz="3400" dirty="0" smtClean="0"/>
          </a:p>
          <a:p>
            <a:r>
              <a:rPr lang="en-US" sz="3600" dirty="0" err="1" smtClean="0"/>
              <a:t>Conclusión</a:t>
            </a:r>
            <a:r>
              <a:rPr lang="es-ES" sz="36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9322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 smtClean="0"/>
              <a:t>PrimeFaces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524000" y="1828800"/>
            <a:ext cx="6804248" cy="4267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/>
              <a:t>Biblioteca</a:t>
            </a:r>
            <a:r>
              <a:rPr lang="en-US" sz="2400" dirty="0"/>
              <a:t> de </a:t>
            </a:r>
            <a:r>
              <a:rPr lang="en-US" sz="2400" dirty="0" err="1"/>
              <a:t>componentes</a:t>
            </a:r>
            <a:r>
              <a:rPr lang="en-US" sz="2400" dirty="0"/>
              <a:t> de JSF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facilitan</a:t>
            </a:r>
            <a:r>
              <a:rPr lang="en-US" sz="2400" dirty="0"/>
              <a:t> el </a:t>
            </a:r>
            <a:r>
              <a:rPr lang="en-US" sz="2400" dirty="0" err="1"/>
              <a:t>desarrollo</a:t>
            </a:r>
            <a:r>
              <a:rPr lang="en-US" sz="2400" dirty="0"/>
              <a:t> de </a:t>
            </a:r>
            <a:r>
              <a:rPr lang="en-US" sz="2400" dirty="0" err="1"/>
              <a:t>aplicaciones</a:t>
            </a:r>
            <a:r>
              <a:rPr lang="en-US" sz="2400" dirty="0"/>
              <a:t> web, entre </a:t>
            </a:r>
            <a:r>
              <a:rPr lang="en-US" sz="2400" dirty="0" err="1"/>
              <a:t>sus</a:t>
            </a:r>
            <a:r>
              <a:rPr lang="en-US" sz="2400" dirty="0"/>
              <a:t> </a:t>
            </a:r>
            <a:r>
              <a:rPr lang="en-US" sz="2400" dirty="0" err="1"/>
              <a:t>principales</a:t>
            </a:r>
            <a:r>
              <a:rPr lang="en-US" sz="2400" dirty="0"/>
              <a:t> </a:t>
            </a:r>
            <a:r>
              <a:rPr lang="en-US" sz="2400" dirty="0" err="1"/>
              <a:t>características</a:t>
            </a:r>
            <a:r>
              <a:rPr lang="en-US" sz="2400" dirty="0"/>
              <a:t> </a:t>
            </a:r>
            <a:r>
              <a:rPr lang="en-US" sz="2400" dirty="0" err="1" smtClean="0"/>
              <a:t>tenemos</a:t>
            </a:r>
            <a:r>
              <a:rPr lang="en-US" sz="2400" dirty="0" smtClean="0"/>
              <a:t>: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1. </a:t>
            </a:r>
            <a:r>
              <a:rPr lang="en-US" sz="2400" dirty="0" err="1" smtClean="0"/>
              <a:t>Soporte</a:t>
            </a:r>
            <a:r>
              <a:rPr lang="en-US" sz="2400" dirty="0" smtClean="0"/>
              <a:t> </a:t>
            </a:r>
            <a:r>
              <a:rPr lang="en-US" sz="2400" dirty="0" err="1"/>
              <a:t>para</a:t>
            </a:r>
            <a:r>
              <a:rPr lang="en-US" sz="2400" dirty="0"/>
              <a:t> interfaces de </a:t>
            </a:r>
            <a:r>
              <a:rPr lang="en-US" sz="2400" dirty="0" err="1"/>
              <a:t>usuario</a:t>
            </a:r>
            <a:r>
              <a:rPr lang="en-US" sz="2400" dirty="0"/>
              <a:t> </a:t>
            </a:r>
            <a:r>
              <a:rPr lang="en-US" sz="2400" dirty="0" err="1"/>
              <a:t>sobre</a:t>
            </a:r>
            <a:r>
              <a:rPr lang="en-US" sz="2400" dirty="0"/>
              <a:t> </a:t>
            </a:r>
            <a:r>
              <a:rPr lang="en-US" sz="2400" dirty="0" err="1"/>
              <a:t>dispositivos</a:t>
            </a:r>
            <a:r>
              <a:rPr lang="en-US" sz="2400" dirty="0"/>
              <a:t> </a:t>
            </a:r>
            <a:r>
              <a:rPr lang="en-US" sz="2400" dirty="0" err="1"/>
              <a:t>móviles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 smtClean="0"/>
              <a:t>2. Un </a:t>
            </a:r>
            <a:r>
              <a:rPr lang="en-US" sz="2400" dirty="0" err="1"/>
              <a:t>diverso</a:t>
            </a:r>
            <a:r>
              <a:rPr lang="en-US" sz="2400" dirty="0"/>
              <a:t> </a:t>
            </a:r>
            <a:r>
              <a:rPr lang="en-US" sz="2400" dirty="0" err="1"/>
              <a:t>conjunto</a:t>
            </a:r>
            <a:r>
              <a:rPr lang="en-US" sz="2400" dirty="0"/>
              <a:t> de </a:t>
            </a:r>
            <a:r>
              <a:rPr lang="en-US" sz="2400" dirty="0" err="1"/>
              <a:t>componentes</a:t>
            </a:r>
            <a:r>
              <a:rPr lang="en-US" sz="2400" dirty="0"/>
              <a:t> (editor HTML, </a:t>
            </a:r>
            <a:r>
              <a:rPr lang="en-US" sz="2400" dirty="0" err="1"/>
              <a:t>autocompletado</a:t>
            </a:r>
            <a:r>
              <a:rPr lang="en-US" sz="2400" dirty="0"/>
              <a:t>, </a:t>
            </a:r>
            <a:r>
              <a:rPr lang="en-US" sz="2400" dirty="0" err="1"/>
              <a:t>gráficas</a:t>
            </a:r>
            <a:r>
              <a:rPr lang="en-US" sz="2400" dirty="0"/>
              <a:t>) </a:t>
            </a:r>
            <a:endParaRPr lang="en-US" sz="2400" dirty="0" smtClean="0"/>
          </a:p>
          <a:p>
            <a:pPr marL="0" indent="0">
              <a:buNone/>
            </a:pPr>
            <a:r>
              <a:rPr lang="es-CR" sz="2400" dirty="0" smtClean="0"/>
              <a:t>3. </a:t>
            </a:r>
            <a:r>
              <a:rPr lang="es-ES" sz="2400" dirty="0"/>
              <a:t>Sin dependencias, ni configuraciones, además de ser muy ligero </a:t>
            </a:r>
            <a:endParaRPr lang="es-ES" sz="2400" dirty="0" smtClean="0"/>
          </a:p>
          <a:p>
            <a:pPr marL="0" indent="0">
              <a:buNone/>
            </a:pPr>
            <a:r>
              <a:rPr lang="es-ES" sz="2400" dirty="0"/>
              <a:t>4. Soporte para Ajax, basándose en el estándar JSF 2.0 Ajax API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3140968"/>
            <a:ext cx="348615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024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 smtClean="0"/>
              <a:t>IceFaces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524000" y="1828800"/>
            <a:ext cx="7092280" cy="4267200"/>
          </a:xfrm>
        </p:spPr>
        <p:txBody>
          <a:bodyPr/>
          <a:lstStyle/>
          <a:p>
            <a:r>
              <a:rPr lang="es-ES" dirty="0"/>
              <a:t>Es un </a:t>
            </a:r>
            <a:r>
              <a:rPr lang="es-ES" dirty="0" err="1"/>
              <a:t>framework</a:t>
            </a:r>
            <a:r>
              <a:rPr lang="es-ES" dirty="0"/>
              <a:t> de desarrollo que facilita la creación de aplicaciones web a nivel de servidor y netamente en Java. Implementa la tecnología Java Server Faces que integra componentes para interfaces </a:t>
            </a:r>
            <a:r>
              <a:rPr lang="es-ES" dirty="0" smtClean="0"/>
              <a:t>web haciendo </a:t>
            </a:r>
            <a:r>
              <a:rPr lang="es-ES" dirty="0"/>
              <a:t>uso de la tecnología </a:t>
            </a:r>
            <a:r>
              <a:rPr lang="es-ES" dirty="0" smtClean="0"/>
              <a:t>AJAX</a:t>
            </a:r>
          </a:p>
          <a:p>
            <a:pPr marL="0" indent="0">
              <a:buNone/>
            </a:pPr>
            <a:r>
              <a:rPr lang="es-ES" dirty="0" smtClean="0"/>
              <a:t>Ventajas: </a:t>
            </a:r>
            <a:endParaRPr lang="es-ES" dirty="0"/>
          </a:p>
          <a:p>
            <a:r>
              <a:rPr lang="es-ES" dirty="0"/>
              <a:t>Basado en estándares: </a:t>
            </a:r>
            <a:r>
              <a:rPr lang="es-ES" dirty="0" err="1"/>
              <a:t>ICEfaces</a:t>
            </a:r>
            <a:r>
              <a:rPr lang="es-ES" dirty="0"/>
              <a:t> es una solución basada en Java, así que los desarrolladores pueden continuar trabajando de la misma forma que lo hacen</a:t>
            </a:r>
            <a:r>
              <a:rPr lang="es-ES" dirty="0" smtClean="0"/>
              <a:t>.</a:t>
            </a:r>
          </a:p>
          <a:p>
            <a:r>
              <a:rPr lang="es-ES" dirty="0"/>
              <a:t>Compatibilidad: </a:t>
            </a:r>
            <a:r>
              <a:rPr lang="es-ES" dirty="0" err="1"/>
              <a:t>ICEfaces</a:t>
            </a:r>
            <a:r>
              <a:rPr lang="es-ES" dirty="0"/>
              <a:t> soporta todos los servidores de aplicaciones, aporta </a:t>
            </a:r>
            <a:r>
              <a:rPr lang="es-ES" dirty="0" err="1"/>
              <a:t>plugins</a:t>
            </a:r>
            <a:r>
              <a:rPr lang="es-ES" dirty="0"/>
              <a:t> para los distintos </a:t>
            </a:r>
            <a:r>
              <a:rPr lang="es-ES" dirty="0" err="1" smtClean="0"/>
              <a:t>IDEs</a:t>
            </a:r>
            <a:r>
              <a:rPr lang="es-ES" dirty="0" smtClean="0"/>
              <a:t>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360" y="2708920"/>
            <a:ext cx="18764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348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Ruby </a:t>
            </a:r>
            <a:r>
              <a:rPr lang="es-CR" dirty="0" err="1" smtClean="0"/>
              <a:t>on</a:t>
            </a:r>
            <a:r>
              <a:rPr lang="es-CR" dirty="0" smtClean="0"/>
              <a:t> </a:t>
            </a:r>
            <a:r>
              <a:rPr lang="es-CR" dirty="0" err="1" smtClean="0"/>
              <a:t>Rails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524000" y="1828800"/>
            <a:ext cx="6156176" cy="4267200"/>
          </a:xfrm>
        </p:spPr>
        <p:txBody>
          <a:bodyPr/>
          <a:lstStyle/>
          <a:p>
            <a:r>
              <a:rPr lang="es-CR" dirty="0" smtClean="0"/>
              <a:t>La misma página lo cataloga como: “</a:t>
            </a:r>
            <a:r>
              <a:rPr lang="es-ES" dirty="0"/>
              <a:t>es un montón de librerías juntas para lograr mayor comodidad para el programador, y que no se tenga que preocupar por errores comunes, se trabaja en desarrollo web</a:t>
            </a:r>
            <a:r>
              <a:rPr lang="es-CR" dirty="0" smtClean="0"/>
              <a:t>”.</a:t>
            </a:r>
          </a:p>
          <a:p>
            <a:r>
              <a:rPr lang="es-ES" dirty="0" smtClean="0"/>
              <a:t>Ofrece </a:t>
            </a:r>
            <a:r>
              <a:rPr lang="es-ES" dirty="0"/>
              <a:t>una base para empezar </a:t>
            </a:r>
            <a:r>
              <a:rPr lang="es-ES" dirty="0" smtClean="0"/>
              <a:t>el código </a:t>
            </a:r>
            <a:r>
              <a:rPr lang="es-ES" dirty="0"/>
              <a:t>con componentes </a:t>
            </a:r>
            <a:r>
              <a:rPr lang="es-ES" dirty="0" smtClean="0"/>
              <a:t>existentes.</a:t>
            </a:r>
          </a:p>
          <a:p>
            <a:r>
              <a:rPr lang="es-ES" dirty="0" smtClean="0"/>
              <a:t>Es de código abierto.</a:t>
            </a:r>
          </a:p>
          <a:p>
            <a:r>
              <a:rPr lang="es-ES" dirty="0" smtClean="0"/>
              <a:t>Arquitectura </a:t>
            </a:r>
            <a:r>
              <a:rPr lang="es-ES" dirty="0"/>
              <a:t>en MVC, permite que la relación de estas tres clases sea sencilla y fácil para </a:t>
            </a:r>
            <a:r>
              <a:rPr lang="es-ES" dirty="0" smtClean="0"/>
              <a:t>gestión.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7" y="2996952"/>
            <a:ext cx="3421307" cy="1178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826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601200" cy="1143000"/>
          </a:xfrm>
        </p:spPr>
        <p:txBody>
          <a:bodyPr rtlCol="0">
            <a:normAutofit/>
          </a:bodyPr>
          <a:lstStyle/>
          <a:p>
            <a:pPr rtl="0"/>
            <a:r>
              <a:rPr lang="es-ES" sz="6000" dirty="0" smtClean="0"/>
              <a:t>Agenda</a:t>
            </a:r>
            <a:endParaRPr lang="es-ES" sz="6000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267200"/>
          </a:xfrm>
        </p:spPr>
        <p:txBody>
          <a:bodyPr rtlCol="0">
            <a:normAutofit/>
          </a:bodyPr>
          <a:lstStyle/>
          <a:p>
            <a:r>
              <a:rPr lang="es-ES" sz="3600" dirty="0"/>
              <a:t>¿</a:t>
            </a:r>
            <a:r>
              <a:rPr lang="es-ES" sz="3600" dirty="0" smtClean="0"/>
              <a:t>Qué es </a:t>
            </a:r>
            <a:r>
              <a:rPr lang="es-ES" sz="3600" dirty="0"/>
              <a:t>un </a:t>
            </a:r>
            <a:r>
              <a:rPr lang="es-ES" sz="3600" dirty="0" smtClean="0"/>
              <a:t>Framework de Desarrollo?</a:t>
            </a:r>
          </a:p>
          <a:p>
            <a:r>
              <a:rPr lang="en-US" sz="3600" dirty="0" err="1" smtClean="0"/>
              <a:t>Explicación</a:t>
            </a:r>
            <a:r>
              <a:rPr lang="en-US" sz="3600" dirty="0" smtClean="0"/>
              <a:t> de </a:t>
            </a:r>
            <a:r>
              <a:rPr lang="en-US" sz="3600" dirty="0" err="1"/>
              <a:t>algunos</a:t>
            </a:r>
            <a:r>
              <a:rPr lang="en-US" sz="3600" dirty="0"/>
              <a:t> </a:t>
            </a:r>
            <a:r>
              <a:rPr lang="en-US" sz="3600" dirty="0" smtClean="0"/>
              <a:t>frameworks</a:t>
            </a:r>
          </a:p>
          <a:p>
            <a:pPr lvl="1"/>
            <a:r>
              <a:rPr lang="es-ES" sz="3600" dirty="0" err="1" smtClean="0"/>
              <a:t>PrimeFaces</a:t>
            </a:r>
            <a:endParaRPr lang="es-ES" sz="3600" dirty="0" smtClean="0"/>
          </a:p>
          <a:p>
            <a:pPr lvl="1"/>
            <a:r>
              <a:rPr lang="es-ES" sz="3600" dirty="0" err="1" smtClean="0"/>
              <a:t>IceFaces</a:t>
            </a:r>
            <a:endParaRPr lang="es-ES" sz="3600" dirty="0" smtClean="0"/>
          </a:p>
          <a:p>
            <a:pPr lvl="1"/>
            <a:r>
              <a:rPr lang="en-US" sz="3400" dirty="0"/>
              <a:t>Ruby on Rails </a:t>
            </a:r>
            <a:endParaRPr lang="en-US" sz="3400" dirty="0" smtClean="0"/>
          </a:p>
          <a:p>
            <a:r>
              <a:rPr lang="en-US" sz="3600" dirty="0" err="1" smtClean="0">
                <a:solidFill>
                  <a:srgbClr val="4DBEE1"/>
                </a:solidFill>
              </a:rPr>
              <a:t>Conclusión</a:t>
            </a:r>
            <a:r>
              <a:rPr lang="es-ES" sz="36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2991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3187824"/>
          </a:xfrm>
        </p:spPr>
        <p:txBody>
          <a:bodyPr>
            <a:normAutofit/>
          </a:bodyPr>
          <a:lstStyle/>
          <a:p>
            <a:r>
              <a:rPr lang="es-CR" sz="4400" dirty="0" smtClean="0"/>
              <a:t>Ejemplo práctico en clase.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1299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f02901026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9411791_TF02901026_TF02901026.potx" id="{542403D4-CC65-4431-A4E3-55163509A0B1}" vid="{AF8CDC02-FD01-4345-AAA1-0E99693BFDBD}"/>
    </a:ext>
  </a:extLst>
</a:theme>
</file>

<file path=ppt/theme/theme2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tf02901026</Template>
  <TotalTime>0</TotalTime>
  <Words>594</Words>
  <Application>Microsoft Office PowerPoint</Application>
  <PresentationFormat>Personalizado</PresentationFormat>
  <Paragraphs>58</Paragraphs>
  <Slides>10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tf02901026</vt:lpstr>
      <vt:lpstr>Frameworks y su uso en la programación.</vt:lpstr>
      <vt:lpstr>Agenda</vt:lpstr>
      <vt:lpstr>¿Qué es un Framework de Desarrollo?</vt:lpstr>
      <vt:lpstr>Agenda</vt:lpstr>
      <vt:lpstr>PrimeFaces</vt:lpstr>
      <vt:lpstr>IceFaces</vt:lpstr>
      <vt:lpstr>Ruby on Rails</vt:lpstr>
      <vt:lpstr>Agenda</vt:lpstr>
      <vt:lpstr>Ejemplo práctico en clase.</vt:lpstr>
      <vt:lpstr>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2017-11-04T02:43:36Z</dcterms:created>
  <dcterms:modified xsi:type="dcterms:W3CDTF">2017-11-04T03:49:56Z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