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1229" r:id="rId2"/>
    <p:sldId id="1198" r:id="rId3"/>
    <p:sldId id="1199" r:id="rId4"/>
    <p:sldId id="1200" r:id="rId5"/>
    <p:sldId id="1201" r:id="rId6"/>
    <p:sldId id="1202" r:id="rId7"/>
    <p:sldId id="1203" r:id="rId8"/>
    <p:sldId id="1204" r:id="rId9"/>
    <p:sldId id="1205" r:id="rId10"/>
    <p:sldId id="1206" r:id="rId11"/>
    <p:sldId id="1209" r:id="rId12"/>
    <p:sldId id="1207" r:id="rId13"/>
    <p:sldId id="1208" r:id="rId14"/>
    <p:sldId id="1210" r:id="rId15"/>
    <p:sldId id="1211" r:id="rId16"/>
    <p:sldId id="1212" r:id="rId17"/>
    <p:sldId id="1213" r:id="rId18"/>
    <p:sldId id="1214" r:id="rId19"/>
    <p:sldId id="1215" r:id="rId20"/>
    <p:sldId id="1216" r:id="rId21"/>
    <p:sldId id="1217" r:id="rId22"/>
    <p:sldId id="1218" r:id="rId23"/>
    <p:sldId id="1219" r:id="rId24"/>
    <p:sldId id="1220" r:id="rId25"/>
    <p:sldId id="1221" r:id="rId26"/>
    <p:sldId id="1223" r:id="rId27"/>
    <p:sldId id="1224" r:id="rId28"/>
    <p:sldId id="1225" r:id="rId29"/>
    <p:sldId id="1222" r:id="rId30"/>
    <p:sldId id="1228" r:id="rId31"/>
    <p:sldId id="1227" r:id="rId32"/>
    <p:sldId id="11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guide id="9" orient="horz" pos="864">
          <p15:clr>
            <a:srgbClr val="A4A3A4"/>
          </p15:clr>
        </p15:guide>
        <p15:guide id="10" orient="horz" pos="576">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7" autoAdjust="0"/>
    <p:restoredTop sz="86384" autoAdjust="0"/>
  </p:normalViewPr>
  <p:slideViewPr>
    <p:cSldViewPr>
      <p:cViewPr varScale="1">
        <p:scale>
          <a:sx n="114" d="100"/>
          <a:sy n="114" d="100"/>
        </p:scale>
        <p:origin x="1758" y="108"/>
      </p:cViewPr>
      <p:guideLst>
        <p:guide orient="horz" pos="2160"/>
        <p:guide pos="2880"/>
        <p:guide orient="horz" pos="1152"/>
        <p:guide orient="horz" pos="336"/>
        <p:guide orient="horz" pos="912"/>
        <p:guide orient="horz" pos="3984"/>
        <p:guide pos="288"/>
        <p:guide pos="3552"/>
        <p:guide orient="horz" pos="864"/>
        <p:guide orient="horz" pos="576"/>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9/2/2020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9/2/2020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s://www.dol.gov/odep/topics/UniversalDesign.ht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google.co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newgtlds.icann.org/en/program-status/delegated-strings"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www.iana.org/domains/root/db"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www.w3.org/html/"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www.w3.org/WAI/WCAG20/quickre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of Web 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1</a:t>
            </a:r>
          </a:p>
        </p:txBody>
      </p:sp>
      <p:sp>
        <p:nvSpPr>
          <p:cNvPr id="5" name="Text Placeholder 5"/>
          <p:cNvSpPr>
            <a:spLocks noGrp="1"/>
          </p:cNvSpPr>
          <p:nvPr>
            <p:ph type="body" sz="quarter" idx="15"/>
          </p:nvPr>
        </p:nvSpPr>
        <p:spPr>
          <a:xfrm>
            <a:off x="4572001" y="3695700"/>
            <a:ext cx="2895600" cy="615553"/>
          </a:xfrm>
        </p:spPr>
        <p:txBody>
          <a:bodyPr wrap="square">
            <a:spAutoFit/>
          </a:bodyPr>
          <a:lstStyle/>
          <a:p>
            <a:r>
              <a:rPr lang="en-US" sz="2000" dirty="0"/>
              <a:t>Internet &amp; Web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67525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553998"/>
          </a:xfrm>
        </p:spPr>
        <p:txBody>
          <a:bodyPr wrap="square">
            <a:spAutoFit/>
          </a:bodyPr>
          <a:lstStyle/>
          <a:p>
            <a:r>
              <a:rPr lang="en-US" sz="3600" dirty="0">
                <a:latin typeface="+mj-lt"/>
              </a:rPr>
              <a:t>Universal Design</a:t>
            </a:r>
            <a:endParaRPr lang="en-US" sz="4000" dirty="0">
              <a:latin typeface="+mj-lt"/>
            </a:endParaRPr>
          </a:p>
        </p:txBody>
      </p:sp>
      <p:sp>
        <p:nvSpPr>
          <p:cNvPr id="3" name="Content Placeholder 2"/>
          <p:cNvSpPr>
            <a:spLocks noGrp="1"/>
          </p:cNvSpPr>
          <p:nvPr>
            <p:ph idx="1"/>
          </p:nvPr>
        </p:nvSpPr>
        <p:spPr>
          <a:xfrm>
            <a:off x="457200" y="917746"/>
            <a:ext cx="8153400" cy="1107996"/>
          </a:xfrm>
        </p:spPr>
        <p:txBody>
          <a:bodyPr wrap="square">
            <a:spAutoFit/>
          </a:bodyPr>
          <a:lstStyle/>
          <a:p>
            <a:pPr marL="0" indent="0">
              <a:buNone/>
            </a:pPr>
            <a:r>
              <a:rPr lang="en-US" sz="2400" dirty="0"/>
              <a:t>A “strategy for making products, environments, operational systems, and services welcoming and usable to the most diverse range of people possible.”</a:t>
            </a:r>
            <a:endParaRPr lang="en-IN" sz="2400" dirty="0"/>
          </a:p>
        </p:txBody>
      </p:sp>
      <p:sp>
        <p:nvSpPr>
          <p:cNvPr id="4" name="Content Placeholder 3"/>
          <p:cNvSpPr>
            <a:spLocks noGrp="1"/>
          </p:cNvSpPr>
          <p:nvPr>
            <p:ph idx="13"/>
          </p:nvPr>
        </p:nvSpPr>
        <p:spPr>
          <a:xfrm>
            <a:off x="457200" y="2286000"/>
            <a:ext cx="8153400" cy="369332"/>
          </a:xfrm>
        </p:spPr>
        <p:txBody>
          <a:bodyPr wrap="square">
            <a:spAutoFit/>
          </a:bodyPr>
          <a:lstStyle/>
          <a:p>
            <a:pPr marL="0" indent="0">
              <a:buNone/>
            </a:pPr>
            <a:r>
              <a:rPr lang="en-US" sz="2400" dirty="0">
                <a:hlinkClick r:id="rId3" tooltip="https://www.dol.gov/odep/topics/UniversalDesign.htm"/>
              </a:rPr>
              <a:t>https://www.dol.gov/odep/topics/UniversalDesign.htm</a:t>
            </a:r>
            <a:endParaRPr lang="en-US" sz="2400" dirty="0"/>
          </a:p>
        </p:txBody>
      </p:sp>
    </p:spTree>
    <p:extLst>
      <p:ext uri="{BB962C8B-B14F-4D97-AF65-F5344CB8AC3E}">
        <p14:creationId xmlns:p14="http://schemas.microsoft.com/office/powerpoint/2010/main" val="414324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Network Overview</a:t>
            </a:r>
            <a:endParaRPr lang="en-US" sz="4000" dirty="0">
              <a:latin typeface="+mj-lt"/>
            </a:endParaRPr>
          </a:p>
        </p:txBody>
      </p:sp>
      <p:pic>
        <p:nvPicPr>
          <p:cNvPr id="2050" name="Picture 2" descr="A network diagram, where two workstations, a server, and a printer connect to a switch. The switch connects to a router, which connects to the Interne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513" y="933707"/>
            <a:ext cx="8027925" cy="40190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132082"/>
            <a:ext cx="8153400" cy="369332"/>
          </a:xfrm>
        </p:spPr>
        <p:txBody>
          <a:bodyPr wrap="square">
            <a:spAutoFit/>
          </a:bodyPr>
          <a:lstStyle/>
          <a:p>
            <a:pPr marL="0" indent="0">
              <a:buNone/>
            </a:pPr>
            <a:r>
              <a:rPr lang="en-IN" sz="2400" b="1" dirty="0"/>
              <a:t>Network</a:t>
            </a:r>
          </a:p>
        </p:txBody>
      </p:sp>
      <p:sp>
        <p:nvSpPr>
          <p:cNvPr id="4" name="Content Placeholder 3"/>
          <p:cNvSpPr>
            <a:spLocks noGrp="1"/>
          </p:cNvSpPr>
          <p:nvPr>
            <p:ph idx="13"/>
          </p:nvPr>
        </p:nvSpPr>
        <p:spPr>
          <a:xfrm>
            <a:off x="457200" y="5566886"/>
            <a:ext cx="8153400" cy="738664"/>
          </a:xfrm>
        </p:spPr>
        <p:txBody>
          <a:bodyPr wrap="square">
            <a:spAutoFit/>
          </a:bodyPr>
          <a:lstStyle/>
          <a:p>
            <a:pPr marL="0" indent="0">
              <a:buNone/>
            </a:pPr>
            <a:r>
              <a:rPr lang="en-US" sz="2400" dirty="0"/>
              <a:t>Two or more computers connected together for the purpose of communicating and sharing resources</a:t>
            </a:r>
          </a:p>
        </p:txBody>
      </p:sp>
    </p:spTree>
    <p:extLst>
      <p:ext uri="{BB962C8B-B14F-4D97-AF65-F5344CB8AC3E}">
        <p14:creationId xmlns:p14="http://schemas.microsoft.com/office/powerpoint/2010/main" val="1450051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The Client/Server Model </a:t>
            </a:r>
            <a:r>
              <a:rPr lang="en-US" sz="2800" dirty="0"/>
              <a:t>(1 of 2)</a:t>
            </a:r>
            <a:endParaRPr lang="en-US" sz="3600" dirty="0">
              <a:latin typeface="+mj-lt"/>
            </a:endParaRPr>
          </a:p>
        </p:txBody>
      </p:sp>
      <p:sp>
        <p:nvSpPr>
          <p:cNvPr id="3" name="Content Placeholder 2"/>
          <p:cNvSpPr>
            <a:spLocks noGrp="1"/>
          </p:cNvSpPr>
          <p:nvPr>
            <p:ph idx="1"/>
          </p:nvPr>
        </p:nvSpPr>
        <p:spPr>
          <a:xfrm>
            <a:off x="456154" y="914400"/>
            <a:ext cx="8153400" cy="3493264"/>
          </a:xfrm>
        </p:spPr>
        <p:txBody>
          <a:bodyPr wrap="square">
            <a:spAutoFit/>
          </a:bodyPr>
          <a:lstStyle/>
          <a:p>
            <a:r>
              <a:rPr lang="en-US" sz="2400" dirty="0"/>
              <a:t>Client/Server can describe a relationship between two computer programs – the "</a:t>
            </a:r>
            <a:r>
              <a:rPr lang="en-US" sz="2400" b="1" dirty="0"/>
              <a:t>client</a:t>
            </a:r>
            <a:r>
              <a:rPr lang="en-US" sz="2400" dirty="0"/>
              <a:t>" and the "</a:t>
            </a:r>
            <a:r>
              <a:rPr lang="en-US" sz="2400" b="1" dirty="0"/>
              <a:t>server</a:t>
            </a:r>
            <a:r>
              <a:rPr lang="en-US" sz="2400" dirty="0"/>
              <a:t>". </a:t>
            </a:r>
          </a:p>
          <a:p>
            <a:r>
              <a:rPr lang="en-US" sz="2400" dirty="0"/>
              <a:t>Client</a:t>
            </a:r>
          </a:p>
          <a:p>
            <a:pPr lvl="1"/>
            <a:r>
              <a:rPr lang="en-US" sz="2400" dirty="0"/>
              <a:t>requests some type of service (such as a file or database access) from the server. </a:t>
            </a:r>
          </a:p>
          <a:p>
            <a:r>
              <a:rPr lang="en-US" sz="2400" dirty="0"/>
              <a:t>Server</a:t>
            </a:r>
          </a:p>
          <a:p>
            <a:pPr lvl="1"/>
            <a:r>
              <a:rPr lang="en-US" sz="2400" dirty="0"/>
              <a:t>fulfills the request and transmits the results to the client over a network</a:t>
            </a:r>
            <a:endParaRPr lang="en-IN" sz="2400" dirty="0"/>
          </a:p>
        </p:txBody>
      </p:sp>
    </p:spTree>
    <p:extLst>
      <p:ext uri="{BB962C8B-B14F-4D97-AF65-F5344CB8AC3E}">
        <p14:creationId xmlns:p14="http://schemas.microsoft.com/office/powerpoint/2010/main" val="353554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The Client/Server Model </a:t>
            </a:r>
            <a:r>
              <a:rPr lang="en-US" sz="2800" dirty="0"/>
              <a:t>(2 of 2)</a:t>
            </a:r>
            <a:endParaRPr lang="en-US" sz="3600" dirty="0">
              <a:latin typeface="+mj-lt"/>
            </a:endParaRPr>
          </a:p>
        </p:txBody>
      </p:sp>
      <p:sp>
        <p:nvSpPr>
          <p:cNvPr id="3" name="Content Placeholder 2"/>
          <p:cNvSpPr>
            <a:spLocks noGrp="1"/>
          </p:cNvSpPr>
          <p:nvPr>
            <p:ph idx="1"/>
          </p:nvPr>
        </p:nvSpPr>
        <p:spPr>
          <a:xfrm>
            <a:off x="456154" y="914400"/>
            <a:ext cx="8153400" cy="1261884"/>
          </a:xfrm>
        </p:spPr>
        <p:txBody>
          <a:bodyPr wrap="square">
            <a:spAutoFit/>
          </a:bodyPr>
          <a:lstStyle/>
          <a:p>
            <a:r>
              <a:rPr lang="en-IN" sz="2400" dirty="0"/>
              <a:t>The Internet Client/Server Model</a:t>
            </a:r>
          </a:p>
          <a:p>
            <a:pPr lvl="1"/>
            <a:r>
              <a:rPr lang="en-IN" sz="2400" dirty="0"/>
              <a:t>Client: Web Browser</a:t>
            </a:r>
          </a:p>
          <a:p>
            <a:pPr lvl="1"/>
            <a:r>
              <a:rPr lang="en-IN" sz="2400" dirty="0"/>
              <a:t>Server: Web Server</a:t>
            </a:r>
          </a:p>
        </p:txBody>
      </p:sp>
      <p:pic>
        <p:nvPicPr>
          <p:cNvPr id="3074" name="Picture 2" descr="The web client sends browser requests to the web server, which sends server responses back to the web cl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03" y="2461311"/>
            <a:ext cx="7965933" cy="3687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413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Internet Protocols</a:t>
            </a:r>
            <a:endParaRPr lang="en-US" sz="3600" dirty="0">
              <a:latin typeface="+mj-lt"/>
            </a:endParaRPr>
          </a:p>
        </p:txBody>
      </p:sp>
      <p:sp>
        <p:nvSpPr>
          <p:cNvPr id="3" name="Content Placeholder 2"/>
          <p:cNvSpPr>
            <a:spLocks noGrp="1"/>
          </p:cNvSpPr>
          <p:nvPr>
            <p:ph idx="1"/>
          </p:nvPr>
        </p:nvSpPr>
        <p:spPr>
          <a:xfrm>
            <a:off x="456154" y="914400"/>
            <a:ext cx="8153400" cy="3046988"/>
          </a:xfrm>
        </p:spPr>
        <p:txBody>
          <a:bodyPr wrap="square">
            <a:spAutoFit/>
          </a:bodyPr>
          <a:lstStyle/>
          <a:p>
            <a:r>
              <a:rPr lang="en-US" sz="2400" dirty="0"/>
              <a:t>Protocols</a:t>
            </a:r>
          </a:p>
          <a:p>
            <a:pPr lvl="1"/>
            <a:r>
              <a:rPr lang="en-US" sz="2400" dirty="0"/>
              <a:t>Rules that describe the methods used for clients and servers to communicate with each other over a network.</a:t>
            </a:r>
          </a:p>
          <a:p>
            <a:r>
              <a:rPr lang="en-US" sz="2400" dirty="0"/>
              <a:t>There is no </a:t>
            </a:r>
            <a:r>
              <a:rPr lang="en-US" sz="2400" i="1" dirty="0"/>
              <a:t>single</a:t>
            </a:r>
            <a:r>
              <a:rPr lang="en-US" sz="2400" dirty="0"/>
              <a:t> protocol that makes the Internet and Web work.</a:t>
            </a:r>
          </a:p>
          <a:p>
            <a:r>
              <a:rPr lang="en-US" sz="2400" dirty="0"/>
              <a:t>A number of protocols with specific functions are needed.</a:t>
            </a:r>
            <a:endParaRPr lang="en-IN" sz="2400" dirty="0"/>
          </a:p>
        </p:txBody>
      </p:sp>
    </p:spTree>
    <p:extLst>
      <p:ext uri="{BB962C8B-B14F-4D97-AF65-F5344CB8AC3E}">
        <p14:creationId xmlns:p14="http://schemas.microsoft.com/office/powerpoint/2010/main" val="2380072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Common Internet Protocols</a:t>
            </a:r>
            <a:endParaRPr lang="en-US" sz="4000" dirty="0">
              <a:latin typeface="+mj-lt"/>
            </a:endParaRPr>
          </a:p>
        </p:txBody>
      </p:sp>
      <p:sp>
        <p:nvSpPr>
          <p:cNvPr id="4" name="Content Placeholder 3"/>
          <p:cNvSpPr>
            <a:spLocks noGrp="1"/>
          </p:cNvSpPr>
          <p:nvPr>
            <p:ph idx="1"/>
          </p:nvPr>
        </p:nvSpPr>
        <p:spPr>
          <a:xfrm>
            <a:off x="457200" y="915543"/>
            <a:ext cx="8153400" cy="369332"/>
          </a:xfrm>
        </p:spPr>
        <p:txBody>
          <a:bodyPr wrap="square">
            <a:spAutoFit/>
          </a:bodyPr>
          <a:lstStyle/>
          <a:p>
            <a:r>
              <a:rPr lang="en-US" sz="2400" dirty="0"/>
              <a:t>Official Communication Protocol: </a:t>
            </a:r>
            <a:r>
              <a:rPr lang="en-US" sz="2400" spc="-300" dirty="0"/>
              <a:t>T C </a:t>
            </a:r>
            <a:r>
              <a:rPr lang="en-US" sz="2400" dirty="0"/>
              <a:t>P/</a:t>
            </a:r>
            <a:r>
              <a:rPr lang="en-US" sz="2400" spc="-300" dirty="0"/>
              <a:t>I </a:t>
            </a:r>
            <a:r>
              <a:rPr lang="en-US" sz="2400" dirty="0"/>
              <a:t>P</a:t>
            </a:r>
          </a:p>
        </p:txBody>
      </p:sp>
      <p:pic>
        <p:nvPicPr>
          <p:cNvPr id="4098" name="Picture 2" descr="The T C P packet contains a header, followed by the data. The header contains the source, destination, checksum, and other infor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67" y="1936337"/>
            <a:ext cx="8009816" cy="176771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457200" y="4454515"/>
            <a:ext cx="8153400" cy="1708160"/>
          </a:xfrm>
        </p:spPr>
        <p:txBody>
          <a:bodyPr wrap="square">
            <a:spAutoFit/>
          </a:bodyPr>
          <a:lstStyle/>
          <a:p>
            <a:r>
              <a:rPr lang="en-US" sz="2400" dirty="0"/>
              <a:t>Specialized Protocols:</a:t>
            </a:r>
          </a:p>
          <a:p>
            <a:pPr lvl="1"/>
            <a:r>
              <a:rPr lang="en-US" sz="2400" dirty="0"/>
              <a:t>File Transfer: </a:t>
            </a:r>
            <a:r>
              <a:rPr lang="en-US" sz="2400" spc="-300" dirty="0"/>
              <a:t>F T </a:t>
            </a:r>
            <a:r>
              <a:rPr lang="en-US" sz="2400" dirty="0"/>
              <a:t>P</a:t>
            </a:r>
          </a:p>
          <a:p>
            <a:pPr lvl="1"/>
            <a:r>
              <a:rPr lang="en-US" sz="2400" dirty="0"/>
              <a:t>E-mail: </a:t>
            </a:r>
            <a:r>
              <a:rPr lang="en-US" sz="2400" spc="-300" dirty="0"/>
              <a:t>S M T </a:t>
            </a:r>
            <a:r>
              <a:rPr lang="en-US" sz="2400" dirty="0"/>
              <a:t>P, </a:t>
            </a:r>
            <a:r>
              <a:rPr lang="en-US" sz="2400" spc="-300" dirty="0"/>
              <a:t>P O P </a:t>
            </a:r>
            <a:r>
              <a:rPr lang="en-US" sz="2400" dirty="0"/>
              <a:t>3, </a:t>
            </a:r>
            <a:r>
              <a:rPr lang="en-US" sz="2400" spc="-300" dirty="0"/>
              <a:t>I M A </a:t>
            </a:r>
            <a:r>
              <a:rPr lang="en-US" sz="2400" dirty="0"/>
              <a:t>P</a:t>
            </a:r>
          </a:p>
          <a:p>
            <a:pPr lvl="1"/>
            <a:r>
              <a:rPr lang="en-US" sz="2400" dirty="0"/>
              <a:t>Websites: </a:t>
            </a:r>
            <a:r>
              <a:rPr lang="en-US" sz="2400" spc="-300" dirty="0"/>
              <a:t>H T </a:t>
            </a:r>
            <a:r>
              <a:rPr lang="en-US" sz="2400" spc="-300" dirty="0" err="1"/>
              <a:t>T</a:t>
            </a:r>
            <a:r>
              <a:rPr lang="en-US" sz="2400" spc="-300" dirty="0"/>
              <a:t> </a:t>
            </a:r>
            <a:r>
              <a:rPr lang="en-US" sz="2400" dirty="0"/>
              <a:t>P, </a:t>
            </a:r>
            <a:r>
              <a:rPr lang="en-US" sz="2400" spc="-300" dirty="0"/>
              <a:t>H T </a:t>
            </a:r>
            <a:r>
              <a:rPr lang="en-US" sz="2400" spc="-300" dirty="0" err="1"/>
              <a:t>T</a:t>
            </a:r>
            <a:r>
              <a:rPr lang="en-US" sz="2400" spc="-300" dirty="0"/>
              <a:t> </a:t>
            </a:r>
            <a:r>
              <a:rPr lang="en-US" sz="2400" dirty="0"/>
              <a:t>P/2</a:t>
            </a:r>
          </a:p>
        </p:txBody>
      </p:sp>
    </p:spTree>
    <p:extLst>
      <p:ext uri="{BB962C8B-B14F-4D97-AF65-F5344CB8AC3E}">
        <p14:creationId xmlns:p14="http://schemas.microsoft.com/office/powerpoint/2010/main" val="952672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spc="-500" dirty="0"/>
              <a:t>H T </a:t>
            </a:r>
            <a:r>
              <a:rPr lang="en-US" spc="-500" dirty="0" err="1"/>
              <a:t>T</a:t>
            </a:r>
            <a:r>
              <a:rPr lang="en-US" spc="-500" dirty="0"/>
              <a:t> </a:t>
            </a:r>
            <a:r>
              <a:rPr lang="en-US" dirty="0"/>
              <a:t>P Hypertext Transfer Protocol</a:t>
            </a:r>
            <a:endParaRPr lang="en-US" sz="3600" dirty="0">
              <a:latin typeface="+mj-lt"/>
            </a:endParaRPr>
          </a:p>
        </p:txBody>
      </p:sp>
      <p:sp>
        <p:nvSpPr>
          <p:cNvPr id="3" name="Content Placeholder 2"/>
          <p:cNvSpPr>
            <a:spLocks noGrp="1"/>
          </p:cNvSpPr>
          <p:nvPr>
            <p:ph idx="1"/>
          </p:nvPr>
        </p:nvSpPr>
        <p:spPr>
          <a:xfrm>
            <a:off x="456154" y="914400"/>
            <a:ext cx="8153400" cy="2970044"/>
          </a:xfrm>
        </p:spPr>
        <p:txBody>
          <a:bodyPr wrap="square">
            <a:spAutoFit/>
          </a:bodyPr>
          <a:lstStyle/>
          <a:p>
            <a:r>
              <a:rPr lang="en-US" sz="2400" dirty="0"/>
              <a:t>A set of rules for exchanging files such as text, graphic images, sound, video, and other multimedia files on the Web.</a:t>
            </a:r>
          </a:p>
          <a:p>
            <a:r>
              <a:rPr lang="en-US" sz="2400" dirty="0"/>
              <a:t>Web browsers send </a:t>
            </a:r>
            <a:r>
              <a:rPr lang="en-US" sz="2400" spc="-300" dirty="0"/>
              <a:t>H T </a:t>
            </a:r>
            <a:r>
              <a:rPr lang="en-US" sz="2400" spc="-300" dirty="0" err="1"/>
              <a:t>T</a:t>
            </a:r>
            <a:r>
              <a:rPr lang="en-US" sz="2400" spc="-300" dirty="0"/>
              <a:t> </a:t>
            </a:r>
            <a:r>
              <a:rPr lang="en-US" sz="2400" dirty="0"/>
              <a:t>P requests for web pages and their associated files.</a:t>
            </a:r>
          </a:p>
          <a:p>
            <a:r>
              <a:rPr lang="en-US" sz="2400" dirty="0"/>
              <a:t>Web servers send </a:t>
            </a:r>
            <a:r>
              <a:rPr lang="en-US" sz="2400" spc="-300" dirty="0"/>
              <a:t>H T </a:t>
            </a:r>
            <a:r>
              <a:rPr lang="en-US" sz="2400" spc="-300" dirty="0" err="1"/>
              <a:t>T</a:t>
            </a:r>
            <a:r>
              <a:rPr lang="en-US" sz="2400" spc="-300" dirty="0"/>
              <a:t> </a:t>
            </a:r>
            <a:r>
              <a:rPr lang="en-US" sz="2400" dirty="0"/>
              <a:t>P responses back to the web browsers.</a:t>
            </a:r>
            <a:endParaRPr lang="en-IN" sz="2400" dirty="0"/>
          </a:p>
        </p:txBody>
      </p:sp>
    </p:spTree>
    <p:extLst>
      <p:ext uri="{BB962C8B-B14F-4D97-AF65-F5344CB8AC3E}">
        <p14:creationId xmlns:p14="http://schemas.microsoft.com/office/powerpoint/2010/main" val="3728774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I </a:t>
            </a:r>
            <a:r>
              <a:rPr lang="en-US" sz="3600" dirty="0">
                <a:latin typeface="+mj-lt"/>
              </a:rPr>
              <a:t>P Address</a:t>
            </a:r>
            <a:endParaRPr lang="en-US" sz="4000" dirty="0">
              <a:latin typeface="+mj-lt"/>
            </a:endParaRPr>
          </a:p>
        </p:txBody>
      </p:sp>
      <p:sp>
        <p:nvSpPr>
          <p:cNvPr id="3" name="Content Placeholder 2"/>
          <p:cNvSpPr>
            <a:spLocks noGrp="1"/>
          </p:cNvSpPr>
          <p:nvPr>
            <p:ph idx="1"/>
          </p:nvPr>
        </p:nvSpPr>
        <p:spPr>
          <a:xfrm>
            <a:off x="457200" y="914400"/>
            <a:ext cx="8153400" cy="1669688"/>
          </a:xfrm>
        </p:spPr>
        <p:txBody>
          <a:bodyPr wrap="square">
            <a:spAutoFit/>
          </a:bodyPr>
          <a:lstStyle/>
          <a:p>
            <a:r>
              <a:rPr lang="en-US" sz="2400" dirty="0"/>
              <a:t>Each device connected to the Internet has a unique numeric </a:t>
            </a:r>
            <a:r>
              <a:rPr lang="en-US" sz="2400" spc="-300" dirty="0"/>
              <a:t>I </a:t>
            </a:r>
            <a:r>
              <a:rPr lang="en-US" sz="2400" dirty="0"/>
              <a:t>P address.</a:t>
            </a:r>
          </a:p>
          <a:p>
            <a:r>
              <a:rPr lang="en-US" sz="2400" dirty="0"/>
              <a:t>These addresses consist of a set of four groups of numbers, called octets.</a:t>
            </a:r>
            <a:endParaRPr lang="en-IN" sz="2400" dirty="0"/>
          </a:p>
        </p:txBody>
      </p:sp>
      <p:sp>
        <p:nvSpPr>
          <p:cNvPr id="4" name="Content Placeholder 3"/>
          <p:cNvSpPr>
            <a:spLocks noGrp="1"/>
          </p:cNvSpPr>
          <p:nvPr>
            <p:ph idx="13"/>
          </p:nvPr>
        </p:nvSpPr>
        <p:spPr>
          <a:xfrm>
            <a:off x="457200" y="2743200"/>
            <a:ext cx="8153400" cy="369332"/>
          </a:xfrm>
        </p:spPr>
        <p:txBody>
          <a:bodyPr wrap="square">
            <a:spAutoFit/>
          </a:bodyPr>
          <a:lstStyle/>
          <a:p>
            <a:pPr marL="285750" indent="0">
              <a:buNone/>
            </a:pPr>
            <a:r>
              <a:rPr lang="en-US" sz="2400" dirty="0"/>
              <a:t>216.58.194.46 will get you Google!</a:t>
            </a:r>
          </a:p>
        </p:txBody>
      </p:sp>
      <p:sp>
        <p:nvSpPr>
          <p:cNvPr id="5" name="Content Placeholder 4"/>
          <p:cNvSpPr>
            <a:spLocks noGrp="1"/>
          </p:cNvSpPr>
          <p:nvPr>
            <p:ph idx="14"/>
          </p:nvPr>
        </p:nvSpPr>
        <p:spPr>
          <a:xfrm>
            <a:off x="457200" y="3288268"/>
            <a:ext cx="8153400" cy="369332"/>
          </a:xfrm>
        </p:spPr>
        <p:txBody>
          <a:bodyPr wrap="square">
            <a:spAutoFit/>
          </a:bodyPr>
          <a:lstStyle/>
          <a:p>
            <a:r>
              <a:rPr lang="en-US" sz="2400" dirty="0"/>
              <a:t>An </a:t>
            </a:r>
            <a:r>
              <a:rPr lang="en-US" sz="2400" spc="-300" dirty="0"/>
              <a:t>I </a:t>
            </a:r>
            <a:r>
              <a:rPr lang="en-US" sz="2400" dirty="0"/>
              <a:t>P address may correspond to a domain name.</a:t>
            </a:r>
          </a:p>
        </p:txBody>
      </p:sp>
    </p:spTree>
    <p:extLst>
      <p:ext uri="{BB962C8B-B14F-4D97-AF65-F5344CB8AC3E}">
        <p14:creationId xmlns:p14="http://schemas.microsoft.com/office/powerpoint/2010/main" val="67590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Domain Name</a:t>
            </a:r>
            <a:endParaRPr lang="en-US" sz="3600" dirty="0">
              <a:latin typeface="+mj-lt"/>
            </a:endParaRPr>
          </a:p>
        </p:txBody>
      </p:sp>
      <p:sp>
        <p:nvSpPr>
          <p:cNvPr id="3" name="Content Placeholder 2"/>
          <p:cNvSpPr>
            <a:spLocks noGrp="1"/>
          </p:cNvSpPr>
          <p:nvPr>
            <p:ph idx="1"/>
          </p:nvPr>
        </p:nvSpPr>
        <p:spPr>
          <a:xfrm>
            <a:off x="456154" y="914400"/>
            <a:ext cx="8153400" cy="3454792"/>
          </a:xfrm>
        </p:spPr>
        <p:txBody>
          <a:bodyPr wrap="square">
            <a:spAutoFit/>
          </a:bodyPr>
          <a:lstStyle/>
          <a:p>
            <a:r>
              <a:rPr lang="en-US" sz="2400" dirty="0"/>
              <a:t>Locates an organization or other entity on the Internet</a:t>
            </a:r>
          </a:p>
          <a:p>
            <a:r>
              <a:rPr lang="en-US" sz="2400" dirty="0"/>
              <a:t>Domain Name System</a:t>
            </a:r>
          </a:p>
          <a:p>
            <a:pPr lvl="1"/>
            <a:r>
              <a:rPr lang="en-US" sz="2400" dirty="0"/>
              <a:t>Divides the Internet into logical groups and understandable names</a:t>
            </a:r>
          </a:p>
          <a:p>
            <a:pPr lvl="1"/>
            <a:r>
              <a:rPr lang="en-US" sz="2400" dirty="0"/>
              <a:t>Associates unique computer </a:t>
            </a:r>
            <a:r>
              <a:rPr lang="en-US" sz="2400" spc="-300" dirty="0"/>
              <a:t>I </a:t>
            </a:r>
            <a:r>
              <a:rPr lang="en-US" sz="2400" dirty="0"/>
              <a:t>P Addresses with the text-based domain names you type into a web browser</a:t>
            </a:r>
          </a:p>
          <a:p>
            <a:pPr lvl="2"/>
            <a:r>
              <a:rPr lang="en-US" sz="2400" dirty="0"/>
              <a:t>Browser: </a:t>
            </a:r>
            <a:r>
              <a:rPr lang="en-US" sz="2400" dirty="0">
                <a:hlinkClick r:id="rId3" tooltip="http://google.com"/>
              </a:rPr>
              <a:t>http://google.com</a:t>
            </a:r>
            <a:r>
              <a:rPr lang="en-US" sz="2400" dirty="0"/>
              <a:t> </a:t>
            </a:r>
          </a:p>
          <a:p>
            <a:pPr lvl="2"/>
            <a:r>
              <a:rPr lang="en-US" sz="2400" spc="-300" dirty="0"/>
              <a:t>I </a:t>
            </a:r>
            <a:r>
              <a:rPr lang="en-US" sz="2400" dirty="0"/>
              <a:t>P Address: 216.58.194.46</a:t>
            </a:r>
            <a:endParaRPr lang="en-IN" sz="2400" dirty="0"/>
          </a:p>
        </p:txBody>
      </p:sp>
    </p:spTree>
    <p:extLst>
      <p:ext uri="{BB962C8B-B14F-4D97-AF65-F5344CB8AC3E}">
        <p14:creationId xmlns:p14="http://schemas.microsoft.com/office/powerpoint/2010/main" val="4054826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spc="-500" dirty="0"/>
              <a:t>U R </a:t>
            </a:r>
            <a:r>
              <a:rPr lang="en-US" dirty="0"/>
              <a:t>I Uniform Resource Indicator</a:t>
            </a:r>
            <a:endParaRPr lang="en-US" sz="3600" dirty="0">
              <a:latin typeface="+mj-lt"/>
            </a:endParaRPr>
          </a:p>
        </p:txBody>
      </p:sp>
      <p:pic>
        <p:nvPicPr>
          <p:cNvPr id="5122" name="Picture 2" descr="The U R L breaks down into the following parts. H t t p, colon, forward slash, forward slash = H T T P protocol, www = subdomain or web server name, web dev basics dot net = domain name, 5 e = folder name, index dot h t m l = web page file name. The full U R L reads, h t t p, colon, forward slash, forward slash, w w w dot web dev basics dot net, forward slash, 5 e, forward slash, index dot h t m 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46" y="1392352"/>
            <a:ext cx="7960059" cy="16539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6154" y="3667125"/>
            <a:ext cx="8153400" cy="1492716"/>
          </a:xfrm>
        </p:spPr>
        <p:txBody>
          <a:bodyPr wrap="square">
            <a:spAutoFit/>
          </a:bodyPr>
          <a:lstStyle/>
          <a:p>
            <a:pPr marL="0" indent="0">
              <a:buNone/>
            </a:pPr>
            <a:r>
              <a:rPr lang="en-US" sz="2400" b="1" spc="-300" dirty="0"/>
              <a:t>U R </a:t>
            </a:r>
            <a:r>
              <a:rPr lang="en-US" sz="2400" b="1" dirty="0"/>
              <a:t>L</a:t>
            </a:r>
          </a:p>
          <a:p>
            <a:pPr marL="0" indent="0">
              <a:buNone/>
            </a:pPr>
            <a:r>
              <a:rPr lang="en-US" sz="2400" dirty="0"/>
              <a:t>Uniform Resource Locator</a:t>
            </a:r>
          </a:p>
          <a:p>
            <a:pPr marL="0" indent="0">
              <a:buNone/>
            </a:pPr>
            <a:r>
              <a:rPr lang="en-US" sz="2400" dirty="0"/>
              <a:t>Represents the address of a resource on the Internet.</a:t>
            </a:r>
            <a:endParaRPr lang="en-IN" sz="2400" dirty="0"/>
          </a:p>
        </p:txBody>
      </p:sp>
    </p:spTree>
    <p:extLst>
      <p:ext uri="{BB962C8B-B14F-4D97-AF65-F5344CB8AC3E}">
        <p14:creationId xmlns:p14="http://schemas.microsoft.com/office/powerpoint/2010/main" val="62512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57250"/>
            <a:ext cx="8153400" cy="5416868"/>
          </a:xfrm>
        </p:spPr>
        <p:txBody>
          <a:bodyPr wrap="square">
            <a:spAutoFit/>
          </a:bodyPr>
          <a:lstStyle/>
          <a:p>
            <a:pPr>
              <a:spcBef>
                <a:spcPts val="1200"/>
              </a:spcBef>
            </a:pPr>
            <a:r>
              <a:rPr lang="en-US" sz="1800" dirty="0"/>
              <a:t>Describe the evolution of the Internet and the Web</a:t>
            </a:r>
          </a:p>
          <a:p>
            <a:pPr>
              <a:spcBef>
                <a:spcPts val="1200"/>
              </a:spcBef>
            </a:pPr>
            <a:r>
              <a:rPr lang="en-US" sz="1800" dirty="0"/>
              <a:t>Explain the need for web standards</a:t>
            </a:r>
          </a:p>
          <a:p>
            <a:pPr>
              <a:spcBef>
                <a:spcPts val="1200"/>
              </a:spcBef>
            </a:pPr>
            <a:r>
              <a:rPr lang="en-US" sz="1800" dirty="0"/>
              <a:t>Describe universal design</a:t>
            </a:r>
          </a:p>
          <a:p>
            <a:pPr>
              <a:spcBef>
                <a:spcPts val="1200"/>
              </a:spcBef>
            </a:pPr>
            <a:r>
              <a:rPr lang="en-US" sz="1800" dirty="0"/>
              <a:t>Identify benefits of accessible web design</a:t>
            </a:r>
          </a:p>
          <a:p>
            <a:pPr>
              <a:spcBef>
                <a:spcPts val="1200"/>
              </a:spcBef>
            </a:pPr>
            <a:r>
              <a:rPr lang="en-US" sz="1800" dirty="0"/>
              <a:t>Identify reliable resources of information on the Web</a:t>
            </a:r>
          </a:p>
          <a:p>
            <a:pPr>
              <a:spcBef>
                <a:spcPts val="1200"/>
              </a:spcBef>
            </a:pPr>
            <a:r>
              <a:rPr lang="en-US" sz="1800" dirty="0"/>
              <a:t>Identify ethical use of the Web</a:t>
            </a:r>
          </a:p>
          <a:p>
            <a:pPr>
              <a:spcBef>
                <a:spcPts val="1200"/>
              </a:spcBef>
            </a:pPr>
            <a:r>
              <a:rPr lang="en-US" sz="1800" dirty="0"/>
              <a:t>Describe the purpose of web browsers and web servers</a:t>
            </a:r>
          </a:p>
          <a:p>
            <a:pPr>
              <a:spcBef>
                <a:spcPts val="1200"/>
              </a:spcBef>
            </a:pPr>
            <a:r>
              <a:rPr lang="en-US" sz="1800" dirty="0"/>
              <a:t>Identify Internet protocols</a:t>
            </a:r>
          </a:p>
          <a:p>
            <a:pPr>
              <a:spcBef>
                <a:spcPts val="1200"/>
              </a:spcBef>
            </a:pPr>
            <a:r>
              <a:rPr lang="en-US" sz="1800" dirty="0"/>
              <a:t>Define </a:t>
            </a:r>
            <a:r>
              <a:rPr lang="en-US" sz="1800" spc="-300" dirty="0"/>
              <a:t>U R I </a:t>
            </a:r>
            <a:r>
              <a:rPr lang="en-US" sz="1800" dirty="0"/>
              <a:t>s and domain names</a:t>
            </a:r>
          </a:p>
          <a:p>
            <a:pPr>
              <a:spcBef>
                <a:spcPts val="1200"/>
              </a:spcBef>
            </a:pPr>
            <a:r>
              <a:rPr lang="en-US" sz="1800" dirty="0"/>
              <a:t>Describe </a:t>
            </a:r>
            <a:r>
              <a:rPr lang="en-US" sz="1800" spc="-200" dirty="0"/>
              <a:t>H T M </a:t>
            </a:r>
            <a:r>
              <a:rPr lang="en-US" sz="1800" dirty="0"/>
              <a:t>L</a:t>
            </a:r>
          </a:p>
          <a:p>
            <a:pPr>
              <a:spcBef>
                <a:spcPts val="1200"/>
              </a:spcBef>
            </a:pPr>
            <a:r>
              <a:rPr lang="en-US" sz="1800" dirty="0"/>
              <a:t>Create your first web page</a:t>
            </a:r>
          </a:p>
          <a:p>
            <a:pPr>
              <a:spcBef>
                <a:spcPts val="1200"/>
              </a:spcBef>
            </a:pPr>
            <a:r>
              <a:rPr lang="en-US" sz="1800" dirty="0"/>
              <a:t>Use the body, head, title and meta elements</a:t>
            </a:r>
          </a:p>
          <a:p>
            <a:pPr>
              <a:spcBef>
                <a:spcPts val="1200"/>
              </a:spcBef>
            </a:pPr>
            <a:r>
              <a:rPr lang="en-US" sz="1800" dirty="0"/>
              <a:t>Name, save, and test a web page</a:t>
            </a:r>
          </a:p>
        </p:txBody>
      </p:sp>
    </p:spTree>
    <p:extLst>
      <p:ext uri="{BB962C8B-B14F-4D97-AF65-F5344CB8AC3E}">
        <p14:creationId xmlns:p14="http://schemas.microsoft.com/office/powerpoint/2010/main" val="329768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T L </a:t>
            </a:r>
            <a:r>
              <a:rPr lang="en-US" sz="3600" dirty="0">
                <a:latin typeface="+mj-lt"/>
              </a:rPr>
              <a:t>D Top-Level Domain Name</a:t>
            </a:r>
            <a:endParaRPr lang="en-US" sz="4000" dirty="0">
              <a:latin typeface="+mj-lt"/>
            </a:endParaRPr>
          </a:p>
        </p:txBody>
      </p:sp>
      <p:sp>
        <p:nvSpPr>
          <p:cNvPr id="3" name="Content Placeholder 2"/>
          <p:cNvSpPr>
            <a:spLocks noGrp="1"/>
          </p:cNvSpPr>
          <p:nvPr>
            <p:ph idx="1"/>
          </p:nvPr>
        </p:nvSpPr>
        <p:spPr>
          <a:xfrm>
            <a:off x="457200" y="914400"/>
            <a:ext cx="8153400" cy="1300356"/>
          </a:xfrm>
        </p:spPr>
        <p:txBody>
          <a:bodyPr wrap="square">
            <a:spAutoFit/>
          </a:bodyPr>
          <a:lstStyle/>
          <a:p>
            <a:r>
              <a:rPr lang="en-US" sz="2400" dirty="0"/>
              <a:t>A top-level domain (</a:t>
            </a:r>
            <a:r>
              <a:rPr lang="en-US" sz="2400" spc="-300" dirty="0"/>
              <a:t>T L </a:t>
            </a:r>
            <a:r>
              <a:rPr lang="en-US" sz="2400" dirty="0"/>
              <a:t>D) identifies the right-most part of the domain name.</a:t>
            </a:r>
          </a:p>
          <a:p>
            <a:r>
              <a:rPr lang="en-US" sz="2400" dirty="0"/>
              <a:t>Some generic </a:t>
            </a:r>
            <a:r>
              <a:rPr lang="en-US" sz="2400" spc="-300" dirty="0"/>
              <a:t>T L D </a:t>
            </a:r>
            <a:r>
              <a:rPr lang="en-US" sz="2400" dirty="0"/>
              <a:t>s:</a:t>
            </a:r>
            <a:endParaRPr lang="en-IN" sz="2400" dirty="0"/>
          </a:p>
        </p:txBody>
      </p:sp>
      <p:sp>
        <p:nvSpPr>
          <p:cNvPr id="4" name="Content Placeholder 3"/>
          <p:cNvSpPr>
            <a:spLocks noGrp="1"/>
          </p:cNvSpPr>
          <p:nvPr>
            <p:ph idx="13"/>
          </p:nvPr>
        </p:nvSpPr>
        <p:spPr>
          <a:xfrm>
            <a:off x="457200" y="2286000"/>
            <a:ext cx="8153400" cy="738664"/>
          </a:xfrm>
        </p:spPr>
        <p:txBody>
          <a:bodyPr wrap="square">
            <a:spAutoFit/>
          </a:bodyPr>
          <a:lstStyle/>
          <a:p>
            <a:pPr marL="228600" indent="0">
              <a:buNone/>
            </a:pPr>
            <a:r>
              <a:rPr lang="en-US" sz="2400" dirty="0"/>
              <a:t>.com, .org, </a:t>
            </a:r>
            <a:r>
              <a:rPr lang="en-US" sz="2400" dirty="0" err="1"/>
              <a:t>.net</a:t>
            </a:r>
            <a:r>
              <a:rPr lang="en-US" sz="2400" dirty="0"/>
              <a:t>, .mil, .</a:t>
            </a:r>
            <a:r>
              <a:rPr lang="en-US" sz="2400" dirty="0" err="1"/>
              <a:t>gov</a:t>
            </a:r>
            <a:r>
              <a:rPr lang="en-US" sz="2400" dirty="0"/>
              <a:t>, .</a:t>
            </a:r>
            <a:r>
              <a:rPr lang="en-US" sz="2400" dirty="0" err="1"/>
              <a:t>edu</a:t>
            </a:r>
            <a:r>
              <a:rPr lang="en-US" sz="2400" dirty="0"/>
              <a:t>, .</a:t>
            </a:r>
            <a:r>
              <a:rPr lang="en-US" sz="2400" dirty="0" err="1"/>
              <a:t>int</a:t>
            </a:r>
            <a:r>
              <a:rPr lang="en-US" sz="2400" dirty="0"/>
              <a:t>, .aero, .</a:t>
            </a:r>
            <a:r>
              <a:rPr lang="en-US" sz="2400" dirty="0" err="1"/>
              <a:t>asia</a:t>
            </a:r>
            <a:r>
              <a:rPr lang="en-US" sz="2400" dirty="0"/>
              <a:t>, .cat, .jobs, .name, .biz, .museum, .info, .coop, .pro, .travel</a:t>
            </a:r>
          </a:p>
        </p:txBody>
      </p:sp>
    </p:spTree>
    <p:extLst>
      <p:ext uri="{BB962C8B-B14F-4D97-AF65-F5344CB8AC3E}">
        <p14:creationId xmlns:p14="http://schemas.microsoft.com/office/powerpoint/2010/main" val="2503283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New </a:t>
            </a:r>
            <a:r>
              <a:rPr lang="en-US" sz="3600" spc="-500" dirty="0">
                <a:latin typeface="+mj-lt"/>
              </a:rPr>
              <a:t>g T L D </a:t>
            </a:r>
            <a:r>
              <a:rPr lang="en-US" sz="3600" dirty="0">
                <a:latin typeface="+mj-lt"/>
              </a:rPr>
              <a:t>s!</a:t>
            </a:r>
            <a:endParaRPr lang="en-US" sz="4000" dirty="0">
              <a:latin typeface="+mj-lt"/>
            </a:endParaRPr>
          </a:p>
        </p:txBody>
      </p:sp>
      <p:sp>
        <p:nvSpPr>
          <p:cNvPr id="3" name="Content Placeholder 2"/>
          <p:cNvSpPr>
            <a:spLocks noGrp="1"/>
          </p:cNvSpPr>
          <p:nvPr>
            <p:ph idx="1"/>
          </p:nvPr>
        </p:nvSpPr>
        <p:spPr>
          <a:xfrm>
            <a:off x="457200" y="914400"/>
            <a:ext cx="8153400" cy="1846659"/>
          </a:xfrm>
        </p:spPr>
        <p:txBody>
          <a:bodyPr wrap="square">
            <a:spAutoFit/>
          </a:bodyPr>
          <a:lstStyle/>
          <a:p>
            <a:r>
              <a:rPr lang="en-US" sz="2100" dirty="0"/>
              <a:t>As of 2017, there were over 1,500 </a:t>
            </a:r>
            <a:r>
              <a:rPr lang="en-US" sz="2100" spc="-300" dirty="0"/>
              <a:t>T L D </a:t>
            </a:r>
            <a:r>
              <a:rPr lang="en-US" sz="2100" dirty="0"/>
              <a:t>s</a:t>
            </a:r>
          </a:p>
          <a:p>
            <a:pPr lvl="1"/>
            <a:r>
              <a:rPr lang="en-US" sz="2100" dirty="0"/>
              <a:t>New </a:t>
            </a:r>
            <a:r>
              <a:rPr lang="en-US" sz="2100" spc="-300" dirty="0"/>
              <a:t>g T L D </a:t>
            </a:r>
            <a:r>
              <a:rPr lang="en-US" sz="2100" dirty="0"/>
              <a:t>s to become available included  .bike, .guru, .holdings, .clothing, .singles, .ventures, and .plumbing. </a:t>
            </a:r>
          </a:p>
          <a:p>
            <a:pPr lvl="1"/>
            <a:r>
              <a:rPr lang="en-US" sz="2100" spc="-300" dirty="0"/>
              <a:t>I C A N </a:t>
            </a:r>
            <a:r>
              <a:rPr lang="en-US" sz="2100" dirty="0" err="1"/>
              <a:t>N</a:t>
            </a:r>
            <a:r>
              <a:rPr lang="en-US" sz="2100" dirty="0"/>
              <a:t> has set a schedule to periodically </a:t>
            </a:r>
            <a:r>
              <a:rPr lang="en-US" sz="2100"/>
              <a:t>launch new </a:t>
            </a:r>
            <a:r>
              <a:rPr lang="en-US" sz="2100" spc="-300"/>
              <a:t>g </a:t>
            </a:r>
            <a:r>
              <a:rPr lang="en-US" sz="2100" spc="-300" dirty="0"/>
              <a:t>T L D </a:t>
            </a:r>
            <a:r>
              <a:rPr lang="en-US" sz="2100" dirty="0"/>
              <a:t>s. </a:t>
            </a:r>
          </a:p>
          <a:p>
            <a:pPr lvl="1"/>
            <a:r>
              <a:rPr lang="en-US" sz="2100" dirty="0">
                <a:hlinkClick r:id="rId3" tooltip="http://newgtlds.icann.org/en/program-status/delegated-strings"/>
              </a:rPr>
              <a:t>http://newgtlds.icann.org/en/program-status/delegated-strings</a:t>
            </a:r>
            <a:endParaRPr lang="en-IN" sz="2100" dirty="0"/>
          </a:p>
        </p:txBody>
      </p:sp>
      <p:sp>
        <p:nvSpPr>
          <p:cNvPr id="4" name="Content Placeholder 3"/>
          <p:cNvSpPr>
            <a:spLocks noGrp="1"/>
          </p:cNvSpPr>
          <p:nvPr>
            <p:ph idx="13"/>
          </p:nvPr>
        </p:nvSpPr>
        <p:spPr>
          <a:xfrm>
            <a:off x="381000" y="3046110"/>
            <a:ext cx="8153400" cy="323165"/>
          </a:xfrm>
        </p:spPr>
        <p:txBody>
          <a:bodyPr wrap="square">
            <a:spAutoFit/>
          </a:bodyPr>
          <a:lstStyle/>
          <a:p>
            <a:pPr marL="742950" indent="0">
              <a:buNone/>
            </a:pPr>
            <a:r>
              <a:rPr lang="en-US" sz="2100" dirty="0"/>
              <a:t>for a list of new </a:t>
            </a:r>
            <a:r>
              <a:rPr lang="en-US" sz="2100" spc="-300" dirty="0"/>
              <a:t>g T L D </a:t>
            </a:r>
            <a:r>
              <a:rPr lang="en-US" sz="2100" dirty="0"/>
              <a:t>s.</a:t>
            </a:r>
          </a:p>
        </p:txBody>
      </p:sp>
    </p:spTree>
    <p:extLst>
      <p:ext uri="{BB962C8B-B14F-4D97-AF65-F5344CB8AC3E}">
        <p14:creationId xmlns:p14="http://schemas.microsoft.com/office/powerpoint/2010/main" val="2663205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County Code </a:t>
            </a:r>
            <a:r>
              <a:rPr lang="en-US" spc="-500" dirty="0"/>
              <a:t>T L D </a:t>
            </a:r>
            <a:r>
              <a:rPr lang="en-US" dirty="0"/>
              <a:t>s</a:t>
            </a:r>
            <a:endParaRPr lang="en-US" sz="3600" dirty="0">
              <a:latin typeface="+mj-lt"/>
            </a:endParaRPr>
          </a:p>
        </p:txBody>
      </p:sp>
      <p:sp>
        <p:nvSpPr>
          <p:cNvPr id="3" name="Content Placeholder 2"/>
          <p:cNvSpPr>
            <a:spLocks noGrp="1"/>
          </p:cNvSpPr>
          <p:nvPr>
            <p:ph idx="1"/>
          </p:nvPr>
        </p:nvSpPr>
        <p:spPr>
          <a:xfrm>
            <a:off x="456154" y="914400"/>
            <a:ext cx="8153400" cy="3493264"/>
          </a:xfrm>
        </p:spPr>
        <p:txBody>
          <a:bodyPr wrap="square">
            <a:spAutoFit/>
          </a:bodyPr>
          <a:lstStyle/>
          <a:p>
            <a:r>
              <a:rPr lang="en-US" sz="2400" dirty="0"/>
              <a:t>Two character codes originally intended to indicate the geographical location (country) of the web site. </a:t>
            </a:r>
          </a:p>
          <a:p>
            <a:r>
              <a:rPr lang="en-US" sz="2400" dirty="0"/>
              <a:t>In practice, it is fairly easy to obtain a domain name with a country code </a:t>
            </a:r>
            <a:r>
              <a:rPr lang="en-US" sz="2400" spc="-300" dirty="0"/>
              <a:t>T L </a:t>
            </a:r>
            <a:r>
              <a:rPr lang="en-US" sz="2400" dirty="0"/>
              <a:t>D that is not local to the registrant.</a:t>
            </a:r>
          </a:p>
          <a:p>
            <a:r>
              <a:rPr lang="en-US" sz="2400" dirty="0"/>
              <a:t> Examples:</a:t>
            </a:r>
          </a:p>
          <a:p>
            <a:pPr lvl="1"/>
            <a:r>
              <a:rPr lang="en-US" sz="2400" dirty="0"/>
              <a:t>.</a:t>
            </a:r>
            <a:r>
              <a:rPr lang="en-US" sz="2400" dirty="0" err="1"/>
              <a:t>tv</a:t>
            </a:r>
            <a:r>
              <a:rPr lang="en-US" sz="2400" dirty="0"/>
              <a:t>, .</a:t>
            </a:r>
            <a:r>
              <a:rPr lang="en-US" sz="2400" dirty="0" err="1"/>
              <a:t>ws</a:t>
            </a:r>
            <a:r>
              <a:rPr lang="en-US" sz="2400" dirty="0"/>
              <a:t>, .au, .</a:t>
            </a:r>
            <a:r>
              <a:rPr lang="en-US" sz="2400" dirty="0" err="1"/>
              <a:t>jp</a:t>
            </a:r>
            <a:r>
              <a:rPr lang="en-US" sz="2400" dirty="0"/>
              <a:t>, .</a:t>
            </a:r>
            <a:r>
              <a:rPr lang="en-US" sz="2400" dirty="0" err="1"/>
              <a:t>uk</a:t>
            </a:r>
            <a:endParaRPr lang="en-US" sz="2400" dirty="0"/>
          </a:p>
          <a:p>
            <a:pPr lvl="1"/>
            <a:r>
              <a:rPr lang="en-US" sz="2400" dirty="0"/>
              <a:t>See </a:t>
            </a:r>
            <a:r>
              <a:rPr lang="en-US" sz="2400" dirty="0">
                <a:hlinkClick r:id="rId3" tooltip="http://www.iana.org/domains/root/db"/>
              </a:rPr>
              <a:t>http://www.iana.org/domains/root/db</a:t>
            </a:r>
            <a:r>
              <a:rPr lang="en-US" sz="2400" dirty="0"/>
              <a:t> for a list of    </a:t>
            </a:r>
            <a:r>
              <a:rPr lang="en-US" sz="2400" spc="-300" dirty="0"/>
              <a:t>T L D </a:t>
            </a:r>
            <a:r>
              <a:rPr lang="en-US" sz="2400" dirty="0"/>
              <a:t>s.</a:t>
            </a:r>
            <a:endParaRPr lang="en-IN" sz="2400" dirty="0"/>
          </a:p>
        </p:txBody>
      </p:sp>
    </p:spTree>
    <p:extLst>
      <p:ext uri="{BB962C8B-B14F-4D97-AF65-F5344CB8AC3E}">
        <p14:creationId xmlns:p14="http://schemas.microsoft.com/office/powerpoint/2010/main" val="1626951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Domain Name System</a:t>
            </a:r>
            <a:endParaRPr lang="en-US" sz="3600" dirty="0">
              <a:latin typeface="+mj-lt"/>
            </a:endParaRPr>
          </a:p>
        </p:txBody>
      </p:sp>
      <p:sp>
        <p:nvSpPr>
          <p:cNvPr id="3" name="Content Placeholder 2"/>
          <p:cNvSpPr>
            <a:spLocks noGrp="1"/>
          </p:cNvSpPr>
          <p:nvPr>
            <p:ph idx="1"/>
          </p:nvPr>
        </p:nvSpPr>
        <p:spPr>
          <a:xfrm>
            <a:off x="456154" y="914400"/>
            <a:ext cx="8153400" cy="738664"/>
          </a:xfrm>
        </p:spPr>
        <p:txBody>
          <a:bodyPr wrap="square">
            <a:spAutoFit/>
          </a:bodyPr>
          <a:lstStyle/>
          <a:p>
            <a:pPr marL="0" indent="0">
              <a:buNone/>
            </a:pPr>
            <a:r>
              <a:rPr lang="en-US" sz="2400" dirty="0"/>
              <a:t>The Domain Name System (</a:t>
            </a:r>
            <a:r>
              <a:rPr lang="en-US" sz="2400" spc="-300" dirty="0"/>
              <a:t>D N </a:t>
            </a:r>
            <a:r>
              <a:rPr lang="en-US" sz="2400" dirty="0"/>
              <a:t>S) associates Domain Names with </a:t>
            </a:r>
            <a:r>
              <a:rPr lang="en-US" sz="2400" spc="-300" dirty="0"/>
              <a:t>I </a:t>
            </a:r>
            <a:r>
              <a:rPr lang="en-US" sz="2400" dirty="0"/>
              <a:t>P addresses.</a:t>
            </a:r>
            <a:endParaRPr lang="en-IN" sz="2400" dirty="0"/>
          </a:p>
        </p:txBody>
      </p:sp>
      <p:pic>
        <p:nvPicPr>
          <p:cNvPr id="6146" name="Picture 2" descr="After the web browser has received an I P address from the D N S, the browser uses T C P slash I P to send an H T T P request to the web server. Finally, the web server uses T C P slash I P to send H T T P responses with fil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0391" y="1741678"/>
            <a:ext cx="6282581" cy="454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164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Information on the Web</a:t>
            </a:r>
          </a:p>
        </p:txBody>
      </p:sp>
      <p:sp>
        <p:nvSpPr>
          <p:cNvPr id="6" name="Content Placeholder 5"/>
          <p:cNvSpPr>
            <a:spLocks noGrp="1"/>
          </p:cNvSpPr>
          <p:nvPr>
            <p:ph idx="13"/>
          </p:nvPr>
        </p:nvSpPr>
        <p:spPr>
          <a:xfrm>
            <a:off x="457200" y="914400"/>
            <a:ext cx="8153400" cy="1823576"/>
          </a:xfrm>
        </p:spPr>
        <p:txBody>
          <a:bodyPr wrap="square">
            <a:spAutoFit/>
          </a:bodyPr>
          <a:lstStyle/>
          <a:p>
            <a:r>
              <a:rPr lang="en-US" sz="2400" dirty="0"/>
              <a:t>Reliability and information</a:t>
            </a:r>
          </a:p>
          <a:p>
            <a:pPr lvl="1"/>
            <a:r>
              <a:rPr lang="en-US" sz="2400" dirty="0"/>
              <a:t>Evaluate the credibility of the site</a:t>
            </a:r>
          </a:p>
          <a:p>
            <a:r>
              <a:rPr lang="en-US" sz="2400" dirty="0"/>
              <a:t>Ethical use of information</a:t>
            </a:r>
          </a:p>
          <a:p>
            <a:pPr lvl="1"/>
            <a:r>
              <a:rPr lang="en-US" sz="2400" dirty="0"/>
              <a:t>Copyright and the Web</a:t>
            </a:r>
          </a:p>
        </p:txBody>
      </p:sp>
    </p:spTree>
    <p:extLst>
      <p:ext uri="{BB962C8B-B14F-4D97-AF65-F5344CB8AC3E}">
        <p14:creationId xmlns:p14="http://schemas.microsoft.com/office/powerpoint/2010/main" val="839518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Markup Languages </a:t>
            </a:r>
            <a:r>
              <a:rPr lang="en-US" sz="2800" dirty="0"/>
              <a:t>(1 of 4)</a:t>
            </a:r>
            <a:endParaRPr lang="en-US" sz="3600" dirty="0">
              <a:latin typeface="+mj-lt"/>
            </a:endParaRPr>
          </a:p>
        </p:txBody>
      </p:sp>
      <p:sp>
        <p:nvSpPr>
          <p:cNvPr id="3" name="Content Placeholder 2"/>
          <p:cNvSpPr>
            <a:spLocks noGrp="1"/>
          </p:cNvSpPr>
          <p:nvPr>
            <p:ph idx="1"/>
          </p:nvPr>
        </p:nvSpPr>
        <p:spPr>
          <a:xfrm>
            <a:off x="456154" y="914400"/>
            <a:ext cx="8153400" cy="3085460"/>
          </a:xfrm>
        </p:spPr>
        <p:txBody>
          <a:bodyPr wrap="square">
            <a:spAutoFit/>
          </a:bodyPr>
          <a:lstStyle/>
          <a:p>
            <a:r>
              <a:rPr lang="en-US" sz="2400" spc="-300" dirty="0"/>
              <a:t>S G M </a:t>
            </a:r>
            <a:r>
              <a:rPr lang="en-US" sz="2400" dirty="0"/>
              <a:t>L – Standard Generalized Markup Language</a:t>
            </a:r>
          </a:p>
          <a:p>
            <a:pPr lvl="1"/>
            <a:r>
              <a:rPr lang="en-US" sz="2400" dirty="0"/>
              <a:t>A standard for specifying a markup language or tag set</a:t>
            </a:r>
          </a:p>
          <a:p>
            <a:r>
              <a:rPr lang="en-US" sz="2400" spc="-300" dirty="0"/>
              <a:t>H T M </a:t>
            </a:r>
            <a:r>
              <a:rPr lang="en-US" sz="2400" dirty="0"/>
              <a:t>L – Hypertext Markup Language</a:t>
            </a:r>
          </a:p>
          <a:p>
            <a:pPr lvl="1"/>
            <a:r>
              <a:rPr lang="en-US" sz="2400" dirty="0"/>
              <a:t>The set of markup symbols or codes placed in a file intended for display on a web browser. </a:t>
            </a:r>
          </a:p>
          <a:p>
            <a:pPr lvl="2"/>
            <a:r>
              <a:rPr lang="en-US" sz="2400" dirty="0"/>
              <a:t>Element or tag – individual markup code</a:t>
            </a:r>
          </a:p>
          <a:p>
            <a:pPr lvl="2"/>
            <a:r>
              <a:rPr lang="en-US" sz="2400" dirty="0"/>
              <a:t>Attribute – modifies the purpose of a tag</a:t>
            </a:r>
            <a:endParaRPr lang="en-IN" sz="2400" dirty="0"/>
          </a:p>
        </p:txBody>
      </p:sp>
    </p:spTree>
    <p:extLst>
      <p:ext uri="{BB962C8B-B14F-4D97-AF65-F5344CB8AC3E}">
        <p14:creationId xmlns:p14="http://schemas.microsoft.com/office/powerpoint/2010/main" val="372109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Markup Languages </a:t>
            </a:r>
            <a:r>
              <a:rPr lang="en-US" sz="2800" dirty="0"/>
              <a:t>(2 of 4)</a:t>
            </a:r>
            <a:endParaRPr lang="en-US" sz="3600" dirty="0">
              <a:latin typeface="+mj-lt"/>
            </a:endParaRPr>
          </a:p>
        </p:txBody>
      </p:sp>
      <p:sp>
        <p:nvSpPr>
          <p:cNvPr id="3" name="Content Placeholder 2"/>
          <p:cNvSpPr>
            <a:spLocks noGrp="1"/>
          </p:cNvSpPr>
          <p:nvPr>
            <p:ph idx="1"/>
          </p:nvPr>
        </p:nvSpPr>
        <p:spPr>
          <a:xfrm>
            <a:off x="456154" y="914400"/>
            <a:ext cx="8153400" cy="2369880"/>
          </a:xfrm>
        </p:spPr>
        <p:txBody>
          <a:bodyPr wrap="square">
            <a:spAutoFit/>
          </a:bodyPr>
          <a:lstStyle/>
          <a:p>
            <a:r>
              <a:rPr lang="en-US" sz="2400" spc="-300" dirty="0"/>
              <a:t>X M </a:t>
            </a:r>
            <a:r>
              <a:rPr lang="en-US" sz="2400" dirty="0"/>
              <a:t>L – </a:t>
            </a:r>
            <a:r>
              <a:rPr lang="en-US" sz="2400" dirty="0" err="1"/>
              <a:t>eXtensible</a:t>
            </a:r>
            <a:r>
              <a:rPr lang="en-US" sz="2400" dirty="0"/>
              <a:t> Markup Language</a:t>
            </a:r>
          </a:p>
          <a:p>
            <a:pPr lvl="1"/>
            <a:r>
              <a:rPr lang="en-US" sz="2400" dirty="0"/>
              <a:t>A text-based language designed to describe, deliver, and exchange structured information.</a:t>
            </a:r>
          </a:p>
          <a:p>
            <a:pPr lvl="1"/>
            <a:r>
              <a:rPr lang="en-US" sz="2400" dirty="0"/>
              <a:t>It is not intended to replace </a:t>
            </a:r>
            <a:r>
              <a:rPr lang="en-US" sz="2400" spc="-300" dirty="0"/>
              <a:t>H T M </a:t>
            </a:r>
            <a:r>
              <a:rPr lang="en-US" sz="2400" dirty="0"/>
              <a:t>L – it is intended to extend the power of </a:t>
            </a:r>
            <a:r>
              <a:rPr lang="en-US" sz="2400" spc="-300" dirty="0"/>
              <a:t>H T M </a:t>
            </a:r>
            <a:r>
              <a:rPr lang="en-US" sz="2400" dirty="0"/>
              <a:t>L by separating data from presentation. </a:t>
            </a:r>
            <a:endParaRPr lang="en-IN" sz="2400" dirty="0"/>
          </a:p>
        </p:txBody>
      </p:sp>
    </p:spTree>
    <p:extLst>
      <p:ext uri="{BB962C8B-B14F-4D97-AF65-F5344CB8AC3E}">
        <p14:creationId xmlns:p14="http://schemas.microsoft.com/office/powerpoint/2010/main" val="3300196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Markup Languages </a:t>
            </a:r>
            <a:r>
              <a:rPr lang="en-US" sz="2800" dirty="0"/>
              <a:t>(3 of 4)</a:t>
            </a:r>
            <a:endParaRPr lang="en-US" sz="3600" dirty="0">
              <a:latin typeface="+mj-lt"/>
            </a:endParaRPr>
          </a:p>
        </p:txBody>
      </p:sp>
      <p:sp>
        <p:nvSpPr>
          <p:cNvPr id="3" name="Content Placeholder 2"/>
          <p:cNvSpPr>
            <a:spLocks noGrp="1"/>
          </p:cNvSpPr>
          <p:nvPr>
            <p:ph idx="1"/>
          </p:nvPr>
        </p:nvSpPr>
        <p:spPr>
          <a:xfrm>
            <a:off x="456154" y="914102"/>
            <a:ext cx="8153400" cy="2000548"/>
          </a:xfrm>
        </p:spPr>
        <p:txBody>
          <a:bodyPr wrap="square">
            <a:spAutoFit/>
          </a:bodyPr>
          <a:lstStyle/>
          <a:p>
            <a:r>
              <a:rPr lang="en-US" sz="2400" spc="-300" dirty="0"/>
              <a:t>X H T M </a:t>
            </a:r>
            <a:r>
              <a:rPr lang="en-US" sz="2400" dirty="0"/>
              <a:t>L – </a:t>
            </a:r>
            <a:r>
              <a:rPr lang="en-US" sz="2400" dirty="0" err="1"/>
              <a:t>eXtensible</a:t>
            </a:r>
            <a:r>
              <a:rPr lang="en-US" sz="2400" dirty="0"/>
              <a:t> Hypertext Markup Language</a:t>
            </a:r>
          </a:p>
          <a:p>
            <a:pPr lvl="1"/>
            <a:r>
              <a:rPr lang="en-US" sz="2400" dirty="0"/>
              <a:t>Developed by the </a:t>
            </a:r>
            <a:r>
              <a:rPr lang="en-US" sz="2400" spc="-300" dirty="0"/>
              <a:t>W 3 </a:t>
            </a:r>
            <a:r>
              <a:rPr lang="en-US" sz="2400" dirty="0"/>
              <a:t>C as the reformulation of </a:t>
            </a:r>
            <a:r>
              <a:rPr lang="en-US" sz="2400" spc="-300" dirty="0"/>
              <a:t>H T M </a:t>
            </a:r>
            <a:r>
              <a:rPr lang="en-US" sz="2400" dirty="0"/>
              <a:t>L 4.0 as an application of </a:t>
            </a:r>
            <a:r>
              <a:rPr lang="en-US" sz="2400" spc="-300" dirty="0"/>
              <a:t>X M </a:t>
            </a:r>
            <a:r>
              <a:rPr lang="en-US" sz="2400" dirty="0"/>
              <a:t>L. </a:t>
            </a:r>
          </a:p>
          <a:p>
            <a:pPr lvl="1"/>
            <a:r>
              <a:rPr lang="en-US" sz="2400" dirty="0"/>
              <a:t>It combines the formatting strengths of </a:t>
            </a:r>
            <a:r>
              <a:rPr lang="en-US" sz="2400" spc="-300" dirty="0"/>
              <a:t>H T M </a:t>
            </a:r>
            <a:r>
              <a:rPr lang="en-US" sz="2400" dirty="0"/>
              <a:t>L 4.0 and the data structure and extensibility strengths of </a:t>
            </a:r>
            <a:r>
              <a:rPr lang="en-US" sz="2400" spc="-300" dirty="0"/>
              <a:t>X M </a:t>
            </a:r>
            <a:r>
              <a:rPr lang="en-US" sz="2400" dirty="0"/>
              <a:t>L. </a:t>
            </a:r>
            <a:endParaRPr lang="en-IN" sz="2400" dirty="0"/>
          </a:p>
        </p:txBody>
      </p:sp>
    </p:spTree>
    <p:extLst>
      <p:ext uri="{BB962C8B-B14F-4D97-AF65-F5344CB8AC3E}">
        <p14:creationId xmlns:p14="http://schemas.microsoft.com/office/powerpoint/2010/main" val="3947308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Markup Languages </a:t>
            </a:r>
            <a:r>
              <a:rPr lang="en-US" sz="2800" dirty="0"/>
              <a:t>(4 of 4)</a:t>
            </a:r>
            <a:endParaRPr lang="en-US" sz="3600" dirty="0">
              <a:latin typeface="+mj-lt"/>
            </a:endParaRPr>
          </a:p>
        </p:txBody>
      </p:sp>
      <p:sp>
        <p:nvSpPr>
          <p:cNvPr id="3" name="Content Placeholder 2"/>
          <p:cNvSpPr>
            <a:spLocks noGrp="1"/>
          </p:cNvSpPr>
          <p:nvPr>
            <p:ph idx="1"/>
          </p:nvPr>
        </p:nvSpPr>
        <p:spPr>
          <a:xfrm>
            <a:off x="456154" y="915516"/>
            <a:ext cx="8154446" cy="5178341"/>
          </a:xfrm>
        </p:spPr>
        <p:txBody>
          <a:bodyPr wrap="square">
            <a:spAutoFit/>
          </a:bodyPr>
          <a:lstStyle/>
          <a:p>
            <a:r>
              <a:rPr lang="en-US" sz="2400" spc="-300" dirty="0"/>
              <a:t>H T M </a:t>
            </a:r>
            <a:r>
              <a:rPr lang="en-US" sz="2400" dirty="0"/>
              <a:t>L 5 – Recommendation Status 2014</a:t>
            </a:r>
          </a:p>
          <a:p>
            <a:pPr lvl="1"/>
            <a:r>
              <a:rPr lang="en-US" sz="2400" dirty="0"/>
              <a:t>The successor to </a:t>
            </a:r>
            <a:r>
              <a:rPr lang="en-US" sz="2400" spc="-300" dirty="0"/>
              <a:t>H T M </a:t>
            </a:r>
            <a:r>
              <a:rPr lang="en-US" sz="2400" dirty="0"/>
              <a:t>L 4 </a:t>
            </a:r>
          </a:p>
          <a:p>
            <a:pPr lvl="2"/>
            <a:r>
              <a:rPr lang="en-US" sz="2400" dirty="0"/>
              <a:t>Replaces </a:t>
            </a:r>
            <a:r>
              <a:rPr lang="en-US" sz="2400" spc="-300" dirty="0"/>
              <a:t>X H T M </a:t>
            </a:r>
            <a:r>
              <a:rPr lang="en-US" sz="2400" dirty="0"/>
              <a:t>L </a:t>
            </a:r>
          </a:p>
          <a:p>
            <a:pPr lvl="2"/>
            <a:r>
              <a:rPr lang="en-US" sz="2400" dirty="0"/>
              <a:t>Incorporates features of both </a:t>
            </a:r>
            <a:r>
              <a:rPr lang="en-US" sz="2400" spc="-300" dirty="0"/>
              <a:t>H T M </a:t>
            </a:r>
            <a:r>
              <a:rPr lang="en-US" sz="2400" dirty="0"/>
              <a:t>L and </a:t>
            </a:r>
            <a:r>
              <a:rPr lang="en-US" sz="2400" spc="-300" dirty="0"/>
              <a:t>X H T M </a:t>
            </a:r>
            <a:r>
              <a:rPr lang="en-US" sz="2400" dirty="0"/>
              <a:t>L</a:t>
            </a:r>
          </a:p>
          <a:p>
            <a:pPr lvl="2"/>
            <a:r>
              <a:rPr lang="en-US" sz="2400" dirty="0"/>
              <a:t>Adds new elements</a:t>
            </a:r>
          </a:p>
          <a:p>
            <a:pPr lvl="2"/>
            <a:r>
              <a:rPr lang="en-US" sz="2400" dirty="0"/>
              <a:t>Eliminates some elements</a:t>
            </a:r>
          </a:p>
          <a:p>
            <a:pPr lvl="2"/>
            <a:r>
              <a:rPr lang="en-US" sz="2400" dirty="0"/>
              <a:t>Intended to be backward compatible</a:t>
            </a:r>
          </a:p>
          <a:p>
            <a:pPr lvl="2"/>
            <a:r>
              <a:rPr lang="en-US" sz="2400" dirty="0"/>
              <a:t>Constantly evolving…</a:t>
            </a:r>
          </a:p>
          <a:p>
            <a:r>
              <a:rPr lang="en-US" sz="2400" spc="-300" dirty="0"/>
              <a:t>H T M </a:t>
            </a:r>
            <a:r>
              <a:rPr lang="en-US" sz="2400" dirty="0"/>
              <a:t>L 5.1 – Recommendation Status 2016</a:t>
            </a:r>
          </a:p>
          <a:p>
            <a:r>
              <a:rPr lang="en-US" sz="2400" spc="-300" dirty="0"/>
              <a:t>H T M </a:t>
            </a:r>
            <a:r>
              <a:rPr lang="en-US" sz="2400" dirty="0"/>
              <a:t>L 5.2 – Recommendation Status 2017</a:t>
            </a:r>
          </a:p>
          <a:p>
            <a:r>
              <a:rPr lang="en-US" sz="2400" dirty="0">
                <a:hlinkClick r:id="rId3" tooltip="http://www.w3.org/html/"/>
              </a:rPr>
              <a:t>http://www.w3.org/html/</a:t>
            </a:r>
            <a:endParaRPr lang="en-IN" sz="2400" dirty="0"/>
          </a:p>
        </p:txBody>
      </p:sp>
    </p:spTree>
    <p:extLst>
      <p:ext uri="{BB962C8B-B14F-4D97-AF65-F5344CB8AC3E}">
        <p14:creationId xmlns:p14="http://schemas.microsoft.com/office/powerpoint/2010/main" val="3994991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4446" cy="1107996"/>
          </a:xfrm>
        </p:spPr>
        <p:txBody>
          <a:bodyPr wrap="square">
            <a:spAutoFit/>
          </a:bodyPr>
          <a:lstStyle/>
          <a:p>
            <a:r>
              <a:rPr lang="en-US" dirty="0"/>
              <a:t>Your First </a:t>
            </a:r>
            <a:r>
              <a:rPr lang="en-US" spc="-500" dirty="0"/>
              <a:t>H T M L </a:t>
            </a:r>
            <a:r>
              <a:rPr lang="en-US" dirty="0"/>
              <a:t>5 Web Page: index.html</a:t>
            </a:r>
            <a:endParaRPr lang="en-US" sz="3600" dirty="0">
              <a:latin typeface="+mj-lt"/>
            </a:endParaRPr>
          </a:p>
        </p:txBody>
      </p:sp>
      <p:sp>
        <p:nvSpPr>
          <p:cNvPr id="3" name="Content Placeholder 2"/>
          <p:cNvSpPr>
            <a:spLocks noGrp="1"/>
          </p:cNvSpPr>
          <p:nvPr>
            <p:ph idx="1"/>
          </p:nvPr>
        </p:nvSpPr>
        <p:spPr>
          <a:xfrm>
            <a:off x="456154" y="1372716"/>
            <a:ext cx="8153400" cy="3770263"/>
          </a:xfrm>
        </p:spPr>
        <p:txBody>
          <a:bodyPr wrap="square">
            <a:spAutoFit/>
          </a:bodyPr>
          <a:lstStyle/>
          <a:p>
            <a:pPr marL="0" indent="0">
              <a:spcBef>
                <a:spcPts val="600"/>
              </a:spcBef>
              <a:buNone/>
            </a:pPr>
            <a:r>
              <a:rPr lang="en-US" sz="2000" dirty="0"/>
              <a:t>&lt;!DOCTYPE  html"&gt;</a:t>
            </a:r>
          </a:p>
          <a:p>
            <a:pPr marL="0" indent="0">
              <a:spcBef>
                <a:spcPts val="600"/>
              </a:spcBef>
              <a:buNone/>
            </a:pPr>
            <a:r>
              <a:rPr lang="en-US" sz="2000" dirty="0"/>
              <a:t>&lt;html </a:t>
            </a:r>
            <a:r>
              <a:rPr lang="en-US" sz="2000" dirty="0" err="1"/>
              <a:t>lang</a:t>
            </a:r>
            <a:r>
              <a:rPr lang="en-US" sz="2000" dirty="0"/>
              <a:t>="</a:t>
            </a:r>
            <a:r>
              <a:rPr lang="en-US" sz="2000" dirty="0" err="1"/>
              <a:t>en</a:t>
            </a:r>
            <a:r>
              <a:rPr lang="en-US" sz="2000" dirty="0"/>
              <a:t>"&gt;</a:t>
            </a:r>
          </a:p>
          <a:p>
            <a:pPr marL="0" indent="0">
              <a:spcBef>
                <a:spcPts val="600"/>
              </a:spcBef>
              <a:buNone/>
            </a:pPr>
            <a:r>
              <a:rPr lang="en-US" sz="2000" dirty="0"/>
              <a:t>&lt;head&gt;</a:t>
            </a:r>
          </a:p>
          <a:p>
            <a:pPr marL="0" indent="0">
              <a:spcBef>
                <a:spcPts val="600"/>
              </a:spcBef>
              <a:buNone/>
            </a:pPr>
            <a:r>
              <a:rPr lang="en-US" sz="2000" dirty="0"/>
              <a:t>  &lt;title&gt;Page Title Goes Here&lt;/title&gt;</a:t>
            </a:r>
          </a:p>
          <a:p>
            <a:pPr marL="0" indent="0">
              <a:spcBef>
                <a:spcPts val="600"/>
              </a:spcBef>
              <a:buNone/>
            </a:pPr>
            <a:r>
              <a:rPr lang="en-US" sz="2000" dirty="0"/>
              <a:t>  &lt;meta charset="utf-8"&gt;</a:t>
            </a:r>
          </a:p>
          <a:p>
            <a:pPr marL="0" indent="0">
              <a:spcBef>
                <a:spcPts val="600"/>
              </a:spcBef>
              <a:buNone/>
            </a:pPr>
            <a:r>
              <a:rPr lang="en-US" sz="2000" dirty="0"/>
              <a:t>&lt;/head&gt;</a:t>
            </a:r>
          </a:p>
          <a:p>
            <a:pPr marL="0" indent="0">
              <a:spcBef>
                <a:spcPts val="600"/>
              </a:spcBef>
              <a:buNone/>
            </a:pPr>
            <a:r>
              <a:rPr lang="en-US" sz="2000" dirty="0"/>
              <a:t>&lt;body&gt;</a:t>
            </a:r>
          </a:p>
          <a:p>
            <a:pPr marL="0" indent="0">
              <a:spcBef>
                <a:spcPts val="600"/>
              </a:spcBef>
              <a:buNone/>
            </a:pPr>
            <a:r>
              <a:rPr lang="en-US" sz="2000" dirty="0"/>
              <a:t> ...</a:t>
            </a:r>
            <a:r>
              <a:rPr lang="en-US" sz="2000" i="1" dirty="0"/>
              <a:t> body text and more </a:t>
            </a:r>
            <a:r>
              <a:rPr lang="en-US" sz="2000" i="1" spc="-300" dirty="0"/>
              <a:t>H T M </a:t>
            </a:r>
            <a:r>
              <a:rPr lang="en-US" sz="2000" i="1" dirty="0"/>
              <a:t>L tags go here</a:t>
            </a:r>
            <a:r>
              <a:rPr lang="en-US" sz="2000" dirty="0"/>
              <a:t> ...</a:t>
            </a:r>
          </a:p>
          <a:p>
            <a:pPr marL="0" indent="0">
              <a:spcBef>
                <a:spcPts val="600"/>
              </a:spcBef>
              <a:buNone/>
            </a:pPr>
            <a:r>
              <a:rPr lang="en-US" sz="2000" dirty="0"/>
              <a:t>&lt;/body&gt;</a:t>
            </a:r>
          </a:p>
          <a:p>
            <a:pPr marL="0" indent="0">
              <a:spcBef>
                <a:spcPts val="600"/>
              </a:spcBef>
              <a:buNone/>
            </a:pPr>
            <a:r>
              <a:rPr lang="en-US" sz="2000" dirty="0"/>
              <a:t>&lt;/html&gt;</a:t>
            </a:r>
            <a:endParaRPr lang="en-IN" sz="2000" dirty="0"/>
          </a:p>
        </p:txBody>
      </p:sp>
    </p:spTree>
    <p:extLst>
      <p:ext uri="{BB962C8B-B14F-4D97-AF65-F5344CB8AC3E}">
        <p14:creationId xmlns:p14="http://schemas.microsoft.com/office/powerpoint/2010/main" val="78640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dirty="0"/>
              <a:t>The Evolution of the Internet</a:t>
            </a:r>
            <a:endParaRPr lang="en-US" sz="3600" dirty="0">
              <a:latin typeface="+mj-lt"/>
            </a:endParaRPr>
          </a:p>
        </p:txBody>
      </p:sp>
      <p:sp>
        <p:nvSpPr>
          <p:cNvPr id="3" name="Content Placeholder 2"/>
          <p:cNvSpPr>
            <a:spLocks noGrp="1"/>
          </p:cNvSpPr>
          <p:nvPr>
            <p:ph idx="1"/>
          </p:nvPr>
        </p:nvSpPr>
        <p:spPr>
          <a:xfrm>
            <a:off x="456154" y="914400"/>
            <a:ext cx="8153400" cy="4308872"/>
          </a:xfrm>
        </p:spPr>
        <p:txBody>
          <a:bodyPr wrap="square">
            <a:spAutoFit/>
          </a:bodyPr>
          <a:lstStyle/>
          <a:p>
            <a:r>
              <a:rPr lang="en-US" sz="2400" dirty="0"/>
              <a:t>Internet</a:t>
            </a:r>
          </a:p>
          <a:p>
            <a:pPr lvl="1"/>
            <a:r>
              <a:rPr lang="en-US" sz="2400" b="1" dirty="0"/>
              <a:t>Inter</a:t>
            </a:r>
            <a:r>
              <a:rPr lang="en-US" sz="2400" dirty="0"/>
              <a:t>connected </a:t>
            </a:r>
            <a:r>
              <a:rPr lang="en-US" sz="2400" b="1" dirty="0"/>
              <a:t>net</a:t>
            </a:r>
            <a:r>
              <a:rPr lang="en-US" sz="2400" dirty="0"/>
              <a:t>work of computer networks</a:t>
            </a:r>
          </a:p>
          <a:p>
            <a:pPr lvl="1"/>
            <a:r>
              <a:rPr lang="en-US" sz="2400" spc="-300" dirty="0"/>
              <a:t>A R P A </a:t>
            </a:r>
            <a:r>
              <a:rPr lang="en-US" sz="2400" dirty="0"/>
              <a:t>net</a:t>
            </a:r>
          </a:p>
          <a:p>
            <a:pPr lvl="2"/>
            <a:r>
              <a:rPr lang="en-US" sz="2400" dirty="0"/>
              <a:t>Advanced Research Project Agency</a:t>
            </a:r>
          </a:p>
          <a:p>
            <a:pPr lvl="2"/>
            <a:r>
              <a:rPr lang="en-US" sz="2400" dirty="0"/>
              <a:t>1969 – four computers connected	</a:t>
            </a:r>
          </a:p>
          <a:p>
            <a:pPr lvl="1"/>
            <a:r>
              <a:rPr lang="en-US" sz="2400" spc="-300" dirty="0"/>
              <a:t>N S F </a:t>
            </a:r>
            <a:r>
              <a:rPr lang="en-US" sz="2400" dirty="0"/>
              <a:t>net</a:t>
            </a:r>
          </a:p>
          <a:p>
            <a:pPr lvl="2"/>
            <a:r>
              <a:rPr lang="en-US" sz="2400" dirty="0"/>
              <a:t>National Science Foundation</a:t>
            </a:r>
          </a:p>
          <a:p>
            <a:pPr lvl="1"/>
            <a:r>
              <a:rPr lang="en-US" sz="2400" dirty="0"/>
              <a:t>Use of the Internet was originally limited to government, research and academic use</a:t>
            </a:r>
          </a:p>
          <a:p>
            <a:pPr lvl="1"/>
            <a:r>
              <a:rPr lang="en-US" sz="2400" dirty="0"/>
              <a:t>1991 Commercial ban lifted</a:t>
            </a:r>
            <a:endParaRPr lang="en-IN" sz="2400" dirty="0"/>
          </a:p>
        </p:txBody>
      </p:sp>
    </p:spTree>
    <p:extLst>
      <p:ext uri="{BB962C8B-B14F-4D97-AF65-F5344CB8AC3E}">
        <p14:creationId xmlns:p14="http://schemas.microsoft.com/office/powerpoint/2010/main" val="1475672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472"/>
            <a:ext cx="8153400" cy="553998"/>
          </a:xfrm>
        </p:spPr>
        <p:txBody>
          <a:bodyPr wrap="square">
            <a:spAutoFit/>
          </a:bodyPr>
          <a:lstStyle/>
          <a:p>
            <a:r>
              <a:rPr lang="en-US" sz="3600" dirty="0">
                <a:latin typeface="+mj-lt"/>
              </a:rPr>
              <a:t>Under the Hood of a Web Page</a:t>
            </a:r>
          </a:p>
        </p:txBody>
      </p:sp>
      <p:sp>
        <p:nvSpPr>
          <p:cNvPr id="3" name="Content Placeholder 2"/>
          <p:cNvSpPr>
            <a:spLocks noGrp="1"/>
          </p:cNvSpPr>
          <p:nvPr>
            <p:ph idx="1"/>
          </p:nvPr>
        </p:nvSpPr>
        <p:spPr>
          <a:xfrm>
            <a:off x="457200" y="914921"/>
            <a:ext cx="4724400" cy="1769715"/>
          </a:xfrm>
        </p:spPr>
        <p:txBody>
          <a:bodyPr wrap="square">
            <a:spAutoFit/>
          </a:bodyPr>
          <a:lstStyle/>
          <a:p>
            <a:r>
              <a:rPr lang="en-US" sz="1800" b="1" spc="-300" dirty="0"/>
              <a:t>D T </a:t>
            </a:r>
            <a:r>
              <a:rPr lang="en-US" sz="1800" b="1" dirty="0"/>
              <a:t>D</a:t>
            </a:r>
            <a:r>
              <a:rPr lang="en-US" sz="1800" dirty="0"/>
              <a:t> – describes the markup language syntax</a:t>
            </a:r>
          </a:p>
          <a:p>
            <a:r>
              <a:rPr lang="en-US" sz="1800" b="1" spc="-300" dirty="0"/>
              <a:t>H T M </a:t>
            </a:r>
            <a:r>
              <a:rPr lang="en-US" sz="1800" b="1" dirty="0"/>
              <a:t>L element</a:t>
            </a:r>
            <a:r>
              <a:rPr lang="en-US" sz="1800" dirty="0"/>
              <a:t>– contains the web page document</a:t>
            </a:r>
          </a:p>
          <a:p>
            <a:r>
              <a:rPr lang="en-US" sz="1800" b="1" dirty="0"/>
              <a:t>Head element</a:t>
            </a:r>
            <a:r>
              <a:rPr lang="en-US" sz="1800" dirty="0"/>
              <a:t> – contains the head section</a:t>
            </a:r>
          </a:p>
        </p:txBody>
      </p:sp>
      <p:sp>
        <p:nvSpPr>
          <p:cNvPr id="4" name="Content Placeholder 3"/>
          <p:cNvSpPr>
            <a:spLocks noGrp="1"/>
          </p:cNvSpPr>
          <p:nvPr>
            <p:ph idx="13"/>
          </p:nvPr>
        </p:nvSpPr>
        <p:spPr>
          <a:xfrm>
            <a:off x="457200" y="2743200"/>
            <a:ext cx="4724400" cy="553998"/>
          </a:xfrm>
        </p:spPr>
        <p:txBody>
          <a:bodyPr wrap="square">
            <a:spAutoFit/>
          </a:bodyPr>
          <a:lstStyle/>
          <a:p>
            <a:pPr marL="285750" indent="0">
              <a:buNone/>
            </a:pPr>
            <a:r>
              <a:rPr lang="en-US" sz="1800" dirty="0"/>
              <a:t>The head section contains information that describes the web page document.</a:t>
            </a:r>
          </a:p>
        </p:txBody>
      </p:sp>
      <p:sp>
        <p:nvSpPr>
          <p:cNvPr id="5" name="Content Placeholder 4"/>
          <p:cNvSpPr>
            <a:spLocks noGrp="1"/>
          </p:cNvSpPr>
          <p:nvPr>
            <p:ph idx="14"/>
          </p:nvPr>
        </p:nvSpPr>
        <p:spPr>
          <a:xfrm>
            <a:off x="457200" y="3488085"/>
            <a:ext cx="4724400" cy="1769715"/>
          </a:xfrm>
        </p:spPr>
        <p:txBody>
          <a:bodyPr wrap="square">
            <a:spAutoFit/>
          </a:bodyPr>
          <a:lstStyle/>
          <a:p>
            <a:r>
              <a:rPr lang="en-US" sz="1800" b="1" dirty="0"/>
              <a:t>Title element</a:t>
            </a:r>
            <a:r>
              <a:rPr lang="en-US" sz="1800" dirty="0"/>
              <a:t> – Text displays in title bar of window</a:t>
            </a:r>
          </a:p>
          <a:p>
            <a:r>
              <a:rPr lang="en-US" sz="1800" b="1" dirty="0"/>
              <a:t>Meta element</a:t>
            </a:r>
            <a:r>
              <a:rPr lang="en-US" sz="1800" dirty="0"/>
              <a:t> – describes the character encoding</a:t>
            </a:r>
          </a:p>
          <a:p>
            <a:r>
              <a:rPr lang="en-US" sz="1800" b="1" dirty="0"/>
              <a:t>Body element</a:t>
            </a:r>
            <a:r>
              <a:rPr lang="en-US" sz="1800" dirty="0"/>
              <a:t> – contains the body section</a:t>
            </a:r>
          </a:p>
        </p:txBody>
      </p:sp>
      <p:sp>
        <p:nvSpPr>
          <p:cNvPr id="6" name="Content Placeholder 5"/>
          <p:cNvSpPr>
            <a:spLocks noGrp="1"/>
          </p:cNvSpPr>
          <p:nvPr>
            <p:ph idx="15"/>
          </p:nvPr>
        </p:nvSpPr>
        <p:spPr>
          <a:xfrm>
            <a:off x="457200" y="5322153"/>
            <a:ext cx="4724400" cy="830997"/>
          </a:xfrm>
        </p:spPr>
        <p:txBody>
          <a:bodyPr wrap="square">
            <a:spAutoFit/>
          </a:bodyPr>
          <a:lstStyle/>
          <a:p>
            <a:pPr marL="285750" indent="0">
              <a:buNone/>
            </a:pPr>
            <a:r>
              <a:rPr lang="en-US" sz="1800" dirty="0"/>
              <a:t>The body section contains the text and elements that display in the browser viewport.</a:t>
            </a:r>
          </a:p>
        </p:txBody>
      </p:sp>
      <p:pic>
        <p:nvPicPr>
          <p:cNvPr id="10" name="Picture 2" descr="A notepad file, index dot h t m l, with web page source co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6794" y="1805347"/>
            <a:ext cx="3265180" cy="210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74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Summary</a:t>
            </a:r>
            <a:endParaRPr lang="en-US" sz="3600" dirty="0">
              <a:latin typeface="+mj-lt"/>
            </a:endParaRPr>
          </a:p>
        </p:txBody>
      </p:sp>
      <p:sp>
        <p:nvSpPr>
          <p:cNvPr id="3" name="Content Placeholder 2"/>
          <p:cNvSpPr>
            <a:spLocks noGrp="1"/>
          </p:cNvSpPr>
          <p:nvPr>
            <p:ph idx="1"/>
          </p:nvPr>
        </p:nvSpPr>
        <p:spPr>
          <a:xfrm>
            <a:off x="456154" y="914400"/>
            <a:ext cx="8153400" cy="1107996"/>
          </a:xfrm>
        </p:spPr>
        <p:txBody>
          <a:bodyPr wrap="square">
            <a:spAutoFit/>
          </a:bodyPr>
          <a:lstStyle/>
          <a:p>
            <a:pPr marL="0" indent="0">
              <a:buNone/>
            </a:pPr>
            <a:r>
              <a:rPr lang="en-US" sz="2400" dirty="0"/>
              <a:t>This chapter provided a brief overview of Internet, Web, and introductory networking concepts along with your very first web page.</a:t>
            </a:r>
            <a:endParaRPr lang="en-IN" sz="2400" dirty="0"/>
          </a:p>
        </p:txBody>
      </p:sp>
    </p:spTree>
    <p:extLst>
      <p:ext uri="{BB962C8B-B14F-4D97-AF65-F5344CB8AC3E}">
        <p14:creationId xmlns:p14="http://schemas.microsoft.com/office/powerpoint/2010/main" val="4043622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The World Wide Web</a:t>
            </a:r>
            <a:endParaRPr lang="en-US" sz="3600" dirty="0">
              <a:latin typeface="+mj-lt"/>
            </a:endParaRPr>
          </a:p>
        </p:txBody>
      </p:sp>
      <p:sp>
        <p:nvSpPr>
          <p:cNvPr id="3" name="Content Placeholder 2"/>
          <p:cNvSpPr>
            <a:spLocks noGrp="1"/>
          </p:cNvSpPr>
          <p:nvPr>
            <p:ph idx="1"/>
          </p:nvPr>
        </p:nvSpPr>
        <p:spPr>
          <a:xfrm>
            <a:off x="456154" y="914400"/>
            <a:ext cx="8153400" cy="738664"/>
          </a:xfrm>
        </p:spPr>
        <p:txBody>
          <a:bodyPr wrap="square">
            <a:spAutoFit/>
          </a:bodyPr>
          <a:lstStyle/>
          <a:p>
            <a:pPr marL="0" indent="0">
              <a:buNone/>
            </a:pPr>
            <a:r>
              <a:rPr lang="en-US" sz="2400" dirty="0"/>
              <a:t>The graphical user interface to information stored on some of the computers connected to the Internet.</a:t>
            </a:r>
            <a:endParaRPr lang="en-IN" sz="2400" dirty="0"/>
          </a:p>
        </p:txBody>
      </p:sp>
    </p:spTree>
    <p:extLst>
      <p:ext uri="{BB962C8B-B14F-4D97-AF65-F5344CB8AC3E}">
        <p14:creationId xmlns:p14="http://schemas.microsoft.com/office/powerpoint/2010/main" val="39600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Convergence of Technologies </a:t>
            </a:r>
            <a:r>
              <a:rPr lang="en-US" sz="2800" dirty="0">
                <a:latin typeface="+mj-lt"/>
              </a:rPr>
              <a:t>(1 of 2)</a:t>
            </a:r>
            <a:endParaRPr lang="en-US" sz="3600" dirty="0">
              <a:latin typeface="+mj-lt"/>
            </a:endParaRPr>
          </a:p>
        </p:txBody>
      </p:sp>
      <p:pic>
        <p:nvPicPr>
          <p:cNvPr id="1026" name="Picture 2" descr="The steps are as follows.&#10;• Commercial use of Internet allowed.&#10;• W W W invented at C E R N.&#10;• Affordable personal computers.&#10;• Graphical operating systems.&#10;• First graphical browser.&#10;• Easy online access.&#10;• Widespread use of the Web exclamatory 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08" y="796855"/>
            <a:ext cx="6748922" cy="549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42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Convergence of Technologies </a:t>
            </a:r>
            <a:r>
              <a:rPr lang="en-US" sz="2800" dirty="0"/>
              <a:t>(2 of 2)</a:t>
            </a:r>
            <a:endParaRPr lang="en-US" sz="3600" dirty="0">
              <a:latin typeface="+mj-lt"/>
            </a:endParaRPr>
          </a:p>
        </p:txBody>
      </p:sp>
      <p:sp>
        <p:nvSpPr>
          <p:cNvPr id="3" name="Content Placeholder 2"/>
          <p:cNvSpPr>
            <a:spLocks noGrp="1"/>
          </p:cNvSpPr>
          <p:nvPr>
            <p:ph idx="1"/>
          </p:nvPr>
        </p:nvSpPr>
        <p:spPr>
          <a:xfrm>
            <a:off x="456154" y="914400"/>
            <a:ext cx="8153400" cy="3354765"/>
          </a:xfrm>
        </p:spPr>
        <p:txBody>
          <a:bodyPr wrap="square">
            <a:spAutoFit/>
          </a:bodyPr>
          <a:lstStyle/>
          <a:p>
            <a:r>
              <a:rPr lang="en-US" sz="2400" dirty="0"/>
              <a:t>Removal of the ban on commercial activity</a:t>
            </a:r>
          </a:p>
          <a:p>
            <a:r>
              <a:rPr lang="en-US" sz="2400" dirty="0"/>
              <a:t>Development of the World Wide Web at </a:t>
            </a:r>
            <a:r>
              <a:rPr lang="en-US" sz="2400" spc="-300" dirty="0"/>
              <a:t>C E R </a:t>
            </a:r>
            <a:r>
              <a:rPr lang="en-US" sz="2400" dirty="0"/>
              <a:t>N</a:t>
            </a:r>
          </a:p>
          <a:p>
            <a:r>
              <a:rPr lang="en-US" sz="2400" dirty="0"/>
              <a:t>Development of the first graphics-based web browser named Mosaic at </a:t>
            </a:r>
            <a:r>
              <a:rPr lang="en-US" sz="2400" spc="-300" dirty="0"/>
              <a:t>N C S </a:t>
            </a:r>
            <a:r>
              <a:rPr lang="en-US" sz="2400" dirty="0"/>
              <a:t>A</a:t>
            </a:r>
          </a:p>
          <a:p>
            <a:r>
              <a:rPr lang="en-US" sz="2400" dirty="0"/>
              <a:t>Affordable personal computers with </a:t>
            </a:r>
            <a:r>
              <a:rPr lang="en-US" sz="2400" spc="-300" dirty="0"/>
              <a:t>G U </a:t>
            </a:r>
            <a:r>
              <a:rPr lang="en-US" sz="2400" dirty="0"/>
              <a:t>I operating systems</a:t>
            </a:r>
          </a:p>
          <a:p>
            <a:r>
              <a:rPr lang="en-US" sz="2400" dirty="0"/>
              <a:t>Affordable Internet Service Providers</a:t>
            </a:r>
            <a:endParaRPr lang="en-IN" sz="2400" dirty="0"/>
          </a:p>
        </p:txBody>
      </p:sp>
    </p:spTree>
    <p:extLst>
      <p:ext uri="{BB962C8B-B14F-4D97-AF65-F5344CB8AC3E}">
        <p14:creationId xmlns:p14="http://schemas.microsoft.com/office/powerpoint/2010/main" val="66021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4446" cy="1107996"/>
          </a:xfrm>
        </p:spPr>
        <p:txBody>
          <a:bodyPr wrap="square">
            <a:spAutoFit/>
          </a:bodyPr>
          <a:lstStyle/>
          <a:p>
            <a:r>
              <a:rPr lang="en-US" dirty="0"/>
              <a:t>Web Standards and the </a:t>
            </a:r>
            <a:r>
              <a:rPr lang="en-US" spc="-500" dirty="0"/>
              <a:t>W 3 </a:t>
            </a:r>
            <a:r>
              <a:rPr lang="en-US" dirty="0"/>
              <a:t>C Consortium</a:t>
            </a:r>
            <a:endParaRPr lang="en-US" sz="3600" dirty="0">
              <a:latin typeface="+mj-lt"/>
            </a:endParaRPr>
          </a:p>
        </p:txBody>
      </p:sp>
      <p:sp>
        <p:nvSpPr>
          <p:cNvPr id="3" name="Content Placeholder 2"/>
          <p:cNvSpPr>
            <a:spLocks noGrp="1"/>
          </p:cNvSpPr>
          <p:nvPr>
            <p:ph idx="1"/>
          </p:nvPr>
        </p:nvSpPr>
        <p:spPr>
          <a:xfrm>
            <a:off x="456154" y="1371600"/>
            <a:ext cx="8153400" cy="2793072"/>
          </a:xfrm>
        </p:spPr>
        <p:txBody>
          <a:bodyPr wrap="square">
            <a:spAutoFit/>
          </a:bodyPr>
          <a:lstStyle/>
          <a:p>
            <a:pPr marL="0" indent="0">
              <a:buNone/>
            </a:pPr>
            <a:r>
              <a:rPr lang="en-US" sz="2400" spc="-300" dirty="0"/>
              <a:t>W 3 </a:t>
            </a:r>
            <a:r>
              <a:rPr lang="en-US" sz="2400" dirty="0"/>
              <a:t>C – World Wide Web Consortium</a:t>
            </a:r>
          </a:p>
          <a:p>
            <a:r>
              <a:rPr lang="en-US" sz="2400" dirty="0"/>
              <a:t>Develops recommendations and prototype technologies related to the Web</a:t>
            </a:r>
          </a:p>
          <a:p>
            <a:r>
              <a:rPr lang="en-US" sz="2400" dirty="0"/>
              <a:t>Produces specifications, called Recommendations, in an effort to standardize web technologies</a:t>
            </a:r>
          </a:p>
          <a:p>
            <a:r>
              <a:rPr lang="en-US" sz="2400" spc="-300" dirty="0"/>
              <a:t>W A </a:t>
            </a:r>
            <a:r>
              <a:rPr lang="en-US" sz="2400" dirty="0"/>
              <a:t>I – Web Accessibility Initiative</a:t>
            </a:r>
            <a:endParaRPr lang="en-IN" sz="2400" dirty="0"/>
          </a:p>
        </p:txBody>
      </p:sp>
    </p:spTree>
    <p:extLst>
      <p:ext uri="{BB962C8B-B14F-4D97-AF65-F5344CB8AC3E}">
        <p14:creationId xmlns:p14="http://schemas.microsoft.com/office/powerpoint/2010/main" val="337212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Web Accessibility </a:t>
            </a:r>
            <a:r>
              <a:rPr lang="en-US" sz="2800" dirty="0"/>
              <a:t>(1 of 2)</a:t>
            </a:r>
            <a:endParaRPr lang="en-US" sz="3600" dirty="0">
              <a:latin typeface="+mj-lt"/>
            </a:endParaRPr>
          </a:p>
        </p:txBody>
      </p:sp>
      <p:sp>
        <p:nvSpPr>
          <p:cNvPr id="3" name="Content Placeholder 2"/>
          <p:cNvSpPr>
            <a:spLocks noGrp="1"/>
          </p:cNvSpPr>
          <p:nvPr>
            <p:ph idx="1"/>
          </p:nvPr>
        </p:nvSpPr>
        <p:spPr>
          <a:xfrm>
            <a:off x="456154" y="912168"/>
            <a:ext cx="8153400" cy="5278368"/>
          </a:xfrm>
        </p:spPr>
        <p:txBody>
          <a:bodyPr wrap="square">
            <a:spAutoFit/>
          </a:bodyPr>
          <a:lstStyle/>
          <a:p>
            <a:pPr marL="457200" lvl="1" indent="0">
              <a:buNone/>
            </a:pPr>
            <a:r>
              <a:rPr lang="en-US" sz="2400" i="1" dirty="0"/>
              <a:t>“The power of the Web is in its universality. </a:t>
            </a:r>
          </a:p>
          <a:p>
            <a:pPr marL="457200" lvl="1" indent="0">
              <a:buNone/>
            </a:pPr>
            <a:r>
              <a:rPr lang="en-US" sz="2400" i="1" dirty="0"/>
              <a:t>Access by everyone regardless of disability </a:t>
            </a:r>
          </a:p>
          <a:p>
            <a:pPr marL="457200" lvl="1" indent="0">
              <a:buNone/>
            </a:pPr>
            <a:r>
              <a:rPr lang="en-US" sz="2400" i="1" dirty="0"/>
              <a:t>is an essential aspect.” – Tim Berners-Lee</a:t>
            </a:r>
          </a:p>
          <a:p>
            <a:r>
              <a:rPr lang="en-US" sz="2400" dirty="0"/>
              <a:t>Accessible Websites provide accommodations that help individuals to individuals with visual, auditory, physical, and neurological disabilities overcome barriers</a:t>
            </a:r>
          </a:p>
          <a:p>
            <a:r>
              <a:rPr lang="en-US" sz="2400" b="1" spc="-300" dirty="0"/>
              <a:t>W A </a:t>
            </a:r>
            <a:r>
              <a:rPr lang="en-US" sz="2400" b="1" dirty="0"/>
              <a:t>I – Web Accessibility Initiative</a:t>
            </a:r>
          </a:p>
          <a:p>
            <a:pPr lvl="1"/>
            <a:r>
              <a:rPr lang="en-US" sz="2400" dirty="0"/>
              <a:t>Develops accessibility recommendations </a:t>
            </a:r>
          </a:p>
          <a:p>
            <a:pPr lvl="1"/>
            <a:r>
              <a:rPr lang="en-US" sz="2400" spc="-300" dirty="0"/>
              <a:t>W C A </a:t>
            </a:r>
            <a:r>
              <a:rPr lang="en-US" sz="2400" dirty="0"/>
              <a:t>G 2.0</a:t>
            </a:r>
          </a:p>
          <a:p>
            <a:pPr lvl="1"/>
            <a:r>
              <a:rPr lang="en-US" sz="2400" spc="-300" dirty="0"/>
              <a:t>W C A </a:t>
            </a:r>
            <a:r>
              <a:rPr lang="en-US" sz="2400" dirty="0"/>
              <a:t>G 2.1 – expands </a:t>
            </a:r>
            <a:r>
              <a:rPr lang="en-US" sz="2400" spc="-300" dirty="0"/>
              <a:t>W C A </a:t>
            </a:r>
            <a:r>
              <a:rPr lang="en-US" sz="2400" dirty="0"/>
              <a:t>G 2.0</a:t>
            </a:r>
          </a:p>
          <a:p>
            <a:pPr lvl="1"/>
            <a:r>
              <a:rPr lang="en-US" sz="2400" dirty="0"/>
              <a:t>Web Content Accessibility Guidelines </a:t>
            </a:r>
            <a:r>
              <a:rPr lang="en-US" sz="2400" dirty="0">
                <a:hlinkClick r:id="rId3" tooltip="http://www.w3.org/WAI/WCAG20/quickref/"/>
              </a:rPr>
              <a:t>http://www.w3.org/WAI/WCAG20/quickref/</a:t>
            </a:r>
            <a:endParaRPr lang="en-IN" sz="2400" dirty="0"/>
          </a:p>
        </p:txBody>
      </p:sp>
    </p:spTree>
    <p:extLst>
      <p:ext uri="{BB962C8B-B14F-4D97-AF65-F5344CB8AC3E}">
        <p14:creationId xmlns:p14="http://schemas.microsoft.com/office/powerpoint/2010/main" val="242203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Web Accessibility </a:t>
            </a:r>
            <a:r>
              <a:rPr lang="en-US" sz="2800" dirty="0"/>
              <a:t>(2 of 2)</a:t>
            </a:r>
            <a:endParaRPr lang="en-US" sz="3600" dirty="0">
              <a:latin typeface="+mj-lt"/>
            </a:endParaRPr>
          </a:p>
        </p:txBody>
      </p:sp>
      <p:sp>
        <p:nvSpPr>
          <p:cNvPr id="3" name="Content Placeholder 2"/>
          <p:cNvSpPr>
            <a:spLocks noGrp="1"/>
          </p:cNvSpPr>
          <p:nvPr>
            <p:ph idx="1"/>
          </p:nvPr>
        </p:nvSpPr>
        <p:spPr>
          <a:xfrm>
            <a:off x="456154" y="914400"/>
            <a:ext cx="8153400" cy="2446824"/>
          </a:xfrm>
        </p:spPr>
        <p:txBody>
          <a:bodyPr wrap="square">
            <a:spAutoFit/>
          </a:bodyPr>
          <a:lstStyle/>
          <a:p>
            <a:pPr marL="0" indent="0">
              <a:buNone/>
            </a:pPr>
            <a:r>
              <a:rPr lang="en-US" sz="2400" dirty="0"/>
              <a:t>Section 508 of the Rehabilitation Act</a:t>
            </a:r>
          </a:p>
          <a:p>
            <a:pPr marL="0" lvl="1" indent="0">
              <a:buNone/>
            </a:pPr>
            <a:r>
              <a:rPr lang="en-US" sz="2400" dirty="0"/>
              <a:t>Requires that government agencies must give individuals with disabilities access to information technology that is comparable to the access available to others</a:t>
            </a:r>
          </a:p>
          <a:p>
            <a:pPr marL="0" lvl="1" indent="0">
              <a:buNone/>
            </a:pPr>
            <a:endParaRPr lang="en-US" sz="2400" dirty="0"/>
          </a:p>
          <a:p>
            <a:pPr marL="0" lvl="1" indent="0">
              <a:buNone/>
            </a:pPr>
            <a:r>
              <a:rPr lang="en-US" sz="2400" dirty="0"/>
              <a:t>Aligned to </a:t>
            </a:r>
            <a:r>
              <a:rPr lang="en-US" sz="2400" spc="-300" dirty="0"/>
              <a:t>W C A </a:t>
            </a:r>
            <a:r>
              <a:rPr lang="en-US" sz="2400" dirty="0"/>
              <a:t>G 2.0</a:t>
            </a:r>
            <a:endParaRPr lang="en-IN" sz="2400" dirty="0"/>
          </a:p>
        </p:txBody>
      </p:sp>
    </p:spTree>
    <p:extLst>
      <p:ext uri="{BB962C8B-B14F-4D97-AF65-F5344CB8AC3E}">
        <p14:creationId xmlns:p14="http://schemas.microsoft.com/office/powerpoint/2010/main" val="1478712431"/>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23749</TotalTime>
  <Words>1834</Words>
  <Application>Microsoft Office PowerPoint</Application>
  <PresentationFormat>On-screen Show (4:3)</PresentationFormat>
  <Paragraphs>215</Paragraphs>
  <Slides>32</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Times New Roman</vt:lpstr>
      <vt:lpstr>Verdana</vt:lpstr>
      <vt:lpstr>Wingdings</vt:lpstr>
      <vt:lpstr>508 Lecture</vt:lpstr>
      <vt:lpstr>Basics of Web Design</vt:lpstr>
      <vt:lpstr>Learning Outcomes</vt:lpstr>
      <vt:lpstr>The Evolution of the Internet</vt:lpstr>
      <vt:lpstr>The World Wide Web</vt:lpstr>
      <vt:lpstr>Convergence of Technologies (1 of 2)</vt:lpstr>
      <vt:lpstr>Convergence of Technologies (2 of 2)</vt:lpstr>
      <vt:lpstr>Web Standards and the W 3 C Consortium</vt:lpstr>
      <vt:lpstr>Web Accessibility (1 of 2)</vt:lpstr>
      <vt:lpstr>Web Accessibility (2 of 2)</vt:lpstr>
      <vt:lpstr>Universal Design</vt:lpstr>
      <vt:lpstr>Network Overview</vt:lpstr>
      <vt:lpstr>The Client/Server Model (1 of 2)</vt:lpstr>
      <vt:lpstr>The Client/Server Model (2 of 2)</vt:lpstr>
      <vt:lpstr>Internet Protocols</vt:lpstr>
      <vt:lpstr>Common Internet Protocols</vt:lpstr>
      <vt:lpstr>H T T P Hypertext Transfer Protocol</vt:lpstr>
      <vt:lpstr>I P Address</vt:lpstr>
      <vt:lpstr>Domain Name</vt:lpstr>
      <vt:lpstr>U R I Uniform Resource Indicator</vt:lpstr>
      <vt:lpstr>T L D Top-Level Domain Name</vt:lpstr>
      <vt:lpstr>New g T L D s!</vt:lpstr>
      <vt:lpstr>County Code T L D s</vt:lpstr>
      <vt:lpstr>Domain Name System</vt:lpstr>
      <vt:lpstr>Information on the Web</vt:lpstr>
      <vt:lpstr>Markup Languages (1 of 4)</vt:lpstr>
      <vt:lpstr>Markup Languages (2 of 4)</vt:lpstr>
      <vt:lpstr>Markup Languages (3 of 4)</vt:lpstr>
      <vt:lpstr>Markup Languages (4 of 4)</vt:lpstr>
      <vt:lpstr>Your First H T M L 5 Web Page: index.html</vt:lpstr>
      <vt:lpstr>Under the Hood of a Web Page</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Dylan</cp:lastModifiedBy>
  <cp:revision>4501</cp:revision>
  <dcterms:created xsi:type="dcterms:W3CDTF">2014-07-14T20:04:21Z</dcterms:created>
  <dcterms:modified xsi:type="dcterms:W3CDTF">2020-09-02T11:06:24Z</dcterms:modified>
</cp:coreProperties>
</file>