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1074" r:id="rId2"/>
    <p:sldId id="1198" r:id="rId3"/>
    <p:sldId id="1199" r:id="rId4"/>
    <p:sldId id="1200" r:id="rId5"/>
    <p:sldId id="1229" r:id="rId6"/>
    <p:sldId id="1230" r:id="rId7"/>
    <p:sldId id="1231" r:id="rId8"/>
    <p:sldId id="1201" r:id="rId9"/>
    <p:sldId id="1232" r:id="rId10"/>
    <p:sldId id="1202" r:id="rId11"/>
    <p:sldId id="1233" r:id="rId12"/>
    <p:sldId id="1203" r:id="rId13"/>
    <p:sldId id="1234" r:id="rId14"/>
    <p:sldId id="1204" r:id="rId15"/>
    <p:sldId id="1235" r:id="rId16"/>
    <p:sldId id="1205" r:id="rId17"/>
    <p:sldId id="1206" r:id="rId18"/>
    <p:sldId id="1209" r:id="rId19"/>
    <p:sldId id="1236" r:id="rId20"/>
    <p:sldId id="1207" r:id="rId21"/>
    <p:sldId id="1208" r:id="rId22"/>
    <p:sldId id="1237" r:id="rId23"/>
    <p:sldId id="1238" r:id="rId24"/>
    <p:sldId id="1239" r:id="rId25"/>
    <p:sldId id="1240" r:id="rId26"/>
    <p:sldId id="1241" r:id="rId27"/>
    <p:sldId id="1242" r:id="rId28"/>
    <p:sldId id="116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orient="horz" pos="1152">
          <p15:clr>
            <a:srgbClr val="A4A3A4"/>
          </p15:clr>
        </p15:guide>
        <p15:guide id="4" orient="horz" pos="336">
          <p15:clr>
            <a:srgbClr val="A4A3A4"/>
          </p15:clr>
        </p15:guide>
        <p15:guide id="5" orient="horz" pos="912">
          <p15:clr>
            <a:srgbClr val="A4A3A4"/>
          </p15:clr>
        </p15:guide>
        <p15:guide id="6" orient="horz" pos="3984">
          <p15:clr>
            <a:srgbClr val="A4A3A4"/>
          </p15:clr>
        </p15:guide>
        <p15:guide id="7" pos="288">
          <p15:clr>
            <a:srgbClr val="A4A3A4"/>
          </p15:clr>
        </p15:guide>
        <p15:guide id="8" pos="3552"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38" autoAdjust="0"/>
    <p:restoredTop sz="86447" autoAdjust="0"/>
  </p:normalViewPr>
  <p:slideViewPr>
    <p:cSldViewPr>
      <p:cViewPr>
        <p:scale>
          <a:sx n="100" d="100"/>
          <a:sy n="100" d="100"/>
        </p:scale>
        <p:origin x="-2058" y="-378"/>
      </p:cViewPr>
      <p:guideLst>
        <p:guide orient="horz" pos="2160"/>
        <p:guide orient="horz" pos="864"/>
        <p:guide orient="horz" pos="336"/>
        <p:guide orient="horz" pos="576"/>
        <p:guide orient="horz" pos="3984"/>
        <p:guide pos="2880"/>
        <p:guide pos="288"/>
        <p:guide pos="3552"/>
        <p:guide pos="54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4/12/2019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4/12/2019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379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4/12/2019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1165830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4/12/2019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4/12/2019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4/12/2019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4/12/2019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4572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25967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4/12/2019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a:t>
            </a:r>
            <a:r>
              <a:rPr lang="en-US" sz="1200" baseline="0"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55" r:id="rId13"/>
    <p:sldLayoutId id="2147483664" r:id="rId1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validator.w3.org/" TargetMode="External"/><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hyperlink" Target="http://html5.validator.nu/"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31" y="73104"/>
            <a:ext cx="8154969" cy="553998"/>
          </a:xfrm>
        </p:spPr>
        <p:txBody>
          <a:bodyPr wrap="square">
            <a:spAutoFit/>
          </a:bodyPr>
          <a:lstStyle/>
          <a:p>
            <a:pPr lvl="0"/>
            <a:r>
              <a:rPr lang="en-IN" sz="3600" dirty="0">
                <a:latin typeface="+mj-lt"/>
              </a:rPr>
              <a:t>Basics </a:t>
            </a:r>
            <a:r>
              <a:rPr lang="en-IN" sz="3600" dirty="0" smtClean="0">
                <a:latin typeface="+mj-lt"/>
              </a:rPr>
              <a:t>of Web </a:t>
            </a:r>
            <a:r>
              <a:rPr lang="en-IN" sz="3600" dirty="0">
                <a:latin typeface="+mj-lt"/>
              </a:rPr>
              <a:t>Design</a:t>
            </a:r>
          </a:p>
        </p:txBody>
      </p:sp>
      <p:sp>
        <p:nvSpPr>
          <p:cNvPr id="3" name="Text Placeholder 2"/>
          <p:cNvSpPr>
            <a:spLocks noGrp="1"/>
          </p:cNvSpPr>
          <p:nvPr>
            <p:ph type="body" sz="quarter" idx="13"/>
          </p:nvPr>
        </p:nvSpPr>
        <p:spPr>
          <a:xfrm>
            <a:off x="456677" y="911423"/>
            <a:ext cx="8163448" cy="307777"/>
          </a:xfrm>
        </p:spPr>
        <p:txBody>
          <a:bodyPr wrap="square">
            <a:spAutoFit/>
          </a:bodyPr>
          <a:lstStyle/>
          <a:p>
            <a:r>
              <a:rPr lang="en-US" dirty="0"/>
              <a:t>Fifth Edition</a:t>
            </a:r>
            <a:endParaRPr lang="en-IN" dirty="0"/>
          </a:p>
        </p:txBody>
      </p:sp>
      <p:sp>
        <p:nvSpPr>
          <p:cNvPr id="4" name="Text Placeholder 3"/>
          <p:cNvSpPr>
            <a:spLocks noGrp="1"/>
          </p:cNvSpPr>
          <p:nvPr>
            <p:ph type="body" sz="quarter" idx="14"/>
          </p:nvPr>
        </p:nvSpPr>
        <p:spPr>
          <a:xfrm>
            <a:off x="4573779" y="3019425"/>
            <a:ext cx="3657600" cy="492443"/>
          </a:xfrm>
        </p:spPr>
        <p:txBody>
          <a:bodyPr>
            <a:spAutoFit/>
          </a:bodyPr>
          <a:lstStyle/>
          <a:p>
            <a:r>
              <a:rPr lang="en-US" sz="3200" dirty="0"/>
              <a:t>Chapter </a:t>
            </a:r>
            <a:r>
              <a:rPr lang="en-US" sz="3200" dirty="0" smtClean="0"/>
              <a:t>2</a:t>
            </a:r>
            <a:endParaRPr lang="en-US" sz="3200" dirty="0"/>
          </a:p>
        </p:txBody>
      </p:sp>
      <p:sp>
        <p:nvSpPr>
          <p:cNvPr id="5" name="Text Placeholder 5"/>
          <p:cNvSpPr>
            <a:spLocks noGrp="1"/>
          </p:cNvSpPr>
          <p:nvPr>
            <p:ph type="body" sz="quarter" idx="15"/>
          </p:nvPr>
        </p:nvSpPr>
        <p:spPr>
          <a:xfrm>
            <a:off x="4572000" y="3695700"/>
            <a:ext cx="4038599" cy="307777"/>
          </a:xfrm>
        </p:spPr>
        <p:txBody>
          <a:bodyPr wrap="square">
            <a:spAutoFit/>
          </a:bodyPr>
          <a:lstStyle/>
          <a:p>
            <a:pPr>
              <a:buClrTx/>
              <a:defRPr/>
            </a:pPr>
            <a:r>
              <a:rPr lang="en-US" altLang="en-US" sz="2000" spc="-300" dirty="0">
                <a:ea typeface="Verdana" panose="020B0604030504040204" pitchFamily="34" charset="0"/>
                <a:cs typeface="Verdana" panose="020B0604030504040204" pitchFamily="34" charset="0"/>
              </a:rPr>
              <a:t>H T M </a:t>
            </a:r>
            <a:r>
              <a:rPr lang="en-US" altLang="en-US" sz="2000" dirty="0">
                <a:ea typeface="Verdana" panose="020B0604030504040204" pitchFamily="34" charset="0"/>
                <a:cs typeface="Verdana" panose="020B0604030504040204" pitchFamily="34" charset="0"/>
              </a:rPr>
              <a:t>L Basics Key Concepts</a:t>
            </a:r>
          </a:p>
        </p:txBody>
      </p:sp>
      <p:pic>
        <p:nvPicPr>
          <p:cNvPr id="9" name="Picture 2" descr="Front Cover: Basics of Web Design: HTML5 &amp; CSS, Fifth Edition by Terry Felke-Morr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691" y="1369466"/>
            <a:ext cx="3908223" cy="4888673"/>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3810000" y="6419847"/>
            <a:ext cx="4800600" cy="184666"/>
          </a:xfrm>
        </p:spPr>
        <p:txBody>
          <a:bodyPr wrap="square">
            <a:spAutoFit/>
          </a:bodyPr>
          <a:lstStyle/>
          <a:p>
            <a:pPr marL="0" indent="0">
              <a:buNone/>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a:t>
            </a:r>
            <a:r>
              <a:rPr 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4800600" y="4969932"/>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links by using INSERT+F7</a:t>
            </a:r>
          </a:p>
        </p:txBody>
      </p:sp>
    </p:spTree>
    <p:extLst>
      <p:ext uri="{BB962C8B-B14F-4D97-AF65-F5344CB8AC3E}">
        <p14:creationId xmlns:p14="http://schemas.microsoft.com/office/powerpoint/2010/main" val="2940375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spc="-500" dirty="0" smtClean="0"/>
              <a:t>H T M </a:t>
            </a:r>
            <a:r>
              <a:rPr lang="en-US" dirty="0" smtClean="0"/>
              <a:t>L </a:t>
            </a:r>
            <a:r>
              <a:rPr lang="en-US" dirty="0"/>
              <a:t>List Basics</a:t>
            </a:r>
            <a:endParaRPr lang="en-US" sz="3600" dirty="0">
              <a:latin typeface="+mj-lt"/>
            </a:endParaRPr>
          </a:p>
        </p:txBody>
      </p:sp>
      <p:sp>
        <p:nvSpPr>
          <p:cNvPr id="3" name="Content Placeholder 2"/>
          <p:cNvSpPr>
            <a:spLocks noGrp="1"/>
          </p:cNvSpPr>
          <p:nvPr>
            <p:ph idx="1"/>
          </p:nvPr>
        </p:nvSpPr>
        <p:spPr>
          <a:xfrm>
            <a:off x="456154" y="838200"/>
            <a:ext cx="8153400" cy="1492716"/>
          </a:xfrm>
        </p:spPr>
        <p:txBody>
          <a:bodyPr wrap="square">
            <a:spAutoFit/>
          </a:bodyPr>
          <a:lstStyle/>
          <a:p>
            <a:r>
              <a:rPr lang="en-US" sz="2400" dirty="0"/>
              <a:t>Unordered List</a:t>
            </a:r>
          </a:p>
          <a:p>
            <a:r>
              <a:rPr lang="en-US" sz="2400" dirty="0"/>
              <a:t>Description List (</a:t>
            </a:r>
            <a:r>
              <a:rPr lang="en-US" sz="2400" spc="-300" dirty="0" smtClean="0"/>
              <a:t>X H T M </a:t>
            </a:r>
            <a:r>
              <a:rPr lang="en-US" sz="2400" dirty="0" smtClean="0"/>
              <a:t>L </a:t>
            </a:r>
            <a:r>
              <a:rPr lang="en-US" sz="2400" dirty="0"/>
              <a:t>Definition List)</a:t>
            </a:r>
          </a:p>
          <a:p>
            <a:r>
              <a:rPr lang="en-US" sz="2400" dirty="0"/>
              <a:t>Ordered </a:t>
            </a:r>
            <a:r>
              <a:rPr lang="en-US" sz="2400" dirty="0" smtClean="0"/>
              <a:t>List</a:t>
            </a:r>
            <a:endParaRPr lang="en-US" sz="2400" dirty="0"/>
          </a:p>
        </p:txBody>
      </p:sp>
    </p:spTree>
    <p:extLst>
      <p:ext uri="{BB962C8B-B14F-4D97-AF65-F5344CB8AC3E}">
        <p14:creationId xmlns:p14="http://schemas.microsoft.com/office/powerpoint/2010/main" val="660218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Unordered List</a:t>
            </a:r>
          </a:p>
        </p:txBody>
      </p:sp>
      <p:sp>
        <p:nvSpPr>
          <p:cNvPr id="3" name="Content Placeholder 2"/>
          <p:cNvSpPr>
            <a:spLocks noGrp="1"/>
          </p:cNvSpPr>
          <p:nvPr>
            <p:ph idx="1"/>
          </p:nvPr>
        </p:nvSpPr>
        <p:spPr>
          <a:xfrm>
            <a:off x="457200" y="838200"/>
            <a:ext cx="8153400" cy="931024"/>
          </a:xfrm>
        </p:spPr>
        <p:txBody>
          <a:bodyPr wrap="square">
            <a:spAutoFit/>
          </a:bodyPr>
          <a:lstStyle/>
          <a:p>
            <a:r>
              <a:rPr lang="en-US" sz="2400" dirty="0"/>
              <a:t>Displays information with bullet points</a:t>
            </a:r>
          </a:p>
          <a:p>
            <a:r>
              <a:rPr lang="en-US" sz="2400" dirty="0"/>
              <a:t>Unordered List Element</a:t>
            </a:r>
            <a:endParaRPr lang="en-US" sz="2400" b="1" dirty="0"/>
          </a:p>
        </p:txBody>
      </p:sp>
      <p:sp>
        <p:nvSpPr>
          <p:cNvPr id="15" name="Content Placeholder 14"/>
          <p:cNvSpPr>
            <a:spLocks noGrp="1"/>
          </p:cNvSpPr>
          <p:nvPr>
            <p:ph idx="13"/>
          </p:nvPr>
        </p:nvSpPr>
        <p:spPr>
          <a:xfrm>
            <a:off x="457200" y="1861661"/>
            <a:ext cx="8153400" cy="738664"/>
          </a:xfrm>
        </p:spPr>
        <p:txBody>
          <a:bodyPr wrap="square">
            <a:spAutoFit/>
          </a:bodyPr>
          <a:lstStyle/>
          <a:p>
            <a:pPr marL="285750" indent="0">
              <a:buNone/>
            </a:pPr>
            <a:r>
              <a:rPr lang="en-US" sz="2400" b="1" dirty="0"/>
              <a:t>&lt;</a:t>
            </a:r>
            <a:r>
              <a:rPr lang="en-US" sz="2400" b="1" dirty="0" err="1"/>
              <a:t>ul</a:t>
            </a:r>
            <a:r>
              <a:rPr lang="en-US" sz="2400" b="1" dirty="0"/>
              <a:t>&gt;</a:t>
            </a:r>
            <a:r>
              <a:rPr lang="en-US" sz="2400" dirty="0"/>
              <a:t/>
            </a:r>
            <a:br>
              <a:rPr lang="en-US" sz="2400" dirty="0"/>
            </a:br>
            <a:r>
              <a:rPr lang="en-US" sz="2400" dirty="0"/>
              <a:t>Contains the unordered list</a:t>
            </a:r>
            <a:endParaRPr lang="en-US" sz="2400" b="1" dirty="0"/>
          </a:p>
        </p:txBody>
      </p:sp>
      <p:sp>
        <p:nvSpPr>
          <p:cNvPr id="16" name="Content Placeholder 15"/>
          <p:cNvSpPr>
            <a:spLocks noGrp="1"/>
          </p:cNvSpPr>
          <p:nvPr>
            <p:ph idx="14"/>
          </p:nvPr>
        </p:nvSpPr>
        <p:spPr>
          <a:xfrm>
            <a:off x="457200" y="2686050"/>
            <a:ext cx="8153400" cy="369332"/>
          </a:xfrm>
        </p:spPr>
        <p:txBody>
          <a:bodyPr wrap="square">
            <a:spAutoFit/>
          </a:bodyPr>
          <a:lstStyle/>
          <a:p>
            <a:r>
              <a:rPr lang="en-US" sz="2400" dirty="0"/>
              <a:t>List Item Element</a:t>
            </a:r>
            <a:endParaRPr lang="en-US" sz="2400" b="1" dirty="0"/>
          </a:p>
        </p:txBody>
      </p:sp>
      <p:sp>
        <p:nvSpPr>
          <p:cNvPr id="17" name="Content Placeholder 16"/>
          <p:cNvSpPr>
            <a:spLocks noGrp="1"/>
          </p:cNvSpPr>
          <p:nvPr>
            <p:ph idx="15"/>
          </p:nvPr>
        </p:nvSpPr>
        <p:spPr>
          <a:xfrm>
            <a:off x="457200" y="3124200"/>
            <a:ext cx="8153400" cy="738664"/>
          </a:xfrm>
        </p:spPr>
        <p:txBody>
          <a:bodyPr wrap="square">
            <a:spAutoFit/>
          </a:bodyPr>
          <a:lstStyle/>
          <a:p>
            <a:pPr marL="285750" indent="0">
              <a:buNone/>
            </a:pPr>
            <a:r>
              <a:rPr lang="en-US" sz="2400" b="1" dirty="0"/>
              <a:t>&lt;li&gt;</a:t>
            </a:r>
            <a:r>
              <a:rPr lang="en-US" sz="2400" dirty="0"/>
              <a:t/>
            </a:r>
            <a:br>
              <a:rPr lang="en-US" sz="2400" dirty="0"/>
            </a:br>
            <a:r>
              <a:rPr lang="en-US" sz="2400" dirty="0"/>
              <a:t>Contains an item in the list</a:t>
            </a:r>
            <a:endParaRPr lang="en-US" sz="2400" b="1" dirty="0"/>
          </a:p>
        </p:txBody>
      </p:sp>
    </p:spTree>
    <p:extLst>
      <p:ext uri="{BB962C8B-B14F-4D97-AF65-F5344CB8AC3E}">
        <p14:creationId xmlns:p14="http://schemas.microsoft.com/office/powerpoint/2010/main" val="3283906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Unordered List Example</a:t>
            </a:r>
            <a:endParaRPr lang="en-US" sz="3600" dirty="0">
              <a:latin typeface="+mj-lt"/>
            </a:endParaRPr>
          </a:p>
        </p:txBody>
      </p:sp>
      <p:sp>
        <p:nvSpPr>
          <p:cNvPr id="3" name="Content Placeholder 2"/>
          <p:cNvSpPr>
            <a:spLocks noGrp="1"/>
          </p:cNvSpPr>
          <p:nvPr>
            <p:ph idx="1"/>
          </p:nvPr>
        </p:nvSpPr>
        <p:spPr>
          <a:xfrm>
            <a:off x="456154" y="838200"/>
            <a:ext cx="8154446" cy="2600712"/>
          </a:xfrm>
        </p:spPr>
        <p:txBody>
          <a:bodyPr wrap="square">
            <a:spAutoFit/>
          </a:bodyPr>
          <a:lstStyle/>
          <a:p>
            <a:pPr marL="0" indent="0">
              <a:spcBef>
                <a:spcPts val="600"/>
              </a:spcBef>
              <a:buNone/>
            </a:pPr>
            <a:r>
              <a:rPr lang="it-IT" sz="2400" b="1" dirty="0"/>
              <a:t>&lt;h1&gt;My Favorite Colors&lt;/h1&gt;</a:t>
            </a:r>
          </a:p>
          <a:p>
            <a:pPr marL="0" indent="0">
              <a:spcBef>
                <a:spcPts val="600"/>
              </a:spcBef>
              <a:buNone/>
            </a:pPr>
            <a:r>
              <a:rPr lang="it-IT" sz="2400" b="1" dirty="0"/>
              <a:t>&lt;ul&gt;</a:t>
            </a:r>
          </a:p>
          <a:p>
            <a:pPr marL="0" indent="0">
              <a:spcBef>
                <a:spcPts val="600"/>
              </a:spcBef>
              <a:buNone/>
            </a:pPr>
            <a:r>
              <a:rPr lang="it-IT" sz="2400" b="1" dirty="0"/>
              <a:t>   &lt;li&gt;Blue&lt;/li&gt;</a:t>
            </a:r>
          </a:p>
          <a:p>
            <a:pPr marL="0" indent="0">
              <a:spcBef>
                <a:spcPts val="600"/>
              </a:spcBef>
              <a:buNone/>
            </a:pPr>
            <a:r>
              <a:rPr lang="it-IT" sz="2400" b="1" dirty="0"/>
              <a:t>   &lt;</a:t>
            </a:r>
            <a:r>
              <a:rPr lang="it-IT" sz="2400" b="1" dirty="0" smtClean="0"/>
              <a:t>li&gt;Teal</a:t>
            </a:r>
            <a:r>
              <a:rPr lang="it-IT" sz="2400" b="1" dirty="0"/>
              <a:t>&lt;/li&gt;</a:t>
            </a:r>
          </a:p>
          <a:p>
            <a:pPr marL="0" indent="0">
              <a:spcBef>
                <a:spcPts val="600"/>
              </a:spcBef>
              <a:buNone/>
            </a:pPr>
            <a:r>
              <a:rPr lang="it-IT" sz="2400" b="1" dirty="0"/>
              <a:t>   &lt;li&gt;Read&lt;/li&gt;</a:t>
            </a:r>
          </a:p>
          <a:p>
            <a:pPr marL="0" indent="0">
              <a:spcBef>
                <a:spcPts val="600"/>
              </a:spcBef>
              <a:buNone/>
            </a:pPr>
            <a:r>
              <a:rPr lang="it-IT" sz="2400" b="1" dirty="0"/>
              <a:t>&lt;/ul&gt;</a:t>
            </a:r>
            <a:endParaRPr lang="en-IN" sz="2400" b="1" dirty="0"/>
          </a:p>
        </p:txBody>
      </p:sp>
      <p:pic>
        <p:nvPicPr>
          <p:cNvPr id="1026" name="Picture 2" descr="The unordered list has the header, My FavoriteColors. From top to bottom, it reads as follows. Bullet, blue. Bullet, teal. Bullet, 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5853" y="4312587"/>
            <a:ext cx="4269747" cy="1901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124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Ordered List</a:t>
            </a:r>
          </a:p>
        </p:txBody>
      </p:sp>
      <p:sp>
        <p:nvSpPr>
          <p:cNvPr id="3" name="Content Placeholder 2"/>
          <p:cNvSpPr>
            <a:spLocks noGrp="1"/>
          </p:cNvSpPr>
          <p:nvPr>
            <p:ph idx="1"/>
          </p:nvPr>
        </p:nvSpPr>
        <p:spPr>
          <a:xfrm>
            <a:off x="457200" y="838200"/>
            <a:ext cx="8153400" cy="931024"/>
          </a:xfrm>
        </p:spPr>
        <p:txBody>
          <a:bodyPr wrap="square">
            <a:spAutoFit/>
          </a:bodyPr>
          <a:lstStyle/>
          <a:p>
            <a:r>
              <a:rPr lang="en-US" sz="2400" dirty="0"/>
              <a:t>Conveys information in an ordered fashion</a:t>
            </a:r>
          </a:p>
          <a:p>
            <a:r>
              <a:rPr lang="en-US" sz="2400" dirty="0"/>
              <a:t>Ordered List Element</a:t>
            </a:r>
            <a:endParaRPr lang="en-US" sz="2400" b="1" dirty="0"/>
          </a:p>
        </p:txBody>
      </p:sp>
      <p:sp>
        <p:nvSpPr>
          <p:cNvPr id="15" name="Content Placeholder 14"/>
          <p:cNvSpPr>
            <a:spLocks noGrp="1"/>
          </p:cNvSpPr>
          <p:nvPr>
            <p:ph idx="13"/>
          </p:nvPr>
        </p:nvSpPr>
        <p:spPr>
          <a:xfrm>
            <a:off x="457200" y="1928336"/>
            <a:ext cx="8153400" cy="1631216"/>
          </a:xfrm>
        </p:spPr>
        <p:txBody>
          <a:bodyPr wrap="square">
            <a:spAutoFit/>
          </a:bodyPr>
          <a:lstStyle/>
          <a:p>
            <a:pPr marL="285750" indent="0">
              <a:buNone/>
            </a:pPr>
            <a:r>
              <a:rPr lang="en-US" sz="2400" b="1" dirty="0"/>
              <a:t>&lt;</a:t>
            </a:r>
            <a:r>
              <a:rPr lang="en-US" sz="2400" b="1" dirty="0" err="1"/>
              <a:t>ol</a:t>
            </a:r>
            <a:r>
              <a:rPr lang="en-US" sz="2400" b="1" dirty="0"/>
              <a:t>&gt;</a:t>
            </a:r>
            <a:br>
              <a:rPr lang="en-US" sz="2400" b="1" dirty="0"/>
            </a:br>
            <a:r>
              <a:rPr lang="en-US" sz="2400" dirty="0"/>
              <a:t>Contains the ordered list</a:t>
            </a:r>
          </a:p>
          <a:p>
            <a:pPr lvl="1"/>
            <a:r>
              <a:rPr lang="en-US" sz="2400" dirty="0"/>
              <a:t>type attribute determines numbering scheme of list</a:t>
            </a:r>
          </a:p>
          <a:p>
            <a:pPr lvl="1"/>
            <a:r>
              <a:rPr lang="en-US" sz="2400" dirty="0"/>
              <a:t>default is numerals</a:t>
            </a:r>
          </a:p>
        </p:txBody>
      </p:sp>
      <p:sp>
        <p:nvSpPr>
          <p:cNvPr id="16" name="Content Placeholder 15"/>
          <p:cNvSpPr>
            <a:spLocks noGrp="1"/>
          </p:cNvSpPr>
          <p:nvPr>
            <p:ph idx="14"/>
          </p:nvPr>
        </p:nvSpPr>
        <p:spPr>
          <a:xfrm>
            <a:off x="457200" y="3695700"/>
            <a:ext cx="8153400" cy="369332"/>
          </a:xfrm>
        </p:spPr>
        <p:txBody>
          <a:bodyPr wrap="square">
            <a:spAutoFit/>
          </a:bodyPr>
          <a:lstStyle/>
          <a:p>
            <a:r>
              <a:rPr lang="en-US" sz="2400" dirty="0"/>
              <a:t>List </a:t>
            </a:r>
            <a:r>
              <a:rPr lang="en-US" sz="2400"/>
              <a:t>Item </a:t>
            </a:r>
            <a:r>
              <a:rPr lang="en-US" sz="2400" smtClean="0"/>
              <a:t>Element</a:t>
            </a:r>
            <a:endParaRPr lang="en-US" sz="2400" b="1" dirty="0"/>
          </a:p>
        </p:txBody>
      </p:sp>
      <p:sp>
        <p:nvSpPr>
          <p:cNvPr id="17" name="Content Placeholder 16"/>
          <p:cNvSpPr>
            <a:spLocks noGrp="1"/>
          </p:cNvSpPr>
          <p:nvPr>
            <p:ph idx="15"/>
          </p:nvPr>
        </p:nvSpPr>
        <p:spPr>
          <a:xfrm>
            <a:off x="457200" y="4219575"/>
            <a:ext cx="8153400" cy="738664"/>
          </a:xfrm>
        </p:spPr>
        <p:txBody>
          <a:bodyPr wrap="square">
            <a:spAutoFit/>
          </a:bodyPr>
          <a:lstStyle/>
          <a:p>
            <a:pPr marL="285750" indent="0">
              <a:buNone/>
            </a:pPr>
            <a:r>
              <a:rPr lang="en-US" sz="2400" b="1" dirty="0"/>
              <a:t>&lt;li&gt;</a:t>
            </a:r>
            <a:br>
              <a:rPr lang="en-US" sz="2400" b="1" dirty="0"/>
            </a:br>
            <a:r>
              <a:rPr lang="en-US" sz="2400" dirty="0"/>
              <a:t>Contains an item in the list</a:t>
            </a:r>
          </a:p>
        </p:txBody>
      </p:sp>
    </p:spTree>
    <p:extLst>
      <p:ext uri="{BB962C8B-B14F-4D97-AF65-F5344CB8AC3E}">
        <p14:creationId xmlns:p14="http://schemas.microsoft.com/office/powerpoint/2010/main" val="1290952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Ordered List Example</a:t>
            </a:r>
            <a:endParaRPr lang="en-US" sz="3600" dirty="0">
              <a:latin typeface="+mj-lt"/>
            </a:endParaRPr>
          </a:p>
        </p:txBody>
      </p:sp>
      <p:sp>
        <p:nvSpPr>
          <p:cNvPr id="3" name="Content Placeholder 2"/>
          <p:cNvSpPr>
            <a:spLocks noGrp="1"/>
          </p:cNvSpPr>
          <p:nvPr>
            <p:ph idx="1"/>
          </p:nvPr>
        </p:nvSpPr>
        <p:spPr>
          <a:xfrm>
            <a:off x="456154" y="835968"/>
            <a:ext cx="8154446" cy="2600712"/>
          </a:xfrm>
        </p:spPr>
        <p:txBody>
          <a:bodyPr wrap="square">
            <a:spAutoFit/>
          </a:bodyPr>
          <a:lstStyle/>
          <a:p>
            <a:pPr marL="0" lvl="1" indent="0">
              <a:buNone/>
            </a:pPr>
            <a:r>
              <a:rPr lang="it-IT" sz="2400" b="1" dirty="0"/>
              <a:t>&lt;ol&gt;</a:t>
            </a:r>
          </a:p>
          <a:p>
            <a:pPr marL="0" lvl="1" indent="0">
              <a:buNone/>
            </a:pPr>
            <a:r>
              <a:rPr lang="it-IT" sz="2400" b="1" dirty="0"/>
              <a:t>   &lt;li&gt;Apply to school&lt;/li&gt;</a:t>
            </a:r>
          </a:p>
          <a:p>
            <a:pPr marL="0" lvl="1" indent="0">
              <a:buNone/>
            </a:pPr>
            <a:r>
              <a:rPr lang="it-IT" sz="2400" b="1" dirty="0"/>
              <a:t>   &lt;li&gt;Register for course&lt;/li&gt;</a:t>
            </a:r>
          </a:p>
          <a:p>
            <a:pPr marL="0" lvl="1" indent="0">
              <a:buNone/>
            </a:pPr>
            <a:r>
              <a:rPr lang="it-IT" sz="2400" b="1" dirty="0"/>
              <a:t>   &lt;li&gt;Pay tuition&lt;/li&gt;</a:t>
            </a:r>
          </a:p>
          <a:p>
            <a:pPr marL="0" lvl="1" indent="0">
              <a:buNone/>
            </a:pPr>
            <a:r>
              <a:rPr lang="it-IT" sz="2400" b="1" dirty="0"/>
              <a:t>   &lt;li&gt;Attend course&lt;/li&gt;</a:t>
            </a:r>
          </a:p>
          <a:p>
            <a:pPr marL="0" lvl="1" indent="0">
              <a:buNone/>
            </a:pPr>
            <a:r>
              <a:rPr lang="it-IT" sz="2400" b="1" dirty="0"/>
              <a:t> &lt;/ol&gt;</a:t>
            </a:r>
          </a:p>
        </p:txBody>
      </p:sp>
      <p:pic>
        <p:nvPicPr>
          <p:cNvPr id="4" name="Picture 4" descr="The following text is given in the slide in the form of a list starting with Apply to school, Register for course, Pay tuition, and Attend course.">
            <a:extLst>
              <a:ext uri="{FF2B5EF4-FFF2-40B4-BE49-F238E27FC236}">
                <a16:creationId xmlns:a16="http://schemas.microsoft.com/office/drawing/2014/main" xmlns="" id="{C45EF9AD-EEFB-4C7D-A1CE-80159F999916}"/>
              </a:ext>
            </a:extLst>
          </p:cNvPr>
          <p:cNvPicPr>
            <a:picLocks noChangeAspect="1" noChangeArrowheads="1"/>
          </p:cNvPicPr>
          <p:nvPr/>
        </p:nvPicPr>
        <p:blipFill>
          <a:blip r:embed="rId3"/>
          <a:srcRect/>
          <a:stretch>
            <a:fillRect/>
          </a:stretch>
        </p:blipFill>
        <p:spPr bwMode="auto">
          <a:xfrm>
            <a:off x="2405785" y="3713144"/>
            <a:ext cx="4347440" cy="2351641"/>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22032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Description List</a:t>
            </a:r>
          </a:p>
        </p:txBody>
      </p:sp>
      <p:sp>
        <p:nvSpPr>
          <p:cNvPr id="3" name="Content Placeholder 2"/>
          <p:cNvSpPr>
            <a:spLocks noGrp="1"/>
          </p:cNvSpPr>
          <p:nvPr>
            <p:ph idx="1"/>
          </p:nvPr>
        </p:nvSpPr>
        <p:spPr>
          <a:xfrm>
            <a:off x="457200" y="838200"/>
            <a:ext cx="8153400" cy="1823576"/>
          </a:xfrm>
        </p:spPr>
        <p:txBody>
          <a:bodyPr wrap="square">
            <a:spAutoFit/>
          </a:bodyPr>
          <a:lstStyle/>
          <a:p>
            <a:r>
              <a:rPr lang="en-US" sz="2400" dirty="0"/>
              <a:t>Uses: </a:t>
            </a:r>
          </a:p>
          <a:p>
            <a:pPr lvl="1"/>
            <a:r>
              <a:rPr lang="en-US" sz="2400" dirty="0"/>
              <a:t>Display a list of terms and descriptions </a:t>
            </a:r>
          </a:p>
          <a:p>
            <a:pPr lvl="1"/>
            <a:r>
              <a:rPr lang="en-US" sz="2400" dirty="0"/>
              <a:t>Display a list of </a:t>
            </a:r>
            <a:r>
              <a:rPr lang="en-US" sz="2400" spc="-300" dirty="0"/>
              <a:t>F A </a:t>
            </a:r>
            <a:r>
              <a:rPr lang="en-US" sz="2400" dirty="0" smtClean="0"/>
              <a:t>Q </a:t>
            </a:r>
            <a:r>
              <a:rPr lang="en-US" sz="2400" dirty="0"/>
              <a:t>and </a:t>
            </a:r>
            <a:r>
              <a:rPr lang="en-US" sz="2400" dirty="0" smtClean="0"/>
              <a:t>answers</a:t>
            </a:r>
            <a:endParaRPr lang="en-US" sz="2400" dirty="0"/>
          </a:p>
          <a:p>
            <a:r>
              <a:rPr lang="en-US" sz="2400" dirty="0"/>
              <a:t>The Description List element</a:t>
            </a:r>
            <a:endParaRPr lang="en-US" sz="2400" b="1" dirty="0"/>
          </a:p>
        </p:txBody>
      </p:sp>
      <p:sp>
        <p:nvSpPr>
          <p:cNvPr id="15" name="Content Placeholder 14"/>
          <p:cNvSpPr>
            <a:spLocks noGrp="1"/>
          </p:cNvSpPr>
          <p:nvPr>
            <p:ph idx="13"/>
          </p:nvPr>
        </p:nvSpPr>
        <p:spPr>
          <a:xfrm>
            <a:off x="457200" y="2733675"/>
            <a:ext cx="8153400" cy="931024"/>
          </a:xfrm>
        </p:spPr>
        <p:txBody>
          <a:bodyPr wrap="square">
            <a:spAutoFit/>
          </a:bodyPr>
          <a:lstStyle/>
          <a:p>
            <a:pPr marL="228600" indent="0">
              <a:buNone/>
            </a:pPr>
            <a:r>
              <a:rPr lang="en-US" sz="2400" b="1" dirty="0"/>
              <a:t>&lt;dl&gt;</a:t>
            </a:r>
            <a:r>
              <a:rPr lang="en-US" sz="2400" dirty="0"/>
              <a:t> </a:t>
            </a:r>
            <a:r>
              <a:rPr lang="en-US" sz="2400" dirty="0" smtClean="0"/>
              <a:t>Contains </a:t>
            </a:r>
            <a:r>
              <a:rPr lang="en-US" sz="2400" dirty="0"/>
              <a:t>the definition </a:t>
            </a:r>
            <a:r>
              <a:rPr lang="en-US" sz="2400" dirty="0" smtClean="0"/>
              <a:t>list</a:t>
            </a:r>
            <a:endParaRPr lang="en-US" sz="2400" dirty="0"/>
          </a:p>
          <a:p>
            <a:r>
              <a:rPr lang="en-US" sz="2400" dirty="0"/>
              <a:t>The </a:t>
            </a:r>
            <a:r>
              <a:rPr lang="en-US" sz="2400" dirty="0" err="1"/>
              <a:t>dt</a:t>
            </a:r>
            <a:r>
              <a:rPr lang="en-US" sz="2400" dirty="0"/>
              <a:t> Element</a:t>
            </a:r>
            <a:endParaRPr lang="en-US" sz="2400" b="1" dirty="0"/>
          </a:p>
        </p:txBody>
      </p:sp>
      <p:sp>
        <p:nvSpPr>
          <p:cNvPr id="16" name="Content Placeholder 15"/>
          <p:cNvSpPr>
            <a:spLocks noGrp="1"/>
          </p:cNvSpPr>
          <p:nvPr>
            <p:ph idx="14"/>
          </p:nvPr>
        </p:nvSpPr>
        <p:spPr>
          <a:xfrm>
            <a:off x="457200" y="3810000"/>
            <a:ext cx="8153400" cy="931024"/>
          </a:xfrm>
        </p:spPr>
        <p:txBody>
          <a:bodyPr wrap="square">
            <a:spAutoFit/>
          </a:bodyPr>
          <a:lstStyle/>
          <a:p>
            <a:pPr marL="228600" indent="0">
              <a:buNone/>
            </a:pPr>
            <a:r>
              <a:rPr lang="en-US" sz="2400" b="1" dirty="0"/>
              <a:t>&lt;</a:t>
            </a:r>
            <a:r>
              <a:rPr lang="en-US" sz="2400" b="1" dirty="0" err="1"/>
              <a:t>dt</a:t>
            </a:r>
            <a:r>
              <a:rPr lang="en-US" sz="2400" b="1" dirty="0"/>
              <a:t>&gt; </a:t>
            </a:r>
            <a:r>
              <a:rPr lang="en-US" sz="2400" dirty="0" smtClean="0"/>
              <a:t>Contains </a:t>
            </a:r>
            <a:r>
              <a:rPr lang="en-US" sz="2400" dirty="0"/>
              <a:t>a term or </a:t>
            </a:r>
            <a:r>
              <a:rPr lang="en-US" sz="2400" dirty="0" smtClean="0"/>
              <a:t>name</a:t>
            </a:r>
            <a:endParaRPr lang="en-US" sz="2400" dirty="0"/>
          </a:p>
          <a:p>
            <a:r>
              <a:rPr lang="en-US" sz="2400" dirty="0"/>
              <a:t>The </a:t>
            </a:r>
            <a:r>
              <a:rPr lang="en-US" sz="2400" dirty="0" err="1"/>
              <a:t>dd</a:t>
            </a:r>
            <a:r>
              <a:rPr lang="en-US" sz="2400" dirty="0"/>
              <a:t> Element</a:t>
            </a:r>
            <a:endParaRPr lang="en-US" sz="2400" b="1" dirty="0"/>
          </a:p>
        </p:txBody>
      </p:sp>
      <p:sp>
        <p:nvSpPr>
          <p:cNvPr id="17" name="Content Placeholder 16"/>
          <p:cNvSpPr>
            <a:spLocks noGrp="1"/>
          </p:cNvSpPr>
          <p:nvPr>
            <p:ph idx="15"/>
          </p:nvPr>
        </p:nvSpPr>
        <p:spPr>
          <a:xfrm>
            <a:off x="457200" y="4876800"/>
            <a:ext cx="8153400" cy="369332"/>
          </a:xfrm>
        </p:spPr>
        <p:txBody>
          <a:bodyPr wrap="square">
            <a:spAutoFit/>
          </a:bodyPr>
          <a:lstStyle/>
          <a:p>
            <a:pPr marL="228600" indent="0">
              <a:buNone/>
            </a:pPr>
            <a:r>
              <a:rPr lang="en-US" sz="2400" b="1" dirty="0"/>
              <a:t>&lt;</a:t>
            </a:r>
            <a:r>
              <a:rPr lang="en-US" sz="2400" b="1" dirty="0" err="1"/>
              <a:t>dd</a:t>
            </a:r>
            <a:r>
              <a:rPr lang="en-US" sz="2400" b="1" dirty="0"/>
              <a:t>&gt;</a:t>
            </a:r>
            <a:r>
              <a:rPr lang="en-US" sz="2400" dirty="0"/>
              <a:t> </a:t>
            </a:r>
            <a:r>
              <a:rPr lang="en-US" sz="2400" dirty="0" smtClean="0"/>
              <a:t>Contains </a:t>
            </a:r>
            <a:r>
              <a:rPr lang="en-US" sz="2400" dirty="0"/>
              <a:t>a definition or </a:t>
            </a:r>
            <a:r>
              <a:rPr lang="en-US" sz="2400" dirty="0" smtClean="0"/>
              <a:t>description Indents </a:t>
            </a:r>
            <a:r>
              <a:rPr lang="en-US" sz="2400" dirty="0"/>
              <a:t>the text</a:t>
            </a:r>
            <a:endParaRPr lang="en-US" sz="2400" b="1" dirty="0"/>
          </a:p>
        </p:txBody>
      </p:sp>
    </p:spTree>
    <p:extLst>
      <p:ext uri="{BB962C8B-B14F-4D97-AF65-F5344CB8AC3E}">
        <p14:creationId xmlns:p14="http://schemas.microsoft.com/office/powerpoint/2010/main" val="3634311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Description List Example</a:t>
            </a:r>
            <a:endParaRPr lang="en-US" sz="3600" dirty="0">
              <a:latin typeface="+mj-lt"/>
            </a:endParaRPr>
          </a:p>
        </p:txBody>
      </p:sp>
      <p:sp>
        <p:nvSpPr>
          <p:cNvPr id="3" name="Content Placeholder 2"/>
          <p:cNvSpPr>
            <a:spLocks noGrp="1"/>
          </p:cNvSpPr>
          <p:nvPr>
            <p:ph idx="1"/>
          </p:nvPr>
        </p:nvSpPr>
        <p:spPr>
          <a:xfrm>
            <a:off x="456154" y="838200"/>
            <a:ext cx="8153400" cy="2600712"/>
          </a:xfrm>
        </p:spPr>
        <p:txBody>
          <a:bodyPr wrap="square">
            <a:spAutoFit/>
          </a:bodyPr>
          <a:lstStyle/>
          <a:p>
            <a:pPr marL="0" indent="0">
              <a:spcBef>
                <a:spcPts val="600"/>
              </a:spcBef>
              <a:buNone/>
            </a:pPr>
            <a:r>
              <a:rPr lang="en-US" sz="2400" b="1" dirty="0"/>
              <a:t>&lt;dl&gt;</a:t>
            </a:r>
          </a:p>
          <a:p>
            <a:pPr marL="0" indent="0">
              <a:spcBef>
                <a:spcPts val="600"/>
              </a:spcBef>
              <a:buNone/>
            </a:pPr>
            <a:r>
              <a:rPr lang="en-US" sz="2400" b="1" dirty="0"/>
              <a:t>   &lt;</a:t>
            </a:r>
            <a:r>
              <a:rPr lang="en-US" sz="2400" b="1" dirty="0" err="1" smtClean="0"/>
              <a:t>dt</a:t>
            </a:r>
            <a:r>
              <a:rPr lang="en-US" sz="2400" b="1" dirty="0" smtClean="0"/>
              <a:t>&gt;</a:t>
            </a:r>
            <a:r>
              <a:rPr lang="en-US" sz="2400" b="1" spc="-300" dirty="0" smtClean="0"/>
              <a:t>I </a:t>
            </a:r>
            <a:r>
              <a:rPr lang="en-US" sz="2400" b="1" dirty="0" smtClean="0"/>
              <a:t>P</a:t>
            </a:r>
            <a:r>
              <a:rPr lang="en-US" sz="2400" b="1" dirty="0"/>
              <a:t>&lt;/</a:t>
            </a:r>
            <a:r>
              <a:rPr lang="en-US" sz="2400" b="1" dirty="0" err="1"/>
              <a:t>dt</a:t>
            </a:r>
            <a:r>
              <a:rPr lang="en-US" sz="2400" b="1" dirty="0"/>
              <a:t>&gt;</a:t>
            </a:r>
          </a:p>
          <a:p>
            <a:pPr marL="0" indent="0">
              <a:spcBef>
                <a:spcPts val="600"/>
              </a:spcBef>
              <a:buNone/>
            </a:pPr>
            <a:r>
              <a:rPr lang="en-US" sz="2400" b="1" dirty="0"/>
              <a:t>        &lt;</a:t>
            </a:r>
            <a:r>
              <a:rPr lang="en-US" sz="2400" b="1" dirty="0" err="1"/>
              <a:t>dd</a:t>
            </a:r>
            <a:r>
              <a:rPr lang="en-US" sz="2400" b="1" dirty="0"/>
              <a:t>&gt;Internet Protocol&lt;/</a:t>
            </a:r>
            <a:r>
              <a:rPr lang="en-US" sz="2400" b="1" dirty="0" err="1"/>
              <a:t>dd</a:t>
            </a:r>
            <a:r>
              <a:rPr lang="en-US" sz="2400" b="1" dirty="0"/>
              <a:t>&gt;</a:t>
            </a:r>
          </a:p>
          <a:p>
            <a:pPr marL="0" indent="0">
              <a:spcBef>
                <a:spcPts val="600"/>
              </a:spcBef>
              <a:buNone/>
            </a:pPr>
            <a:r>
              <a:rPr lang="en-US" sz="2400" b="1" dirty="0"/>
              <a:t>    &lt;</a:t>
            </a:r>
            <a:r>
              <a:rPr lang="en-US" sz="2400" b="1" dirty="0" err="1" smtClean="0"/>
              <a:t>dt</a:t>
            </a:r>
            <a:r>
              <a:rPr lang="en-US" sz="2400" b="1" dirty="0" smtClean="0"/>
              <a:t>&gt;</a:t>
            </a:r>
            <a:r>
              <a:rPr lang="en-US" sz="2400" b="1" spc="-300" dirty="0" smtClean="0"/>
              <a:t>T C </a:t>
            </a:r>
            <a:r>
              <a:rPr lang="en-US" sz="2400" b="1" dirty="0" smtClean="0"/>
              <a:t>P</a:t>
            </a:r>
            <a:r>
              <a:rPr lang="en-US" sz="2400" b="1" dirty="0"/>
              <a:t>&lt;/</a:t>
            </a:r>
            <a:r>
              <a:rPr lang="en-US" sz="2400" b="1" dirty="0" err="1"/>
              <a:t>dt</a:t>
            </a:r>
            <a:r>
              <a:rPr lang="en-US" sz="2400" b="1" dirty="0"/>
              <a:t>&gt;</a:t>
            </a:r>
          </a:p>
          <a:p>
            <a:pPr marL="0" indent="0">
              <a:spcBef>
                <a:spcPts val="600"/>
              </a:spcBef>
              <a:buNone/>
            </a:pPr>
            <a:r>
              <a:rPr lang="en-US" sz="2400" b="1" dirty="0"/>
              <a:t>         &lt;</a:t>
            </a:r>
            <a:r>
              <a:rPr lang="en-US" sz="2400" b="1" dirty="0" err="1"/>
              <a:t>dd</a:t>
            </a:r>
            <a:r>
              <a:rPr lang="en-US" sz="2400" b="1" dirty="0"/>
              <a:t>&gt;Transmission Control Protocol&lt;/</a:t>
            </a:r>
            <a:r>
              <a:rPr lang="en-US" sz="2400" b="1" dirty="0" err="1"/>
              <a:t>dd</a:t>
            </a:r>
            <a:r>
              <a:rPr lang="en-US" sz="2400" b="1" dirty="0"/>
              <a:t>&gt;</a:t>
            </a:r>
          </a:p>
          <a:p>
            <a:pPr marL="0" indent="0">
              <a:spcBef>
                <a:spcPts val="600"/>
              </a:spcBef>
              <a:buNone/>
            </a:pPr>
            <a:r>
              <a:rPr lang="en-US" sz="2400" b="1" dirty="0"/>
              <a:t>&lt;/dl&gt;</a:t>
            </a:r>
          </a:p>
        </p:txBody>
      </p:sp>
      <p:pic>
        <p:nvPicPr>
          <p:cNvPr id="4" name="Picture 4" descr="The following text is given in the slide, &#10;Capital I Capital P represents Internet Protocol&#10;Capital T Capital C Capital P represents Transmission Control Protocol.">
            <a:extLst>
              <a:ext uri="{FF2B5EF4-FFF2-40B4-BE49-F238E27FC236}">
                <a16:creationId xmlns:a16="http://schemas.microsoft.com/office/drawing/2014/main" xmlns="" id="{6C6A7EAC-9C82-4116-89A5-3C8AA32CFE98}"/>
              </a:ext>
            </a:extLst>
          </p:cNvPr>
          <p:cNvPicPr>
            <a:picLocks noChangeAspect="1" noChangeArrowheads="1"/>
          </p:cNvPicPr>
          <p:nvPr/>
        </p:nvPicPr>
        <p:blipFill>
          <a:blip r:embed="rId3"/>
          <a:srcRect/>
          <a:stretch>
            <a:fillRect/>
          </a:stretch>
        </p:blipFill>
        <p:spPr bwMode="auto">
          <a:xfrm>
            <a:off x="1249961" y="3687803"/>
            <a:ext cx="6641086" cy="2580362"/>
          </a:xfrm>
          <a:prstGeom prst="rect">
            <a:avLst/>
          </a:prstGeom>
          <a:noFill/>
          <a:ln w="9525">
            <a:solidFill>
              <a:srgbClr val="000000"/>
            </a:solidFill>
            <a:miter lim="800000"/>
            <a:headEnd/>
            <a:tailEnd/>
          </a:ln>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712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Special Entity Characters</a:t>
            </a:r>
            <a:endParaRPr lang="en-US" sz="4000" dirty="0">
              <a:latin typeface="+mj-lt"/>
            </a:endParaRPr>
          </a:p>
        </p:txBody>
      </p:sp>
      <p:sp>
        <p:nvSpPr>
          <p:cNvPr id="3" name="Content Placeholder 2"/>
          <p:cNvSpPr>
            <a:spLocks noGrp="1"/>
          </p:cNvSpPr>
          <p:nvPr>
            <p:ph idx="1"/>
          </p:nvPr>
        </p:nvSpPr>
        <p:spPr>
          <a:xfrm>
            <a:off x="457200" y="841546"/>
            <a:ext cx="8153400" cy="738664"/>
          </a:xfrm>
        </p:spPr>
        <p:txBody>
          <a:bodyPr wrap="square">
            <a:spAutoFit/>
          </a:bodyPr>
          <a:lstStyle/>
          <a:p>
            <a:r>
              <a:rPr lang="en-US" sz="2400" dirty="0"/>
              <a:t>Display special characters such as </a:t>
            </a:r>
            <a:r>
              <a:rPr lang="en-US" sz="2400" dirty="0" smtClean="0"/>
              <a:t>quotes</a:t>
            </a:r>
            <a:r>
              <a:rPr lang="en-US" sz="2400" dirty="0"/>
              <a:t>, </a:t>
            </a:r>
            <a:r>
              <a:rPr lang="en-US" sz="2400" dirty="0" smtClean="0"/>
              <a:t>copyright symbol</a:t>
            </a:r>
            <a:r>
              <a:rPr lang="en-US" sz="2400" dirty="0"/>
              <a:t>, etc.</a:t>
            </a:r>
            <a:endParaRPr lang="en-IN" sz="2400" dirty="0"/>
          </a:p>
        </p:txBody>
      </p:sp>
      <p:graphicFrame>
        <p:nvGraphicFramePr>
          <p:cNvPr id="5" name="Table 4"/>
          <p:cNvGraphicFramePr>
            <a:graphicFrameLocks noGrp="1"/>
          </p:cNvGraphicFramePr>
          <p:nvPr>
            <p:extLst>
              <p:ext uri="{D42A27DB-BD31-4B8C-83A1-F6EECF244321}">
                <p14:modId xmlns:p14="http://schemas.microsoft.com/office/powerpoint/2010/main" val="868015381"/>
              </p:ext>
            </p:extLst>
          </p:nvPr>
        </p:nvGraphicFramePr>
        <p:xfrm>
          <a:off x="1514475" y="1908810"/>
          <a:ext cx="6096000" cy="2377440"/>
        </p:xfrm>
        <a:graphic>
          <a:graphicData uri="http://schemas.openxmlformats.org/drawingml/2006/table">
            <a:tbl>
              <a:tblPr firstRow="1" bandRow="1">
                <a:tableStyleId>{2D5ABB26-0587-4C30-8999-92F81FD0307C}</a:tableStyleId>
              </a:tblPr>
              <a:tblGrid>
                <a:gridCol w="3048000"/>
                <a:gridCol w="3048000"/>
              </a:tblGrid>
              <a:tr h="370840">
                <a:tc>
                  <a:txBody>
                    <a:bodyPr/>
                    <a:lstStyle/>
                    <a:p>
                      <a:pPr marL="0" indent="0" algn="ctr"/>
                      <a:r>
                        <a:rPr lang="en-US" sz="2000" b="1" dirty="0" smtClean="0">
                          <a:solidFill>
                            <a:schemeClr val="bg1"/>
                          </a:solidFill>
                          <a:latin typeface="+mn-lt"/>
                        </a:rPr>
                        <a:t>Character </a:t>
                      </a:r>
                      <a:endParaRPr lang="en-US" sz="2000" b="1" dirty="0">
                        <a:solidFill>
                          <a:schemeClr val="bg1"/>
                        </a:solidFill>
                        <a:latin typeface="+mn-lt"/>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a:r>
                        <a:rPr lang="en-US" sz="2000" b="1" dirty="0" smtClean="0">
                          <a:solidFill>
                            <a:schemeClr val="bg1"/>
                          </a:solidFill>
                          <a:latin typeface="+mn-lt"/>
                        </a:rPr>
                        <a:t>Code</a:t>
                      </a:r>
                      <a:endParaRPr lang="en-US" sz="2000" b="1" dirty="0">
                        <a:solidFill>
                          <a:schemeClr val="bg1"/>
                        </a:solidFill>
                        <a:latin typeface="+mn-lt"/>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r>
              <a:tr h="370840">
                <a:tc>
                  <a:txBody>
                    <a:bodyPr/>
                    <a:lstStyle/>
                    <a:p>
                      <a:pPr algn="ctr"/>
                      <a:r>
                        <a:rPr lang="en-US" sz="2000" dirty="0" smtClean="0">
                          <a:latin typeface="+mn-lt"/>
                        </a:rPr>
                        <a:t>©</a:t>
                      </a:r>
                      <a:endParaRPr lang="en-US" sz="2000" dirty="0">
                        <a:latin typeface="+mn-lt"/>
                      </a:endParaRP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US" sz="2000" dirty="0" smtClean="0">
                          <a:latin typeface="+mn-lt"/>
                        </a:rPr>
                        <a:t>&amp;</a:t>
                      </a:r>
                      <a:r>
                        <a:rPr lang="en-US" altLang="en-US" sz="2000" dirty="0" smtClean="0">
                          <a:latin typeface="+mn-lt"/>
                          <a:cs typeface="Times New Roman" pitchFamily="18" charset="0"/>
                        </a:rPr>
                        <a:t>copy;</a:t>
                      </a:r>
                      <a:endParaRPr lang="en-US" sz="2000" dirty="0">
                        <a:latin typeface="+mn-lt"/>
                      </a:endParaRPr>
                    </a:p>
                  </a:txBody>
                  <a:tcPr>
                    <a:lnR w="12700" cap="flat" cmpd="sng" algn="ctr">
                      <a:solidFill>
                        <a:schemeClr val="tx1"/>
                      </a:solidFill>
                      <a:prstDash val="solid"/>
                      <a:round/>
                      <a:headEnd type="none" w="med" len="med"/>
                      <a:tailEnd type="none" w="med" len="med"/>
                    </a:lnR>
                    <a:solidFill>
                      <a:srgbClr val="D4EAE4"/>
                    </a:solidFill>
                  </a:tcPr>
                </a:tc>
              </a:tr>
              <a:tr h="370840">
                <a:tc>
                  <a:txBody>
                    <a:bodyPr/>
                    <a:lstStyle/>
                    <a:p>
                      <a:pPr algn="ctr"/>
                      <a:r>
                        <a:rPr lang="en-US" sz="2000" dirty="0" smtClean="0">
                          <a:latin typeface="+mn-lt"/>
                        </a:rPr>
                        <a:t>&lt;</a:t>
                      </a:r>
                      <a:endParaRPr lang="en-US" sz="2000" dirty="0">
                        <a:latin typeface="+mn-lt"/>
                      </a:endParaRP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US" sz="2000" dirty="0" smtClean="0">
                          <a:latin typeface="+mn-lt"/>
                        </a:rPr>
                        <a:t>&amp;</a:t>
                      </a:r>
                      <a:r>
                        <a:rPr lang="en-US" altLang="en-US" sz="2000" dirty="0" err="1" smtClean="0">
                          <a:latin typeface="+mn-lt"/>
                          <a:cs typeface="Times New Roman" pitchFamily="18" charset="0"/>
                        </a:rPr>
                        <a:t>lt</a:t>
                      </a:r>
                      <a:r>
                        <a:rPr lang="en-US" altLang="en-US" sz="2000" dirty="0" smtClean="0">
                          <a:latin typeface="+mn-lt"/>
                          <a:cs typeface="Times New Roman" pitchFamily="18" charset="0"/>
                        </a:rPr>
                        <a:t>;</a:t>
                      </a:r>
                      <a:endParaRPr lang="en-US" sz="2000" dirty="0">
                        <a:latin typeface="+mn-lt"/>
                      </a:endParaRPr>
                    </a:p>
                  </a:txBody>
                  <a:tcPr>
                    <a:lnR w="12700" cap="flat" cmpd="sng" algn="ctr">
                      <a:solidFill>
                        <a:schemeClr val="tx1"/>
                      </a:solidFill>
                      <a:prstDash val="solid"/>
                      <a:round/>
                      <a:headEnd type="none" w="med" len="med"/>
                      <a:tailEnd type="none" w="med" len="med"/>
                    </a:lnR>
                    <a:solidFill>
                      <a:srgbClr val="D4EAE4"/>
                    </a:solidFill>
                  </a:tcPr>
                </a:tc>
              </a:tr>
              <a:tr h="370840">
                <a:tc>
                  <a:txBody>
                    <a:bodyPr/>
                    <a:lstStyle/>
                    <a:p>
                      <a:pPr algn="ctr"/>
                      <a:r>
                        <a:rPr lang="en-US" sz="2000" dirty="0" smtClean="0">
                          <a:latin typeface="+mn-lt"/>
                        </a:rPr>
                        <a:t>&gt;</a:t>
                      </a:r>
                      <a:endParaRPr lang="en-US" sz="2000" dirty="0">
                        <a:latin typeface="+mn-lt"/>
                      </a:endParaRP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US" sz="2000" dirty="0" smtClean="0">
                          <a:latin typeface="+mn-lt"/>
                        </a:rPr>
                        <a:t>&amp;</a:t>
                      </a:r>
                      <a:r>
                        <a:rPr lang="en-US" altLang="en-US" sz="2000" dirty="0" err="1" smtClean="0">
                          <a:latin typeface="+mn-lt"/>
                          <a:cs typeface="Times New Roman" pitchFamily="18" charset="0"/>
                        </a:rPr>
                        <a:t>gt</a:t>
                      </a:r>
                      <a:r>
                        <a:rPr lang="en-US" altLang="en-US" sz="2000" dirty="0" smtClean="0">
                          <a:latin typeface="+mn-lt"/>
                          <a:cs typeface="Times New Roman" pitchFamily="18" charset="0"/>
                        </a:rPr>
                        <a:t>;</a:t>
                      </a:r>
                      <a:endParaRPr lang="en-US" sz="2000" dirty="0">
                        <a:latin typeface="+mn-lt"/>
                      </a:endParaRPr>
                    </a:p>
                  </a:txBody>
                  <a:tcPr>
                    <a:lnR w="12700" cap="flat" cmpd="sng" algn="ctr">
                      <a:solidFill>
                        <a:schemeClr val="tx1"/>
                      </a:solidFill>
                      <a:prstDash val="solid"/>
                      <a:round/>
                      <a:headEnd type="none" w="med" len="med"/>
                      <a:tailEnd type="none" w="med" len="med"/>
                    </a:lnR>
                    <a:solidFill>
                      <a:srgbClr val="D4EAE4"/>
                    </a:solidFill>
                  </a:tcPr>
                </a:tc>
              </a:tr>
              <a:tr h="370840">
                <a:tc>
                  <a:txBody>
                    <a:bodyPr/>
                    <a:lstStyle/>
                    <a:p>
                      <a:pPr algn="ctr"/>
                      <a:r>
                        <a:rPr lang="en-US" sz="2000" dirty="0" smtClean="0">
                          <a:latin typeface="+mn-lt"/>
                        </a:rPr>
                        <a:t>&amp;</a:t>
                      </a:r>
                      <a:endParaRPr lang="en-US" sz="2000" dirty="0">
                        <a:latin typeface="+mn-lt"/>
                      </a:endParaRP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US" sz="2000" dirty="0" smtClean="0">
                          <a:latin typeface="+mn-lt"/>
                        </a:rPr>
                        <a:t>&amp;</a:t>
                      </a:r>
                      <a:r>
                        <a:rPr lang="en-US" altLang="en-US" sz="2000" dirty="0" smtClean="0">
                          <a:latin typeface="+mn-lt"/>
                          <a:cs typeface="Times New Roman" pitchFamily="18" charset="0"/>
                        </a:rPr>
                        <a:t>amp;</a:t>
                      </a:r>
                      <a:endParaRPr lang="en-US" sz="2000" dirty="0">
                        <a:latin typeface="+mn-lt"/>
                      </a:endParaRPr>
                    </a:p>
                  </a:txBody>
                  <a:tcPr>
                    <a:lnR w="12700" cap="flat" cmpd="sng" algn="ctr">
                      <a:solidFill>
                        <a:schemeClr val="tx1"/>
                      </a:solidFill>
                      <a:prstDash val="solid"/>
                      <a:round/>
                      <a:headEnd type="none" w="med" len="med"/>
                      <a:tailEnd type="none" w="med" len="med"/>
                    </a:lnR>
                    <a:solidFill>
                      <a:srgbClr val="D4EAE4"/>
                    </a:solidFill>
                  </a:tcPr>
                </a:tc>
              </a:tr>
              <a:tr h="370840">
                <a:tc>
                  <a:txBody>
                    <a:bodyPr/>
                    <a:lstStyle/>
                    <a:p>
                      <a:pPr algn="ctr"/>
                      <a:r>
                        <a:rPr lang="en-US" sz="2000" dirty="0" smtClean="0">
                          <a:solidFill>
                            <a:srgbClr val="D4EAE4"/>
                          </a:solidFill>
                          <a:latin typeface="+mn-lt"/>
                        </a:rPr>
                        <a:t>blank</a:t>
                      </a:r>
                      <a:endParaRPr lang="en-US" sz="2000" dirty="0">
                        <a:solidFill>
                          <a:srgbClr val="D4EAE4"/>
                        </a:solidFill>
                        <a:latin typeface="+mn-lt"/>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D4EAE4"/>
                    </a:solidFill>
                  </a:tcPr>
                </a:tc>
                <a:tc>
                  <a:txBody>
                    <a:bodyPr/>
                    <a:lstStyle/>
                    <a:p>
                      <a:r>
                        <a:rPr lang="en-US" sz="2000" dirty="0" smtClean="0">
                          <a:latin typeface="+mn-lt"/>
                        </a:rPr>
                        <a:t>&amp;</a:t>
                      </a:r>
                      <a:r>
                        <a:rPr lang="en-US" altLang="en-US" sz="2000" dirty="0" err="1" smtClean="0">
                          <a:latin typeface="+mn-lt"/>
                          <a:cs typeface="Times New Roman" pitchFamily="18" charset="0"/>
                        </a:rPr>
                        <a:t>nbsp</a:t>
                      </a:r>
                      <a:r>
                        <a:rPr lang="en-US" altLang="en-US" sz="2000" dirty="0" smtClean="0">
                          <a:latin typeface="+mn-lt"/>
                          <a:cs typeface="Times New Roman" pitchFamily="18" charset="0"/>
                        </a:rPr>
                        <a:t>;</a:t>
                      </a:r>
                      <a:endParaRPr lang="en-US" sz="2000" dirty="0">
                        <a:latin typeface="+mn-lt"/>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D4EAE4"/>
                    </a:solidFill>
                  </a:tcPr>
                </a:tc>
              </a:tr>
            </a:tbl>
          </a:graphicData>
        </a:graphic>
      </p:graphicFrame>
    </p:spTree>
    <p:extLst>
      <p:ext uri="{BB962C8B-B14F-4D97-AF65-F5344CB8AC3E}">
        <p14:creationId xmlns:p14="http://schemas.microsoft.com/office/powerpoint/2010/main" val="4143245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The div </a:t>
            </a:r>
            <a:r>
              <a:rPr lang="en-US" sz="3600" dirty="0" smtClean="0">
                <a:latin typeface="+mj-lt"/>
              </a:rPr>
              <a:t>element &lt;div</a:t>
            </a:r>
            <a:r>
              <a:rPr lang="en-US" sz="3600" dirty="0">
                <a:latin typeface="+mj-lt"/>
              </a:rPr>
              <a:t>&gt;</a:t>
            </a:r>
            <a:endParaRPr lang="en-US" sz="4000" dirty="0">
              <a:latin typeface="+mj-lt"/>
            </a:endParaRPr>
          </a:p>
        </p:txBody>
      </p:sp>
      <p:sp>
        <p:nvSpPr>
          <p:cNvPr id="3" name="Content Placeholder 2"/>
          <p:cNvSpPr>
            <a:spLocks noGrp="1"/>
          </p:cNvSpPr>
          <p:nvPr>
            <p:ph idx="1"/>
          </p:nvPr>
        </p:nvSpPr>
        <p:spPr>
          <a:xfrm>
            <a:off x="457200" y="838200"/>
            <a:ext cx="8153400" cy="2677656"/>
          </a:xfrm>
        </p:spPr>
        <p:txBody>
          <a:bodyPr wrap="square">
            <a:spAutoFit/>
          </a:bodyPr>
          <a:lstStyle/>
          <a:p>
            <a:r>
              <a:rPr lang="en-US" sz="2400" dirty="0" smtClean="0"/>
              <a:t>Purpose:</a:t>
            </a:r>
          </a:p>
          <a:p>
            <a:pPr lvl="1"/>
            <a:r>
              <a:rPr lang="en-US" sz="2400" dirty="0" smtClean="0"/>
              <a:t>Configure </a:t>
            </a:r>
            <a:r>
              <a:rPr lang="en-US" sz="2400" dirty="0"/>
              <a:t>a specially formatted division or area of </a:t>
            </a:r>
            <a:r>
              <a:rPr lang="en-US" sz="2400" dirty="0" smtClean="0"/>
              <a:t>a web page</a:t>
            </a:r>
          </a:p>
          <a:p>
            <a:r>
              <a:rPr lang="en-US" sz="2400" dirty="0" smtClean="0"/>
              <a:t>Block </a:t>
            </a:r>
            <a:r>
              <a:rPr lang="en-US" sz="2400" dirty="0"/>
              <a:t>display with  empty space above and below the </a:t>
            </a:r>
            <a:r>
              <a:rPr lang="en-US" sz="2400" dirty="0" smtClean="0"/>
              <a:t>div</a:t>
            </a:r>
          </a:p>
          <a:p>
            <a:r>
              <a:rPr lang="en-US" sz="2400" dirty="0" smtClean="0"/>
              <a:t>Can </a:t>
            </a:r>
            <a:r>
              <a:rPr lang="en-US" sz="2400" dirty="0"/>
              <a:t>contain other block display and inline </a:t>
            </a:r>
            <a:r>
              <a:rPr lang="en-US" sz="2400" dirty="0" smtClean="0"/>
              <a:t>display elements</a:t>
            </a:r>
            <a:endParaRPr lang="en-US" sz="2400" dirty="0"/>
          </a:p>
        </p:txBody>
      </p:sp>
    </p:spTree>
    <p:extLst>
      <p:ext uri="{BB962C8B-B14F-4D97-AF65-F5344CB8AC3E}">
        <p14:creationId xmlns:p14="http://schemas.microsoft.com/office/powerpoint/2010/main" val="1450051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Structural Elements</a:t>
            </a:r>
          </a:p>
        </p:txBody>
      </p:sp>
      <p:sp>
        <p:nvSpPr>
          <p:cNvPr id="3" name="Content Placeholder 2"/>
          <p:cNvSpPr>
            <a:spLocks noGrp="1"/>
          </p:cNvSpPr>
          <p:nvPr>
            <p:ph idx="1"/>
          </p:nvPr>
        </p:nvSpPr>
        <p:spPr>
          <a:xfrm>
            <a:off x="457200" y="838201"/>
            <a:ext cx="4267200" cy="369332"/>
          </a:xfrm>
        </p:spPr>
        <p:txBody>
          <a:bodyPr wrap="square">
            <a:spAutoFit/>
          </a:bodyPr>
          <a:lstStyle/>
          <a:p>
            <a:r>
              <a:rPr lang="en-US" sz="2400" dirty="0"/>
              <a:t>Header Element</a:t>
            </a:r>
          </a:p>
        </p:txBody>
      </p:sp>
      <p:sp>
        <p:nvSpPr>
          <p:cNvPr id="15" name="Content Placeholder 14"/>
          <p:cNvSpPr>
            <a:spLocks noGrp="1"/>
          </p:cNvSpPr>
          <p:nvPr>
            <p:ph idx="13"/>
          </p:nvPr>
        </p:nvSpPr>
        <p:spPr>
          <a:xfrm>
            <a:off x="457200" y="1285875"/>
            <a:ext cx="4267200" cy="1300356"/>
          </a:xfrm>
        </p:spPr>
        <p:txBody>
          <a:bodyPr wrap="square">
            <a:spAutoFit/>
          </a:bodyPr>
          <a:lstStyle/>
          <a:p>
            <a:pPr marL="228600" indent="0">
              <a:buNone/>
            </a:pPr>
            <a:r>
              <a:rPr lang="en-US" sz="2400" dirty="0"/>
              <a:t>&lt;header&gt;&lt;/header&gt;</a:t>
            </a:r>
            <a:br>
              <a:rPr lang="en-US" sz="2400" dirty="0"/>
            </a:br>
            <a:r>
              <a:rPr lang="en-US" sz="2400" dirty="0"/>
              <a:t>Contains the </a:t>
            </a:r>
            <a:r>
              <a:rPr lang="en-US" sz="2400" dirty="0" smtClean="0"/>
              <a:t>headings</a:t>
            </a:r>
          </a:p>
          <a:p>
            <a:r>
              <a:rPr lang="en-US" sz="2400" dirty="0" err="1" smtClean="0"/>
              <a:t>Nav</a:t>
            </a:r>
            <a:r>
              <a:rPr lang="en-US" sz="2400" dirty="0" smtClean="0"/>
              <a:t> </a:t>
            </a:r>
            <a:r>
              <a:rPr lang="en-US" sz="2400" dirty="0"/>
              <a:t>Element</a:t>
            </a:r>
          </a:p>
        </p:txBody>
      </p:sp>
      <p:sp>
        <p:nvSpPr>
          <p:cNvPr id="16" name="Content Placeholder 15"/>
          <p:cNvSpPr>
            <a:spLocks noGrp="1"/>
          </p:cNvSpPr>
          <p:nvPr>
            <p:ph idx="14"/>
          </p:nvPr>
        </p:nvSpPr>
        <p:spPr>
          <a:xfrm>
            <a:off x="457200" y="2743200"/>
            <a:ext cx="4267200" cy="1300356"/>
          </a:xfrm>
        </p:spPr>
        <p:txBody>
          <a:bodyPr wrap="square">
            <a:spAutoFit/>
          </a:bodyPr>
          <a:lstStyle/>
          <a:p>
            <a:pPr marL="228600" indent="0">
              <a:buNone/>
            </a:pPr>
            <a:r>
              <a:rPr lang="en-US" sz="2400" dirty="0"/>
              <a:t>&lt;</a:t>
            </a:r>
            <a:r>
              <a:rPr lang="en-US" sz="2400" dirty="0" err="1"/>
              <a:t>nav</a:t>
            </a:r>
            <a:r>
              <a:rPr lang="en-US" sz="2400" dirty="0"/>
              <a:t>&gt;&lt;/</a:t>
            </a:r>
            <a:r>
              <a:rPr lang="en-US" sz="2400" dirty="0" err="1"/>
              <a:t>nav</a:t>
            </a:r>
            <a:r>
              <a:rPr lang="en-US" sz="2400" dirty="0"/>
              <a:t>&gt;</a:t>
            </a:r>
            <a:br>
              <a:rPr lang="en-US" sz="2400" dirty="0"/>
            </a:br>
            <a:r>
              <a:rPr lang="en-US" sz="2400" dirty="0"/>
              <a:t>Contains the main </a:t>
            </a:r>
            <a:r>
              <a:rPr lang="en-US" sz="2400" dirty="0" smtClean="0"/>
              <a:t>navigation</a:t>
            </a:r>
          </a:p>
          <a:p>
            <a:r>
              <a:rPr lang="en-US" sz="2400" dirty="0" smtClean="0"/>
              <a:t>Main </a:t>
            </a:r>
            <a:r>
              <a:rPr lang="en-US" sz="2400" dirty="0"/>
              <a:t>Element</a:t>
            </a:r>
          </a:p>
        </p:txBody>
      </p:sp>
      <p:sp>
        <p:nvSpPr>
          <p:cNvPr id="17" name="Content Placeholder 16"/>
          <p:cNvSpPr>
            <a:spLocks noGrp="1"/>
          </p:cNvSpPr>
          <p:nvPr>
            <p:ph idx="15"/>
          </p:nvPr>
        </p:nvSpPr>
        <p:spPr>
          <a:xfrm>
            <a:off x="457200" y="4152900"/>
            <a:ext cx="4267200" cy="1300356"/>
          </a:xfrm>
        </p:spPr>
        <p:txBody>
          <a:bodyPr wrap="square">
            <a:spAutoFit/>
          </a:bodyPr>
          <a:lstStyle/>
          <a:p>
            <a:pPr marL="228600" indent="0">
              <a:buNone/>
            </a:pPr>
            <a:r>
              <a:rPr lang="en-US" sz="2400" dirty="0"/>
              <a:t>&lt;main&gt;&lt;/main&gt;</a:t>
            </a:r>
            <a:br>
              <a:rPr lang="en-US" sz="2400" dirty="0"/>
            </a:br>
            <a:r>
              <a:rPr lang="en-US" sz="2400" dirty="0"/>
              <a:t>Contains the main </a:t>
            </a:r>
            <a:r>
              <a:rPr lang="en-US" sz="2400" dirty="0" smtClean="0"/>
              <a:t>content</a:t>
            </a:r>
          </a:p>
          <a:p>
            <a:r>
              <a:rPr lang="en-US" sz="2400" dirty="0" smtClean="0"/>
              <a:t>Footer </a:t>
            </a:r>
            <a:r>
              <a:rPr lang="en-US" sz="2400" dirty="0"/>
              <a:t>Element</a:t>
            </a:r>
          </a:p>
        </p:txBody>
      </p:sp>
      <p:sp>
        <p:nvSpPr>
          <p:cNvPr id="18" name="Content Placeholder 17"/>
          <p:cNvSpPr>
            <a:spLocks noGrp="1"/>
          </p:cNvSpPr>
          <p:nvPr>
            <p:ph idx="16"/>
          </p:nvPr>
        </p:nvSpPr>
        <p:spPr>
          <a:xfrm>
            <a:off x="457200" y="5553075"/>
            <a:ext cx="4267200" cy="738664"/>
          </a:xfrm>
        </p:spPr>
        <p:txBody>
          <a:bodyPr wrap="square">
            <a:spAutoFit/>
          </a:bodyPr>
          <a:lstStyle/>
          <a:p>
            <a:pPr marL="228600" indent="0">
              <a:buNone/>
            </a:pPr>
            <a:r>
              <a:rPr lang="en-US" sz="2400" dirty="0"/>
              <a:t>&lt;footer&gt;&lt;/footer&gt;</a:t>
            </a:r>
            <a:br>
              <a:rPr lang="en-US" sz="2400" dirty="0"/>
            </a:br>
            <a:r>
              <a:rPr lang="en-US" sz="2400" dirty="0"/>
              <a:t>Contains the  footer</a:t>
            </a:r>
          </a:p>
        </p:txBody>
      </p:sp>
      <p:pic>
        <p:nvPicPr>
          <p:cNvPr id="1028" name="Picture 4" descr="A wireframe contains elements from top to bottom as follows. Header, n a v, main, and foo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1044" y="857250"/>
            <a:ext cx="3761175" cy="363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5165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6675"/>
            <a:ext cx="8153400" cy="553998"/>
          </a:xfrm>
        </p:spPr>
        <p:txBody>
          <a:bodyPr wrap="square">
            <a:spAutoFit/>
          </a:bodyPr>
          <a:lstStyle/>
          <a:p>
            <a:r>
              <a:rPr lang="en-US" sz="3600" dirty="0">
                <a:latin typeface="+mj-lt"/>
              </a:rPr>
              <a:t>Learning Outcomes</a:t>
            </a:r>
          </a:p>
        </p:txBody>
      </p:sp>
      <p:sp>
        <p:nvSpPr>
          <p:cNvPr id="5" name="Content Placeholder 4"/>
          <p:cNvSpPr>
            <a:spLocks noGrp="1"/>
          </p:cNvSpPr>
          <p:nvPr>
            <p:ph idx="1"/>
          </p:nvPr>
        </p:nvSpPr>
        <p:spPr>
          <a:xfrm>
            <a:off x="457200" y="838200"/>
            <a:ext cx="8153400" cy="5293757"/>
          </a:xfrm>
        </p:spPr>
        <p:txBody>
          <a:bodyPr wrap="square">
            <a:spAutoFit/>
          </a:bodyPr>
          <a:lstStyle/>
          <a:p>
            <a:pPr>
              <a:spcBef>
                <a:spcPts val="1200"/>
              </a:spcBef>
            </a:pPr>
            <a:r>
              <a:rPr lang="en-US" sz="2200" dirty="0"/>
              <a:t>Describe the anatomy of a web page</a:t>
            </a:r>
          </a:p>
          <a:p>
            <a:pPr>
              <a:spcBef>
                <a:spcPts val="1200"/>
              </a:spcBef>
            </a:pPr>
            <a:r>
              <a:rPr lang="en-US" sz="2200" dirty="0"/>
              <a:t>Format the body of a web page with block-level elements including headings, paragraphs, lists, and </a:t>
            </a:r>
            <a:r>
              <a:rPr lang="en-US" sz="2200" dirty="0" err="1"/>
              <a:t>blockquotes</a:t>
            </a:r>
            <a:endParaRPr lang="en-US" sz="2200" dirty="0"/>
          </a:p>
          <a:p>
            <a:pPr>
              <a:spcBef>
                <a:spcPts val="1200"/>
              </a:spcBef>
            </a:pPr>
            <a:r>
              <a:rPr lang="en-US" sz="2200" dirty="0"/>
              <a:t>Configure the text on a web page with inline elements</a:t>
            </a:r>
          </a:p>
          <a:p>
            <a:pPr>
              <a:spcBef>
                <a:spcPts val="1200"/>
              </a:spcBef>
            </a:pPr>
            <a:r>
              <a:rPr lang="en-US" sz="2200" dirty="0"/>
              <a:t>Configure text with phrase elements</a:t>
            </a:r>
          </a:p>
          <a:p>
            <a:pPr>
              <a:spcBef>
                <a:spcPts val="1200"/>
              </a:spcBef>
            </a:pPr>
            <a:r>
              <a:rPr lang="en-US" sz="2200" dirty="0"/>
              <a:t>Configure special entity characters, line breaks, and horizontal rules</a:t>
            </a:r>
          </a:p>
          <a:p>
            <a:pPr>
              <a:spcBef>
                <a:spcPts val="1200"/>
              </a:spcBef>
            </a:pPr>
            <a:r>
              <a:rPr lang="en-US" sz="2200" dirty="0"/>
              <a:t>Configure a web page using new </a:t>
            </a:r>
            <a:r>
              <a:rPr lang="en-US" sz="2200" spc="-300" dirty="0" smtClean="0"/>
              <a:t>H T M L </a:t>
            </a:r>
            <a:r>
              <a:rPr lang="en-US" sz="2200" dirty="0" smtClean="0"/>
              <a:t>5  </a:t>
            </a:r>
            <a:r>
              <a:rPr lang="en-US" sz="2200" dirty="0"/>
              <a:t>header, </a:t>
            </a:r>
            <a:r>
              <a:rPr lang="en-US" sz="2200" dirty="0" err="1"/>
              <a:t>nav</a:t>
            </a:r>
            <a:r>
              <a:rPr lang="en-US" sz="2200" dirty="0"/>
              <a:t>, main, and footer elements</a:t>
            </a:r>
          </a:p>
          <a:p>
            <a:pPr>
              <a:spcBef>
                <a:spcPts val="1200"/>
              </a:spcBef>
            </a:pPr>
            <a:r>
              <a:rPr lang="en-US" sz="2200" dirty="0"/>
              <a:t>Use the anchor element to link from page to page</a:t>
            </a:r>
          </a:p>
          <a:p>
            <a:pPr>
              <a:spcBef>
                <a:spcPts val="1200"/>
              </a:spcBef>
            </a:pPr>
            <a:r>
              <a:rPr lang="en-US" sz="2200" dirty="0"/>
              <a:t>Configure absolute, relative, and e-mail hyperlinks</a:t>
            </a:r>
          </a:p>
          <a:p>
            <a:pPr>
              <a:spcBef>
                <a:spcPts val="1200"/>
              </a:spcBef>
            </a:pPr>
            <a:r>
              <a:rPr lang="en-US" sz="2200" dirty="0"/>
              <a:t>Test a web page for valid </a:t>
            </a:r>
            <a:r>
              <a:rPr lang="en-US" sz="2200" spc="-300" dirty="0"/>
              <a:t>H T M </a:t>
            </a:r>
            <a:r>
              <a:rPr lang="en-US" sz="2200" dirty="0" smtClean="0"/>
              <a:t>L syntax</a:t>
            </a:r>
            <a:endParaRPr lang="en-US" sz="2200" dirty="0"/>
          </a:p>
        </p:txBody>
      </p:sp>
    </p:spTree>
    <p:extLst>
      <p:ext uri="{BB962C8B-B14F-4D97-AF65-F5344CB8AC3E}">
        <p14:creationId xmlns:p14="http://schemas.microsoft.com/office/powerpoint/2010/main" val="3297684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More Structural </a:t>
            </a:r>
            <a:r>
              <a:rPr lang="en-US" dirty="0" smtClean="0"/>
              <a:t>Elements</a:t>
            </a:r>
            <a:endParaRPr lang="en-US" sz="3600" dirty="0">
              <a:latin typeface="+mj-lt"/>
            </a:endParaRPr>
          </a:p>
        </p:txBody>
      </p:sp>
      <p:sp>
        <p:nvSpPr>
          <p:cNvPr id="3" name="Content Placeholder 2"/>
          <p:cNvSpPr>
            <a:spLocks noGrp="1"/>
          </p:cNvSpPr>
          <p:nvPr>
            <p:ph idx="1"/>
          </p:nvPr>
        </p:nvSpPr>
        <p:spPr>
          <a:xfrm>
            <a:off x="456155" y="838200"/>
            <a:ext cx="4725446" cy="5286062"/>
          </a:xfrm>
        </p:spPr>
        <p:txBody>
          <a:bodyPr wrap="square">
            <a:spAutoFit/>
          </a:bodyPr>
          <a:lstStyle/>
          <a:p>
            <a:r>
              <a:rPr lang="en-US" sz="2200" dirty="0"/>
              <a:t>Section Element</a:t>
            </a:r>
          </a:p>
          <a:p>
            <a:pPr lvl="1"/>
            <a:r>
              <a:rPr lang="en-US" sz="2200" dirty="0"/>
              <a:t>indicates a portion or </a:t>
            </a:r>
            <a:r>
              <a:rPr lang="en-US" sz="2200" dirty="0" smtClean="0"/>
              <a:t>“</a:t>
            </a:r>
            <a:r>
              <a:rPr lang="en-US" sz="2200" dirty="0"/>
              <a:t>section” of a </a:t>
            </a:r>
            <a:r>
              <a:rPr lang="en-US" sz="2200" dirty="0" smtClean="0"/>
              <a:t>document</a:t>
            </a:r>
            <a:r>
              <a:rPr lang="en-US" sz="2200" dirty="0"/>
              <a:t>, </a:t>
            </a:r>
            <a:r>
              <a:rPr lang="en-US" sz="2200" dirty="0" smtClean="0"/>
              <a:t>like </a:t>
            </a:r>
            <a:r>
              <a:rPr lang="en-US" sz="2200" dirty="0"/>
              <a:t>a chapter or topic</a:t>
            </a:r>
          </a:p>
          <a:p>
            <a:r>
              <a:rPr lang="en-US" sz="2200" dirty="0"/>
              <a:t>Article Element</a:t>
            </a:r>
          </a:p>
          <a:p>
            <a:pPr lvl="1"/>
            <a:r>
              <a:rPr lang="en-US" sz="2200" dirty="0"/>
              <a:t>indicates an independent entry, like a blog </a:t>
            </a:r>
            <a:r>
              <a:rPr lang="en-US" sz="2200" dirty="0" smtClean="0"/>
              <a:t>posting, that </a:t>
            </a:r>
            <a:r>
              <a:rPr lang="en-US" sz="2200" dirty="0"/>
              <a:t>can stand on its own</a:t>
            </a:r>
          </a:p>
          <a:p>
            <a:r>
              <a:rPr lang="en-US" sz="2200" dirty="0"/>
              <a:t>Aside Element</a:t>
            </a:r>
          </a:p>
          <a:p>
            <a:pPr lvl="1"/>
            <a:r>
              <a:rPr lang="en-US" sz="2200" dirty="0"/>
              <a:t>indicates a sidebar or other tangential content</a:t>
            </a:r>
          </a:p>
          <a:p>
            <a:r>
              <a:rPr lang="en-US" sz="2200" dirty="0"/>
              <a:t>Time Element</a:t>
            </a:r>
          </a:p>
          <a:p>
            <a:pPr lvl="1"/>
            <a:r>
              <a:rPr lang="en-US" sz="2200" dirty="0"/>
              <a:t>represents a date or time</a:t>
            </a:r>
          </a:p>
        </p:txBody>
      </p:sp>
      <p:pic>
        <p:nvPicPr>
          <p:cNvPr id="3074" name="Picture 2" descr="The Lighthouse Bistro web page has a navigation bar under its header and copyright information in its footer. The main element contains headings at levels 2 and 3, each followed by a wrapping text. All content is left align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8587" y="866663"/>
            <a:ext cx="3300251" cy="353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54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200"/>
            <a:ext cx="8154446" cy="553998"/>
          </a:xfrm>
        </p:spPr>
        <p:txBody>
          <a:bodyPr wrap="square">
            <a:spAutoFit/>
          </a:bodyPr>
          <a:lstStyle/>
          <a:p>
            <a:r>
              <a:rPr lang="en-US" spc="-500" dirty="0" smtClean="0"/>
              <a:t>H T M L </a:t>
            </a:r>
            <a:r>
              <a:rPr lang="en-US" dirty="0" smtClean="0"/>
              <a:t>5 Structural Elements</a:t>
            </a:r>
            <a:endParaRPr lang="en-US" sz="3600" dirty="0">
              <a:latin typeface="+mj-lt"/>
            </a:endParaRPr>
          </a:p>
        </p:txBody>
      </p:sp>
      <p:sp>
        <p:nvSpPr>
          <p:cNvPr id="3" name="Content Placeholder 2"/>
          <p:cNvSpPr>
            <a:spLocks noGrp="1"/>
          </p:cNvSpPr>
          <p:nvPr>
            <p:ph idx="1"/>
          </p:nvPr>
        </p:nvSpPr>
        <p:spPr>
          <a:xfrm>
            <a:off x="456154" y="914400"/>
            <a:ext cx="4268246" cy="2954655"/>
          </a:xfrm>
        </p:spPr>
        <p:txBody>
          <a:bodyPr wrap="square">
            <a:spAutoFit/>
          </a:bodyPr>
          <a:lstStyle/>
          <a:p>
            <a:pPr marL="0" indent="0">
              <a:spcBef>
                <a:spcPts val="600"/>
              </a:spcBef>
              <a:buNone/>
            </a:pPr>
            <a:r>
              <a:rPr lang="en-US" sz="1800" dirty="0"/>
              <a:t>Example:</a:t>
            </a:r>
          </a:p>
          <a:p>
            <a:pPr marL="0" indent="0">
              <a:spcBef>
                <a:spcPts val="600"/>
              </a:spcBef>
              <a:buNone/>
            </a:pPr>
            <a:r>
              <a:rPr lang="en-US" sz="1800" dirty="0"/>
              <a:t>&lt;body&gt;</a:t>
            </a:r>
          </a:p>
          <a:p>
            <a:pPr marL="0" indent="0">
              <a:spcBef>
                <a:spcPts val="600"/>
              </a:spcBef>
              <a:buNone/>
            </a:pPr>
            <a:r>
              <a:rPr lang="en-US" sz="1800" dirty="0"/>
              <a:t>  &lt;header&gt; </a:t>
            </a:r>
            <a:r>
              <a:rPr lang="en-US" sz="1800" i="1" dirty="0"/>
              <a:t>document headings go here</a:t>
            </a:r>
            <a:r>
              <a:rPr lang="en-US" sz="1800" dirty="0"/>
              <a:t> &lt;/header&gt;</a:t>
            </a:r>
          </a:p>
          <a:p>
            <a:pPr marL="0" indent="0">
              <a:spcBef>
                <a:spcPts val="600"/>
              </a:spcBef>
              <a:buNone/>
            </a:pPr>
            <a:r>
              <a:rPr lang="en-US" sz="1800" dirty="0"/>
              <a:t>  &lt;</a:t>
            </a:r>
            <a:r>
              <a:rPr lang="en-US" sz="1800" dirty="0" err="1"/>
              <a:t>nav</a:t>
            </a:r>
            <a:r>
              <a:rPr lang="en-US" sz="1800" dirty="0"/>
              <a:t>&gt; </a:t>
            </a:r>
            <a:r>
              <a:rPr lang="en-US" sz="1800" i="1" dirty="0"/>
              <a:t>main navigation goes here</a:t>
            </a:r>
            <a:r>
              <a:rPr lang="en-US" sz="1800" dirty="0"/>
              <a:t> &lt;/</a:t>
            </a:r>
            <a:r>
              <a:rPr lang="en-US" sz="1800" dirty="0" err="1"/>
              <a:t>nav</a:t>
            </a:r>
            <a:r>
              <a:rPr lang="en-US" sz="1800" dirty="0"/>
              <a:t>&gt;</a:t>
            </a:r>
          </a:p>
          <a:p>
            <a:pPr marL="0" indent="0">
              <a:spcBef>
                <a:spcPts val="600"/>
              </a:spcBef>
              <a:buNone/>
            </a:pPr>
            <a:r>
              <a:rPr lang="en-US" sz="1800" dirty="0"/>
              <a:t>  &lt;main&gt; </a:t>
            </a:r>
            <a:r>
              <a:rPr lang="en-US" sz="1800" i="1" dirty="0"/>
              <a:t>main content goes here</a:t>
            </a:r>
            <a:r>
              <a:rPr lang="en-US" sz="1800" dirty="0"/>
              <a:t> &lt;/main&gt;</a:t>
            </a:r>
          </a:p>
          <a:p>
            <a:pPr marL="0" indent="0">
              <a:spcBef>
                <a:spcPts val="600"/>
              </a:spcBef>
              <a:buNone/>
            </a:pPr>
            <a:r>
              <a:rPr lang="en-US" sz="1800" dirty="0"/>
              <a:t>  &lt;footer&gt;  </a:t>
            </a:r>
            <a:r>
              <a:rPr lang="en-US" sz="1800" i="1" dirty="0"/>
              <a:t>document footer information goes here</a:t>
            </a:r>
            <a:r>
              <a:rPr lang="en-US" sz="1800" dirty="0"/>
              <a:t> &lt;/footer&gt;</a:t>
            </a:r>
          </a:p>
          <a:p>
            <a:pPr marL="0" indent="0">
              <a:spcBef>
                <a:spcPts val="600"/>
              </a:spcBef>
              <a:buNone/>
            </a:pPr>
            <a:r>
              <a:rPr lang="en-US" sz="1800" dirty="0"/>
              <a:t>&lt;/body&gt;</a:t>
            </a:r>
          </a:p>
        </p:txBody>
      </p:sp>
      <p:pic>
        <p:nvPicPr>
          <p:cNvPr id="4098" name="Picture 2" descr="The Casita Sedona web page’s main element contains headings at levels 2 and 3, each followed by wrapping text. The div element, at the bottom of the main element, contains the business’s contact informa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1334" y="914834"/>
            <a:ext cx="3741553" cy="3856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413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The Anchor </a:t>
            </a:r>
            <a:r>
              <a:rPr lang="en-US" sz="3600" dirty="0" smtClean="0">
                <a:latin typeface="+mj-lt"/>
              </a:rPr>
              <a:t>Element &lt;a</a:t>
            </a:r>
            <a:r>
              <a:rPr lang="en-US" sz="3600" dirty="0">
                <a:latin typeface="+mj-lt"/>
              </a:rPr>
              <a:t>&gt;</a:t>
            </a:r>
          </a:p>
        </p:txBody>
      </p:sp>
      <p:sp>
        <p:nvSpPr>
          <p:cNvPr id="3" name="Content Placeholder 2"/>
          <p:cNvSpPr>
            <a:spLocks noGrp="1"/>
          </p:cNvSpPr>
          <p:nvPr>
            <p:ph idx="1"/>
          </p:nvPr>
        </p:nvSpPr>
        <p:spPr>
          <a:xfrm>
            <a:off x="457200" y="841546"/>
            <a:ext cx="8153400" cy="2077492"/>
          </a:xfrm>
        </p:spPr>
        <p:txBody>
          <a:bodyPr wrap="square">
            <a:spAutoFit/>
          </a:bodyPr>
          <a:lstStyle/>
          <a:p>
            <a:r>
              <a:rPr lang="en-US" sz="2400" dirty="0"/>
              <a:t>The anchor element</a:t>
            </a:r>
          </a:p>
          <a:p>
            <a:pPr lvl="1"/>
            <a:r>
              <a:rPr lang="en-US" sz="2400" dirty="0"/>
              <a:t>Inline display element</a:t>
            </a:r>
          </a:p>
          <a:p>
            <a:pPr lvl="1"/>
            <a:r>
              <a:rPr lang="en-US" sz="2400" dirty="0"/>
              <a:t>Specifies a hyperlink reference (</a:t>
            </a:r>
            <a:r>
              <a:rPr lang="en-US" sz="2400" dirty="0" err="1"/>
              <a:t>href</a:t>
            </a:r>
            <a:r>
              <a:rPr lang="en-US" sz="2400" dirty="0"/>
              <a:t>) to a file</a:t>
            </a:r>
          </a:p>
          <a:p>
            <a:pPr lvl="1"/>
            <a:r>
              <a:rPr lang="en-US" sz="2400" dirty="0"/>
              <a:t>Text between the &lt;a&gt; and &lt;/a&gt; </a:t>
            </a:r>
            <a:r>
              <a:rPr lang="en-US" sz="2400" dirty="0" smtClean="0"/>
              <a:t>is </a:t>
            </a:r>
            <a:r>
              <a:rPr lang="en-US" sz="2400" dirty="0"/>
              <a:t>displayed on the web </a:t>
            </a:r>
            <a:r>
              <a:rPr lang="en-US" sz="2400" dirty="0" smtClean="0"/>
              <a:t>page</a:t>
            </a:r>
            <a:endParaRPr lang="en-US" sz="2400" dirty="0"/>
          </a:p>
        </p:txBody>
      </p:sp>
      <p:sp>
        <p:nvSpPr>
          <p:cNvPr id="4" name="Content Placeholder 3"/>
          <p:cNvSpPr>
            <a:spLocks noGrp="1"/>
          </p:cNvSpPr>
          <p:nvPr>
            <p:ph idx="13"/>
          </p:nvPr>
        </p:nvSpPr>
        <p:spPr>
          <a:xfrm>
            <a:off x="457200" y="3060871"/>
            <a:ext cx="8153400" cy="1746632"/>
          </a:xfrm>
        </p:spPr>
        <p:txBody>
          <a:bodyPr wrap="square">
            <a:spAutoFit/>
          </a:bodyPr>
          <a:lstStyle/>
          <a:p>
            <a:pPr marL="457200" indent="0">
              <a:buNone/>
            </a:pPr>
            <a:r>
              <a:rPr lang="en-US" sz="2400" b="1" dirty="0"/>
              <a:t>&lt;a </a:t>
            </a:r>
            <a:r>
              <a:rPr lang="en-US" sz="2400" b="1" dirty="0" err="1"/>
              <a:t>href</a:t>
            </a:r>
            <a:r>
              <a:rPr lang="en-US" sz="2400" b="1" dirty="0"/>
              <a:t>="contact.html"&gt;Contact Us&lt;/a&gt;</a:t>
            </a:r>
          </a:p>
          <a:p>
            <a:r>
              <a:rPr lang="en-US" sz="2400" dirty="0" err="1"/>
              <a:t>href</a:t>
            </a:r>
            <a:r>
              <a:rPr lang="en-US" sz="2400" dirty="0"/>
              <a:t> Attribute</a:t>
            </a:r>
          </a:p>
          <a:p>
            <a:pPr lvl="1"/>
            <a:r>
              <a:rPr lang="en-US" sz="2400" dirty="0"/>
              <a:t>Indicates the file name or </a:t>
            </a:r>
            <a:r>
              <a:rPr lang="en-US" sz="2400" spc="-300" dirty="0"/>
              <a:t>U R </a:t>
            </a:r>
            <a:r>
              <a:rPr lang="en-US" sz="2400" dirty="0"/>
              <a:t>L Web page document, photo, </a:t>
            </a:r>
            <a:r>
              <a:rPr lang="en-US" sz="2400" dirty="0" err="1"/>
              <a:t>pdf</a:t>
            </a:r>
            <a:r>
              <a:rPr lang="en-US" sz="2400" dirty="0"/>
              <a:t>, etc.</a:t>
            </a:r>
          </a:p>
        </p:txBody>
      </p:sp>
    </p:spTree>
    <p:extLst>
      <p:ext uri="{BB962C8B-B14F-4D97-AF65-F5344CB8AC3E}">
        <p14:creationId xmlns:p14="http://schemas.microsoft.com/office/powerpoint/2010/main" val="3023778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More on Hyperlinks</a:t>
            </a:r>
          </a:p>
        </p:txBody>
      </p:sp>
      <p:sp>
        <p:nvSpPr>
          <p:cNvPr id="3" name="Content Placeholder 2"/>
          <p:cNvSpPr>
            <a:spLocks noGrp="1"/>
          </p:cNvSpPr>
          <p:nvPr>
            <p:ph idx="1"/>
          </p:nvPr>
        </p:nvSpPr>
        <p:spPr>
          <a:xfrm>
            <a:off x="457200" y="838200"/>
            <a:ext cx="8153400" cy="815608"/>
          </a:xfrm>
        </p:spPr>
        <p:txBody>
          <a:bodyPr wrap="square">
            <a:spAutoFit/>
          </a:bodyPr>
          <a:lstStyle/>
          <a:p>
            <a:r>
              <a:rPr lang="en-US" sz="2400" dirty="0"/>
              <a:t>Absolute link</a:t>
            </a:r>
          </a:p>
          <a:p>
            <a:pPr lvl="1"/>
            <a:r>
              <a:rPr lang="en-US" sz="2400" dirty="0"/>
              <a:t>Link to other websites</a:t>
            </a:r>
          </a:p>
        </p:txBody>
      </p:sp>
      <p:sp>
        <p:nvSpPr>
          <p:cNvPr id="4" name="Content Placeholder 3"/>
          <p:cNvSpPr>
            <a:spLocks noGrp="1"/>
          </p:cNvSpPr>
          <p:nvPr>
            <p:ph idx="13"/>
          </p:nvPr>
        </p:nvSpPr>
        <p:spPr>
          <a:xfrm>
            <a:off x="457200" y="1762125"/>
            <a:ext cx="8153400" cy="1823576"/>
          </a:xfrm>
        </p:spPr>
        <p:txBody>
          <a:bodyPr wrap="square">
            <a:spAutoFit/>
          </a:bodyPr>
          <a:lstStyle/>
          <a:p>
            <a:pPr marL="457200" indent="0">
              <a:buNone/>
            </a:pPr>
            <a:r>
              <a:rPr lang="pt-BR" sz="2400" b="1" dirty="0"/>
              <a:t>&lt;a href="http://yahoo.com"&gt;Yahoo&lt;/a</a:t>
            </a:r>
            <a:r>
              <a:rPr lang="pt-BR" sz="2400" b="1" dirty="0" smtClean="0"/>
              <a:t>&gt;</a:t>
            </a:r>
          </a:p>
          <a:p>
            <a:r>
              <a:rPr lang="en-US" sz="2400" dirty="0"/>
              <a:t>Relative link</a:t>
            </a:r>
          </a:p>
          <a:p>
            <a:pPr lvl="1"/>
            <a:r>
              <a:rPr lang="en-US" sz="2400" dirty="0"/>
              <a:t>Link to pages on your own site</a:t>
            </a:r>
          </a:p>
          <a:p>
            <a:pPr lvl="1"/>
            <a:r>
              <a:rPr lang="en-US" sz="2400" dirty="0"/>
              <a:t>Relative to the current </a:t>
            </a:r>
            <a:r>
              <a:rPr lang="en-US" sz="2400" dirty="0" smtClean="0"/>
              <a:t>page</a:t>
            </a:r>
            <a:endParaRPr lang="en-US" sz="2400" dirty="0"/>
          </a:p>
        </p:txBody>
      </p:sp>
      <p:sp>
        <p:nvSpPr>
          <p:cNvPr id="5" name="Content Placeholder 4"/>
          <p:cNvSpPr>
            <a:spLocks noGrp="1"/>
          </p:cNvSpPr>
          <p:nvPr>
            <p:ph idx="14"/>
          </p:nvPr>
        </p:nvSpPr>
        <p:spPr>
          <a:xfrm>
            <a:off x="447675" y="3676650"/>
            <a:ext cx="8153400" cy="369332"/>
          </a:xfrm>
        </p:spPr>
        <p:txBody>
          <a:bodyPr wrap="square">
            <a:spAutoFit/>
          </a:bodyPr>
          <a:lstStyle/>
          <a:p>
            <a:pPr marL="457200" indent="0">
              <a:buNone/>
            </a:pPr>
            <a:r>
              <a:rPr lang="en-US" sz="2400" b="1" dirty="0"/>
              <a:t>&lt;a </a:t>
            </a:r>
            <a:r>
              <a:rPr lang="en-US" sz="2400" b="1" dirty="0" err="1"/>
              <a:t>href</a:t>
            </a:r>
            <a:r>
              <a:rPr lang="en-US" sz="2400" b="1" dirty="0"/>
              <a:t>="index.html"&gt;Home&lt;/a</a:t>
            </a:r>
            <a:r>
              <a:rPr lang="en-US" sz="2400" b="1" dirty="0" smtClean="0"/>
              <a:t>&gt;</a:t>
            </a:r>
            <a:endParaRPr lang="en-US" sz="2400" b="1" dirty="0"/>
          </a:p>
        </p:txBody>
      </p:sp>
    </p:spTree>
    <p:extLst>
      <p:ext uri="{BB962C8B-B14F-4D97-AF65-F5344CB8AC3E}">
        <p14:creationId xmlns:p14="http://schemas.microsoft.com/office/powerpoint/2010/main" val="910171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1107996"/>
          </a:xfrm>
        </p:spPr>
        <p:txBody>
          <a:bodyPr wrap="square">
            <a:spAutoFit/>
          </a:bodyPr>
          <a:lstStyle/>
          <a:p>
            <a:r>
              <a:rPr lang="en-US" sz="3600" dirty="0">
                <a:latin typeface="+mj-lt"/>
              </a:rPr>
              <a:t>Opening a Link </a:t>
            </a:r>
            <a:r>
              <a:rPr lang="en-US" sz="3600" dirty="0" smtClean="0">
                <a:latin typeface="+mj-lt"/>
              </a:rPr>
              <a:t>in </a:t>
            </a:r>
            <a:r>
              <a:rPr lang="en-US" sz="3600" dirty="0">
                <a:latin typeface="+mj-lt"/>
              </a:rPr>
              <a:t>a New Browser Window</a:t>
            </a:r>
          </a:p>
        </p:txBody>
      </p:sp>
      <p:sp>
        <p:nvSpPr>
          <p:cNvPr id="3" name="Content Placeholder 2"/>
          <p:cNvSpPr>
            <a:spLocks noGrp="1"/>
          </p:cNvSpPr>
          <p:nvPr>
            <p:ph idx="1"/>
          </p:nvPr>
        </p:nvSpPr>
        <p:spPr>
          <a:xfrm>
            <a:off x="457200" y="1299686"/>
            <a:ext cx="8153400" cy="738664"/>
          </a:xfrm>
        </p:spPr>
        <p:txBody>
          <a:bodyPr wrap="square">
            <a:spAutoFit/>
          </a:bodyPr>
          <a:lstStyle/>
          <a:p>
            <a:r>
              <a:rPr lang="en-US" sz="2400" dirty="0"/>
              <a:t>The target attribute on the anchor element opens a link in a new browser window or new browser tab.</a:t>
            </a:r>
          </a:p>
        </p:txBody>
      </p:sp>
      <p:sp>
        <p:nvSpPr>
          <p:cNvPr id="4" name="Content Placeholder 3"/>
          <p:cNvSpPr>
            <a:spLocks noGrp="1"/>
          </p:cNvSpPr>
          <p:nvPr>
            <p:ph idx="13"/>
          </p:nvPr>
        </p:nvSpPr>
        <p:spPr>
          <a:xfrm>
            <a:off x="457200" y="2152650"/>
            <a:ext cx="8153400" cy="338554"/>
          </a:xfrm>
        </p:spPr>
        <p:txBody>
          <a:bodyPr wrap="square">
            <a:spAutoFit/>
          </a:bodyPr>
          <a:lstStyle/>
          <a:p>
            <a:pPr marL="228600" indent="0">
              <a:buNone/>
            </a:pPr>
            <a:r>
              <a:rPr lang="en-US" sz="2200" b="1" dirty="0"/>
              <a:t>&lt;a </a:t>
            </a:r>
            <a:r>
              <a:rPr lang="en-US" sz="2200" b="1" dirty="0" err="1"/>
              <a:t>href</a:t>
            </a:r>
            <a:r>
              <a:rPr lang="en-US" sz="2200" b="1" dirty="0"/>
              <a:t>="http://yahoo.com"  target="_blank"&gt;Yahoo!&lt;/a&gt;</a:t>
            </a:r>
          </a:p>
        </p:txBody>
      </p:sp>
    </p:spTree>
    <p:extLst>
      <p:ext uri="{BB962C8B-B14F-4D97-AF65-F5344CB8AC3E}">
        <p14:creationId xmlns:p14="http://schemas.microsoft.com/office/powerpoint/2010/main" val="952721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Email Hyperlinks </a:t>
            </a:r>
          </a:p>
        </p:txBody>
      </p:sp>
      <p:sp>
        <p:nvSpPr>
          <p:cNvPr id="3" name="Content Placeholder 2"/>
          <p:cNvSpPr>
            <a:spLocks noGrp="1"/>
          </p:cNvSpPr>
          <p:nvPr>
            <p:ph idx="1"/>
          </p:nvPr>
        </p:nvSpPr>
        <p:spPr>
          <a:xfrm>
            <a:off x="457200" y="861536"/>
            <a:ext cx="8153400" cy="1115690"/>
          </a:xfrm>
        </p:spPr>
        <p:txBody>
          <a:bodyPr wrap="square">
            <a:spAutoFit/>
          </a:bodyPr>
          <a:lstStyle/>
          <a:p>
            <a:r>
              <a:rPr lang="en-US" sz="2000" dirty="0"/>
              <a:t>Automatically launch the default mail program </a:t>
            </a:r>
            <a:r>
              <a:rPr lang="en-US" sz="2000" dirty="0" smtClean="0"/>
              <a:t>configured for </a:t>
            </a:r>
            <a:r>
              <a:rPr lang="en-US" sz="2000" dirty="0"/>
              <a:t>the browser</a:t>
            </a:r>
          </a:p>
          <a:p>
            <a:r>
              <a:rPr lang="en-US" sz="2000" dirty="0"/>
              <a:t>If no browser default is configured, </a:t>
            </a:r>
            <a:r>
              <a:rPr lang="en-US" sz="2000" dirty="0" smtClean="0"/>
              <a:t>a </a:t>
            </a:r>
            <a:r>
              <a:rPr lang="en-US" sz="2000" dirty="0"/>
              <a:t>dialog box is displayed</a:t>
            </a:r>
          </a:p>
        </p:txBody>
      </p:sp>
      <p:sp>
        <p:nvSpPr>
          <p:cNvPr id="4" name="Content Placeholder 3"/>
          <p:cNvSpPr>
            <a:spLocks noGrp="1"/>
          </p:cNvSpPr>
          <p:nvPr>
            <p:ph idx="13"/>
          </p:nvPr>
        </p:nvSpPr>
        <p:spPr>
          <a:xfrm>
            <a:off x="457200" y="2095500"/>
            <a:ext cx="8153400" cy="307777"/>
          </a:xfrm>
        </p:spPr>
        <p:txBody>
          <a:bodyPr wrap="square">
            <a:spAutoFit/>
          </a:bodyPr>
          <a:lstStyle/>
          <a:p>
            <a:pPr marL="0" indent="0">
              <a:buNone/>
            </a:pPr>
            <a:r>
              <a:rPr lang="pt-BR" sz="2000" b="1" dirty="0"/>
              <a:t>&lt;</a:t>
            </a:r>
            <a:r>
              <a:rPr lang="pt-BR" sz="2000" b="1" dirty="0" smtClean="0"/>
              <a:t>a href</a:t>
            </a:r>
            <a:r>
              <a:rPr lang="pt-BR" sz="2000" b="1" dirty="0"/>
              <a:t>="mailto:me@terrymorris.net"&gt;me@terrymorris.net&lt;/a&gt;</a:t>
            </a:r>
          </a:p>
        </p:txBody>
      </p:sp>
    </p:spTree>
    <p:extLst>
      <p:ext uri="{BB962C8B-B14F-4D97-AF65-F5344CB8AC3E}">
        <p14:creationId xmlns:p14="http://schemas.microsoft.com/office/powerpoint/2010/main" val="337248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Writing Valid </a:t>
            </a:r>
            <a:r>
              <a:rPr lang="en-US" sz="3600" spc="-500" dirty="0" smtClean="0">
                <a:latin typeface="+mj-lt"/>
              </a:rPr>
              <a:t>H T M </a:t>
            </a:r>
            <a:r>
              <a:rPr lang="en-US" sz="3600" dirty="0" smtClean="0">
                <a:latin typeface="+mj-lt"/>
              </a:rPr>
              <a:t>L</a:t>
            </a:r>
            <a:endParaRPr lang="en-US" sz="3600" dirty="0">
              <a:latin typeface="+mj-lt"/>
            </a:endParaRPr>
          </a:p>
        </p:txBody>
      </p:sp>
      <p:sp>
        <p:nvSpPr>
          <p:cNvPr id="3" name="Content Placeholder 2"/>
          <p:cNvSpPr>
            <a:spLocks noGrp="1"/>
          </p:cNvSpPr>
          <p:nvPr>
            <p:ph idx="1"/>
          </p:nvPr>
        </p:nvSpPr>
        <p:spPr>
          <a:xfrm>
            <a:off x="457200" y="842486"/>
            <a:ext cx="8153400" cy="3277820"/>
          </a:xfrm>
        </p:spPr>
        <p:txBody>
          <a:bodyPr wrap="square">
            <a:spAutoFit/>
          </a:bodyPr>
          <a:lstStyle/>
          <a:p>
            <a:r>
              <a:rPr lang="en-US" sz="2400" dirty="0"/>
              <a:t>Check your code for syntax errors</a:t>
            </a:r>
          </a:p>
          <a:p>
            <a:pPr lvl="1"/>
            <a:r>
              <a:rPr lang="en-US" sz="2400" dirty="0"/>
              <a:t>Benefit:</a:t>
            </a:r>
          </a:p>
          <a:p>
            <a:pPr lvl="2"/>
            <a:r>
              <a:rPr lang="en-US" sz="2400" dirty="0"/>
              <a:t>Valid </a:t>
            </a:r>
            <a:r>
              <a:rPr lang="en-US" sz="2400" dirty="0" smtClean="0"/>
              <a:t>code → more </a:t>
            </a:r>
            <a:r>
              <a:rPr lang="en-US" sz="2400" dirty="0"/>
              <a:t>consistent browser </a:t>
            </a:r>
            <a:r>
              <a:rPr lang="en-US" sz="2400" dirty="0" smtClean="0"/>
              <a:t>display</a:t>
            </a:r>
            <a:endParaRPr lang="en-US" sz="2400" dirty="0"/>
          </a:p>
          <a:p>
            <a:r>
              <a:rPr lang="en-US" sz="2400" spc="-300" dirty="0"/>
              <a:t>W 3 </a:t>
            </a:r>
            <a:r>
              <a:rPr lang="en-US" sz="2400" dirty="0" smtClean="0"/>
              <a:t>C </a:t>
            </a:r>
            <a:r>
              <a:rPr lang="en-US" sz="2400" spc="-300" dirty="0"/>
              <a:t>H T M </a:t>
            </a:r>
            <a:r>
              <a:rPr lang="en-US" sz="2400" dirty="0" smtClean="0"/>
              <a:t>L </a:t>
            </a:r>
            <a:r>
              <a:rPr lang="en-US" sz="2400" dirty="0"/>
              <a:t>Validation Tool</a:t>
            </a:r>
          </a:p>
          <a:p>
            <a:pPr lvl="1"/>
            <a:r>
              <a:rPr lang="en-US" sz="2400" dirty="0">
                <a:hlinkClick r:id="rId3" tooltip="http://validator.w3.org"/>
              </a:rPr>
              <a:t>http://validator.w3.org</a:t>
            </a:r>
            <a:endParaRPr lang="en-US" sz="2400" dirty="0"/>
          </a:p>
          <a:p>
            <a:r>
              <a:rPr lang="en-US" sz="2400" dirty="0"/>
              <a:t>Additional </a:t>
            </a:r>
            <a:r>
              <a:rPr lang="en-US" sz="2400" spc="-300" dirty="0"/>
              <a:t>H T M L </a:t>
            </a:r>
            <a:r>
              <a:rPr lang="en-US" sz="2400" dirty="0" smtClean="0"/>
              <a:t>5 </a:t>
            </a:r>
            <a:r>
              <a:rPr lang="en-US" sz="2400" dirty="0"/>
              <a:t>Validation Tool</a:t>
            </a:r>
          </a:p>
          <a:p>
            <a:pPr lvl="1"/>
            <a:r>
              <a:rPr lang="en-US" sz="2400" dirty="0">
                <a:hlinkClick r:id="rId4" tooltip="http://html5.validator.nu"/>
              </a:rPr>
              <a:t>http://</a:t>
            </a:r>
            <a:r>
              <a:rPr lang="en-US" sz="2400" dirty="0" smtClean="0">
                <a:hlinkClick r:id="rId4" tooltip="http://html5.validator.nu"/>
              </a:rPr>
              <a:t>html5.validator.nu</a:t>
            </a:r>
            <a:endParaRPr lang="en-US" sz="2400" dirty="0"/>
          </a:p>
        </p:txBody>
      </p:sp>
    </p:spTree>
    <p:extLst>
      <p:ext uri="{BB962C8B-B14F-4D97-AF65-F5344CB8AC3E}">
        <p14:creationId xmlns:p14="http://schemas.microsoft.com/office/powerpoint/2010/main" val="489305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Summary</a:t>
            </a:r>
          </a:p>
        </p:txBody>
      </p:sp>
      <p:sp>
        <p:nvSpPr>
          <p:cNvPr id="3" name="Content Placeholder 2"/>
          <p:cNvSpPr>
            <a:spLocks noGrp="1"/>
          </p:cNvSpPr>
          <p:nvPr>
            <p:ph idx="1"/>
          </p:nvPr>
        </p:nvSpPr>
        <p:spPr>
          <a:xfrm>
            <a:off x="457200" y="842486"/>
            <a:ext cx="8153400" cy="2231380"/>
          </a:xfrm>
        </p:spPr>
        <p:txBody>
          <a:bodyPr wrap="square">
            <a:spAutoFit/>
          </a:bodyPr>
          <a:lstStyle/>
          <a:p>
            <a:r>
              <a:rPr lang="en-US" sz="2400" dirty="0"/>
              <a:t>This chapter provided an introduction to </a:t>
            </a:r>
            <a:r>
              <a:rPr lang="en-US" sz="2400" spc="-300" dirty="0" smtClean="0"/>
              <a:t>H T M </a:t>
            </a:r>
            <a:r>
              <a:rPr lang="en-US" sz="2400" dirty="0" smtClean="0"/>
              <a:t>L.</a:t>
            </a:r>
            <a:endParaRPr lang="en-US" sz="2400" dirty="0"/>
          </a:p>
          <a:p>
            <a:r>
              <a:rPr lang="en-US" sz="2400" spc="-300" dirty="0"/>
              <a:t>H T M </a:t>
            </a:r>
            <a:r>
              <a:rPr lang="en-US" sz="2400" dirty="0" smtClean="0"/>
              <a:t>L </a:t>
            </a:r>
            <a:r>
              <a:rPr lang="en-US" sz="2400" dirty="0"/>
              <a:t>elements used for inline and block </a:t>
            </a:r>
            <a:r>
              <a:rPr lang="en-US" sz="2400" dirty="0" smtClean="0"/>
              <a:t>display formatting </a:t>
            </a:r>
            <a:r>
              <a:rPr lang="en-US" sz="2400" dirty="0"/>
              <a:t>were introduced</a:t>
            </a:r>
            <a:r>
              <a:rPr lang="en-US" sz="2400" dirty="0" smtClean="0"/>
              <a:t>.</a:t>
            </a:r>
            <a:endParaRPr lang="en-US" sz="2400" dirty="0"/>
          </a:p>
          <a:p>
            <a:r>
              <a:rPr lang="en-US" sz="2400" dirty="0"/>
              <a:t>You will use these skills over and over again as you </a:t>
            </a:r>
            <a:r>
              <a:rPr lang="en-US" sz="2400" dirty="0" smtClean="0"/>
              <a:t>create web </a:t>
            </a:r>
            <a:r>
              <a:rPr lang="en-US" sz="2400" dirty="0"/>
              <a:t>pages</a:t>
            </a:r>
            <a:r>
              <a:rPr lang="en-US" sz="2400" dirty="0" smtClean="0"/>
              <a:t>.</a:t>
            </a:r>
            <a:endParaRPr lang="en-US" sz="2400" dirty="0"/>
          </a:p>
        </p:txBody>
      </p:sp>
    </p:spTree>
    <p:extLst>
      <p:ext uri="{BB962C8B-B14F-4D97-AF65-F5344CB8AC3E}">
        <p14:creationId xmlns:p14="http://schemas.microsoft.com/office/powerpoint/2010/main" val="1422573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35396" cy="553998"/>
          </a:xfrm>
        </p:spPr>
        <p:txBody>
          <a:bodyPr wrap="square">
            <a:spAutoFit/>
          </a:bodyPr>
          <a:lstStyle/>
          <a:p>
            <a:r>
              <a:rPr lang="en-US" sz="3600" dirty="0">
                <a:latin typeface="+mj-lt"/>
              </a:rPr>
              <a:t>Copyright</a:t>
            </a:r>
            <a:endParaRPr lang="en-US" sz="3600" b="0" dirty="0">
              <a:latin typeface="+mj-lt"/>
            </a:endParaRPr>
          </a:p>
        </p:txBody>
      </p:sp>
      <p:pic>
        <p:nvPicPr>
          <p:cNvPr id="5" name="Graphic 6" descr="Warning">
            <a:extLst>
              <a:ext uri="{FF2B5EF4-FFF2-40B4-BE49-F238E27FC236}">
                <a16:creationId xmlns:a16="http://schemas.microsoft.com/office/drawing/2014/main" xmlns="" id="{C06FB2D2-3F36-42C9-A5A6-B6234DC54C96}"/>
              </a:ext>
            </a:extLst>
          </p:cNvPr>
          <p:cNvPicPr>
            <a:picLocks noChangeAspect="1"/>
          </p:cNvPicPr>
          <p:nvPr/>
        </p:nvPicPr>
        <p:blipFill>
          <a:blip r:embed="rId2">
            <a:extLst>
              <a:ext uri="{96DAC541-7B7A-43D3-8B79-37D633B846F1}">
                <asvg:svgBlip xmlns="" xmlns:asvg="http://schemas.microsoft.com/office/drawing/2016/SVG/main" r:embed="rId4"/>
              </a:ext>
            </a:extLst>
          </a:blip>
          <a:stretch>
            <a:fillRect/>
          </a:stretch>
        </p:blipFill>
        <p:spPr>
          <a:xfrm>
            <a:off x="422559" y="2372223"/>
            <a:ext cx="1180041" cy="1324299"/>
          </a:xfrm>
          <a:prstGeom prst="rect">
            <a:avLst/>
          </a:prstGeom>
        </p:spPr>
      </p:pic>
      <p:sp>
        <p:nvSpPr>
          <p:cNvPr id="6" name="Text Placeholder 1">
            <a:extLst>
              <a:ext uri="{FF2B5EF4-FFF2-40B4-BE49-F238E27FC236}">
                <a16:creationId xmlns:a16="http://schemas.microsoft.com/office/drawing/2014/main" xmlns="" id="{AD5FAE7B-F718-4307-B112-AD6256157E8F}"/>
              </a:ext>
            </a:extLst>
          </p:cNvPr>
          <p:cNvSpPr txBox="1">
            <a:spLocks/>
          </p:cNvSpPr>
          <p:nvPr/>
        </p:nvSpPr>
        <p:spPr>
          <a:xfrm>
            <a:off x="1733549" y="1961468"/>
            <a:ext cx="6858001" cy="2636392"/>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smtClean="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dirty="0"/>
              <a:t>The Heading Element</a:t>
            </a:r>
            <a:endParaRPr lang="en-US" sz="3600" dirty="0">
              <a:latin typeface="+mj-lt"/>
            </a:endParaRPr>
          </a:p>
        </p:txBody>
      </p:sp>
      <p:sp>
        <p:nvSpPr>
          <p:cNvPr id="3" name="Content Placeholder 2"/>
          <p:cNvSpPr>
            <a:spLocks noGrp="1"/>
          </p:cNvSpPr>
          <p:nvPr>
            <p:ph idx="1"/>
          </p:nvPr>
        </p:nvSpPr>
        <p:spPr>
          <a:xfrm>
            <a:off x="456154" y="838200"/>
            <a:ext cx="4115846" cy="2600712"/>
          </a:xfrm>
        </p:spPr>
        <p:txBody>
          <a:bodyPr wrap="square">
            <a:spAutoFit/>
          </a:bodyPr>
          <a:lstStyle/>
          <a:p>
            <a:pPr marL="0" indent="0">
              <a:spcBef>
                <a:spcPts val="600"/>
              </a:spcBef>
              <a:buNone/>
            </a:pPr>
            <a:r>
              <a:rPr lang="en-US" sz="2400" b="1" dirty="0"/>
              <a:t>&lt;h1&gt;Heading Level 1&lt;/h1&gt;</a:t>
            </a:r>
          </a:p>
          <a:p>
            <a:pPr marL="0" indent="0">
              <a:spcBef>
                <a:spcPts val="600"/>
              </a:spcBef>
              <a:buNone/>
            </a:pPr>
            <a:r>
              <a:rPr lang="en-US" sz="2400" b="1" dirty="0"/>
              <a:t>&lt;h2&gt;Heading Level 2&lt;/h2&gt;</a:t>
            </a:r>
          </a:p>
          <a:p>
            <a:pPr marL="0" indent="0">
              <a:spcBef>
                <a:spcPts val="600"/>
              </a:spcBef>
              <a:buNone/>
            </a:pPr>
            <a:r>
              <a:rPr lang="en-US" sz="2400" b="1" dirty="0"/>
              <a:t>&lt;h3&gt;Heading Level 3&lt;/h3&gt;</a:t>
            </a:r>
          </a:p>
          <a:p>
            <a:pPr marL="0" indent="0">
              <a:spcBef>
                <a:spcPts val="600"/>
              </a:spcBef>
              <a:buNone/>
            </a:pPr>
            <a:r>
              <a:rPr lang="en-US" sz="2400" b="1" dirty="0"/>
              <a:t>&lt;h4&gt;Heading Level 4&lt;/h4&gt;</a:t>
            </a:r>
          </a:p>
          <a:p>
            <a:pPr marL="0" indent="0">
              <a:spcBef>
                <a:spcPts val="600"/>
              </a:spcBef>
              <a:buNone/>
            </a:pPr>
            <a:r>
              <a:rPr lang="en-US" sz="2400" b="1" dirty="0"/>
              <a:t>&lt;h5&gt;Heading Level 5&lt;/h5&gt;</a:t>
            </a:r>
          </a:p>
          <a:p>
            <a:pPr marL="0" indent="0">
              <a:spcBef>
                <a:spcPts val="600"/>
              </a:spcBef>
              <a:buNone/>
            </a:pPr>
            <a:r>
              <a:rPr lang="en-US" sz="2400" b="1" dirty="0"/>
              <a:t>&lt;h6&gt;Heading Level 6&lt;/h6</a:t>
            </a:r>
            <a:r>
              <a:rPr lang="en-US" sz="2400" b="1" dirty="0" smtClean="0"/>
              <a:t>&gt;</a:t>
            </a:r>
            <a:endParaRPr lang="en-US" sz="2400" b="1" dirty="0"/>
          </a:p>
        </p:txBody>
      </p:sp>
      <p:pic>
        <p:nvPicPr>
          <p:cNvPr id="1026" name="Picture 2" descr="The web page, Heading Example, shows generic heading levels from 1 to 6, from top to bottom. The text in each heading is bold and grows progressively small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7812" y="845022"/>
            <a:ext cx="3954887" cy="4132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672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The Paragraph </a:t>
            </a:r>
            <a:r>
              <a:rPr lang="en-US" sz="3600" dirty="0" smtClean="0">
                <a:latin typeface="+mj-lt"/>
              </a:rPr>
              <a:t>Element &lt;p</a:t>
            </a:r>
            <a:r>
              <a:rPr lang="en-US" sz="3600" dirty="0">
                <a:latin typeface="+mj-lt"/>
              </a:rPr>
              <a:t>&gt; tag</a:t>
            </a:r>
          </a:p>
        </p:txBody>
      </p:sp>
      <p:sp>
        <p:nvSpPr>
          <p:cNvPr id="3" name="Content Placeholder 2"/>
          <p:cNvSpPr>
            <a:spLocks noGrp="1"/>
          </p:cNvSpPr>
          <p:nvPr>
            <p:ph idx="1"/>
          </p:nvPr>
        </p:nvSpPr>
        <p:spPr>
          <a:xfrm>
            <a:off x="457200" y="838200"/>
            <a:ext cx="8153400" cy="369332"/>
          </a:xfrm>
        </p:spPr>
        <p:txBody>
          <a:bodyPr wrap="square">
            <a:spAutoFit/>
          </a:bodyPr>
          <a:lstStyle/>
          <a:p>
            <a:pPr marL="255588" indent="-255588"/>
            <a:r>
              <a:rPr lang="en-US" sz="2400" dirty="0"/>
              <a:t>Paragraph </a:t>
            </a:r>
            <a:r>
              <a:rPr lang="en-US" sz="2400" dirty="0" smtClean="0"/>
              <a:t>element</a:t>
            </a:r>
          </a:p>
        </p:txBody>
      </p:sp>
      <p:sp>
        <p:nvSpPr>
          <p:cNvPr id="4" name="Content Placeholder 3"/>
          <p:cNvSpPr>
            <a:spLocks noGrp="1"/>
          </p:cNvSpPr>
          <p:nvPr>
            <p:ph idx="13"/>
          </p:nvPr>
        </p:nvSpPr>
        <p:spPr>
          <a:xfrm>
            <a:off x="457200" y="1273909"/>
            <a:ext cx="8153400" cy="1631216"/>
          </a:xfrm>
        </p:spPr>
        <p:txBody>
          <a:bodyPr wrap="square">
            <a:spAutoFit/>
          </a:bodyPr>
          <a:lstStyle/>
          <a:p>
            <a:pPr marL="457200" lvl="1" indent="-190500">
              <a:buNone/>
            </a:pPr>
            <a:r>
              <a:rPr lang="en-US" sz="2400" b="1" dirty="0"/>
              <a:t>&lt;p&gt; …</a:t>
            </a:r>
            <a:r>
              <a:rPr lang="en-US" sz="2400" b="1" i="1" dirty="0"/>
              <a:t>paragraph goes here</a:t>
            </a:r>
            <a:r>
              <a:rPr lang="en-US" sz="2400" b="1" dirty="0"/>
              <a:t>… &lt;/p</a:t>
            </a:r>
            <a:r>
              <a:rPr lang="en-US" sz="2400" b="1" dirty="0" smtClean="0"/>
              <a:t>&gt;</a:t>
            </a:r>
            <a:endParaRPr lang="en-US" sz="2400" dirty="0" smtClean="0"/>
          </a:p>
          <a:p>
            <a:pPr lvl="1"/>
            <a:r>
              <a:rPr lang="en-US" sz="2400" dirty="0" smtClean="0"/>
              <a:t>Groups </a:t>
            </a:r>
            <a:r>
              <a:rPr lang="en-US" sz="2400" dirty="0"/>
              <a:t>sentences and sections of text together. </a:t>
            </a:r>
          </a:p>
          <a:p>
            <a:pPr lvl="1"/>
            <a:r>
              <a:rPr lang="en-US" sz="2400" dirty="0"/>
              <a:t>Configures empty space above and below the paragraph</a:t>
            </a:r>
          </a:p>
        </p:txBody>
      </p:sp>
    </p:spTree>
    <p:extLst>
      <p:ext uri="{BB962C8B-B14F-4D97-AF65-F5344CB8AC3E}">
        <p14:creationId xmlns:p14="http://schemas.microsoft.com/office/powerpoint/2010/main" val="396007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The Line Break </a:t>
            </a:r>
            <a:r>
              <a:rPr lang="en-US" sz="3600" dirty="0" smtClean="0">
                <a:latin typeface="+mj-lt"/>
              </a:rPr>
              <a:t>Element &lt;</a:t>
            </a:r>
            <a:r>
              <a:rPr lang="en-US" sz="3600" dirty="0" err="1" smtClean="0">
                <a:latin typeface="+mj-lt"/>
              </a:rPr>
              <a:t>br</a:t>
            </a:r>
            <a:r>
              <a:rPr lang="en-US" sz="3600" dirty="0">
                <a:latin typeface="+mj-lt"/>
              </a:rPr>
              <a:t>&gt; tag</a:t>
            </a:r>
          </a:p>
        </p:txBody>
      </p:sp>
      <p:sp>
        <p:nvSpPr>
          <p:cNvPr id="3" name="Content Placeholder 2"/>
          <p:cNvSpPr>
            <a:spLocks noGrp="1"/>
          </p:cNvSpPr>
          <p:nvPr>
            <p:ph idx="1"/>
          </p:nvPr>
        </p:nvSpPr>
        <p:spPr>
          <a:xfrm>
            <a:off x="457200" y="833616"/>
            <a:ext cx="8153400" cy="1261884"/>
          </a:xfrm>
        </p:spPr>
        <p:txBody>
          <a:bodyPr wrap="square">
            <a:spAutoFit/>
          </a:bodyPr>
          <a:lstStyle/>
          <a:p>
            <a:r>
              <a:rPr lang="en-US" sz="2400" dirty="0"/>
              <a:t>Line Break element</a:t>
            </a:r>
          </a:p>
          <a:p>
            <a:pPr lvl="1"/>
            <a:r>
              <a:rPr lang="en-US" sz="2400" dirty="0"/>
              <a:t>Stand-alone tag</a:t>
            </a:r>
          </a:p>
          <a:p>
            <a:pPr lvl="1"/>
            <a:r>
              <a:rPr lang="en-US" sz="2400" dirty="0"/>
              <a:t>Called a void element in </a:t>
            </a:r>
            <a:r>
              <a:rPr lang="en-US" sz="2400" spc="-300" dirty="0" smtClean="0"/>
              <a:t>H T M L </a:t>
            </a:r>
            <a:r>
              <a:rPr lang="en-US" sz="2400" dirty="0" smtClean="0"/>
              <a:t>5</a:t>
            </a:r>
            <a:endParaRPr lang="en-US" sz="2400" dirty="0"/>
          </a:p>
        </p:txBody>
      </p:sp>
      <p:sp>
        <p:nvSpPr>
          <p:cNvPr id="4" name="Content Placeholder 3"/>
          <p:cNvSpPr>
            <a:spLocks noGrp="1"/>
          </p:cNvSpPr>
          <p:nvPr>
            <p:ph idx="13"/>
          </p:nvPr>
        </p:nvSpPr>
        <p:spPr>
          <a:xfrm>
            <a:off x="457200" y="2295525"/>
            <a:ext cx="8153400" cy="1669688"/>
          </a:xfrm>
        </p:spPr>
        <p:txBody>
          <a:bodyPr wrap="square">
            <a:spAutoFit/>
          </a:bodyPr>
          <a:lstStyle/>
          <a:p>
            <a:pPr marL="447675" indent="0">
              <a:buNone/>
            </a:pPr>
            <a:r>
              <a:rPr lang="en-US" sz="2400" b="1" dirty="0"/>
              <a:t>…</a:t>
            </a:r>
            <a:r>
              <a:rPr lang="en-US" sz="2400" b="1" i="1" dirty="0"/>
              <a:t>text goes here</a:t>
            </a:r>
            <a:r>
              <a:rPr lang="en-US" sz="2400" b="1" dirty="0"/>
              <a:t> &lt;</a:t>
            </a:r>
            <a:r>
              <a:rPr lang="en-US" sz="2400" b="1" dirty="0" err="1"/>
              <a:t>br</a:t>
            </a:r>
            <a:r>
              <a:rPr lang="en-US" sz="2400" b="1" dirty="0"/>
              <a:t>&gt;</a:t>
            </a:r>
            <a:br>
              <a:rPr lang="en-US" sz="2400" b="1" dirty="0"/>
            </a:br>
            <a:r>
              <a:rPr lang="en-US" sz="2400" b="1" i="1" dirty="0"/>
              <a:t>This starts on a new line</a:t>
            </a:r>
            <a:r>
              <a:rPr lang="en-US" sz="2400" b="1" dirty="0" smtClean="0"/>
              <a:t>….</a:t>
            </a:r>
            <a:endParaRPr lang="en-US" sz="2400" dirty="0"/>
          </a:p>
          <a:p>
            <a:pPr lvl="1">
              <a:spcBef>
                <a:spcPts val="1500"/>
              </a:spcBef>
            </a:pPr>
            <a:r>
              <a:rPr lang="en-US" sz="2400" dirty="0"/>
              <a:t>Causes the next element or text to display </a:t>
            </a:r>
            <a:br>
              <a:rPr lang="en-US" sz="2400" dirty="0"/>
            </a:br>
            <a:r>
              <a:rPr lang="en-US" sz="2400" dirty="0"/>
              <a:t>on a new </a:t>
            </a:r>
            <a:r>
              <a:rPr lang="en-US" sz="2400" dirty="0" smtClean="0"/>
              <a:t>line</a:t>
            </a:r>
            <a:endParaRPr lang="en-US" sz="2400" dirty="0"/>
          </a:p>
        </p:txBody>
      </p:sp>
    </p:spTree>
    <p:extLst>
      <p:ext uri="{BB962C8B-B14F-4D97-AF65-F5344CB8AC3E}">
        <p14:creationId xmlns:p14="http://schemas.microsoft.com/office/powerpoint/2010/main" val="199503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The Horizontal Rule </a:t>
            </a:r>
            <a:r>
              <a:rPr lang="en-US" sz="3600" dirty="0" smtClean="0">
                <a:latin typeface="+mj-lt"/>
              </a:rPr>
              <a:t>Element &lt;</a:t>
            </a:r>
            <a:r>
              <a:rPr lang="en-US" sz="3600" dirty="0" err="1" smtClean="0">
                <a:latin typeface="+mj-lt"/>
              </a:rPr>
              <a:t>hr</a:t>
            </a:r>
            <a:r>
              <a:rPr lang="en-US" sz="3600" dirty="0">
                <a:latin typeface="+mj-lt"/>
              </a:rPr>
              <a:t>&gt; tag</a:t>
            </a:r>
          </a:p>
        </p:txBody>
      </p:sp>
      <p:sp>
        <p:nvSpPr>
          <p:cNvPr id="3" name="Content Placeholder 2"/>
          <p:cNvSpPr>
            <a:spLocks noGrp="1"/>
          </p:cNvSpPr>
          <p:nvPr>
            <p:ph idx="1"/>
          </p:nvPr>
        </p:nvSpPr>
        <p:spPr>
          <a:xfrm>
            <a:off x="457200" y="833616"/>
            <a:ext cx="8153400" cy="815608"/>
          </a:xfrm>
        </p:spPr>
        <p:txBody>
          <a:bodyPr wrap="square">
            <a:spAutoFit/>
          </a:bodyPr>
          <a:lstStyle/>
          <a:p>
            <a:r>
              <a:rPr lang="en-US" sz="2400" dirty="0"/>
              <a:t>Horizontal Rule element</a:t>
            </a:r>
          </a:p>
          <a:p>
            <a:pPr lvl="1"/>
            <a:r>
              <a:rPr lang="en-US" sz="2400" dirty="0"/>
              <a:t>void element</a:t>
            </a:r>
          </a:p>
        </p:txBody>
      </p:sp>
      <p:sp>
        <p:nvSpPr>
          <p:cNvPr id="4" name="Content Placeholder 3"/>
          <p:cNvSpPr>
            <a:spLocks noGrp="1"/>
          </p:cNvSpPr>
          <p:nvPr>
            <p:ph idx="13"/>
          </p:nvPr>
        </p:nvSpPr>
        <p:spPr>
          <a:xfrm>
            <a:off x="457200" y="1781175"/>
            <a:ext cx="8153400" cy="1631216"/>
          </a:xfrm>
        </p:spPr>
        <p:txBody>
          <a:bodyPr wrap="square">
            <a:spAutoFit/>
          </a:bodyPr>
          <a:lstStyle/>
          <a:p>
            <a:pPr marL="447675" indent="0">
              <a:buNone/>
            </a:pPr>
            <a:r>
              <a:rPr lang="en-US" sz="2400" b="1" dirty="0"/>
              <a:t>&lt;</a:t>
            </a:r>
            <a:r>
              <a:rPr lang="en-US" sz="2400" b="1" dirty="0" err="1"/>
              <a:t>hr</a:t>
            </a:r>
            <a:r>
              <a:rPr lang="en-US" sz="2400" b="1" dirty="0"/>
              <a:t> </a:t>
            </a:r>
            <a:r>
              <a:rPr lang="en-US" sz="2400" b="1" dirty="0" smtClean="0"/>
              <a:t>&gt;</a:t>
            </a:r>
            <a:endParaRPr lang="en-US" sz="2400" b="1" dirty="0"/>
          </a:p>
          <a:p>
            <a:pPr lvl="1"/>
            <a:r>
              <a:rPr lang="en-US" sz="2400" dirty="0"/>
              <a:t>Configures a horizontal line on the page</a:t>
            </a:r>
          </a:p>
          <a:p>
            <a:pPr lvl="1"/>
            <a:r>
              <a:rPr lang="en-US" sz="2400" i="1" dirty="0"/>
              <a:t>In </a:t>
            </a:r>
            <a:r>
              <a:rPr lang="en-US" sz="2400" i="1" spc="-300" dirty="0" smtClean="0"/>
              <a:t>H T M L </a:t>
            </a:r>
            <a:r>
              <a:rPr lang="en-US" sz="2400" i="1" dirty="0" smtClean="0"/>
              <a:t>5</a:t>
            </a:r>
            <a:r>
              <a:rPr lang="en-US" sz="2400" i="1" dirty="0"/>
              <a:t>, it should be used to indicate a </a:t>
            </a:r>
            <a:r>
              <a:rPr lang="en-US" sz="2400" i="1" dirty="0" smtClean="0"/>
              <a:t>thematic break </a:t>
            </a:r>
            <a:r>
              <a:rPr lang="en-US" sz="2400" i="1" dirty="0"/>
              <a:t>at the paragraph level</a:t>
            </a:r>
          </a:p>
        </p:txBody>
      </p:sp>
    </p:spTree>
    <p:extLst>
      <p:ext uri="{BB962C8B-B14F-4D97-AF65-F5344CB8AC3E}">
        <p14:creationId xmlns:p14="http://schemas.microsoft.com/office/powerpoint/2010/main" val="1159945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latin typeface="+mj-lt"/>
              </a:rPr>
              <a:t>The </a:t>
            </a:r>
            <a:r>
              <a:rPr lang="en-US" sz="3600" dirty="0" err="1">
                <a:latin typeface="+mj-lt"/>
              </a:rPr>
              <a:t>Blockquote</a:t>
            </a:r>
            <a:r>
              <a:rPr lang="en-US" sz="3600" dirty="0">
                <a:latin typeface="+mj-lt"/>
              </a:rPr>
              <a:t> </a:t>
            </a:r>
            <a:r>
              <a:rPr lang="en-US" sz="3600" dirty="0" smtClean="0">
                <a:latin typeface="+mj-lt"/>
              </a:rPr>
              <a:t>Element &lt;</a:t>
            </a:r>
            <a:r>
              <a:rPr lang="en-US" sz="3600" dirty="0" err="1" smtClean="0">
                <a:latin typeface="+mj-lt"/>
              </a:rPr>
              <a:t>blockquote</a:t>
            </a:r>
            <a:r>
              <a:rPr lang="en-US" sz="3600" dirty="0">
                <a:latin typeface="+mj-lt"/>
              </a:rPr>
              <a:t>&gt;</a:t>
            </a:r>
          </a:p>
        </p:txBody>
      </p:sp>
      <p:sp>
        <p:nvSpPr>
          <p:cNvPr id="3" name="Content Placeholder 2"/>
          <p:cNvSpPr>
            <a:spLocks noGrp="1"/>
          </p:cNvSpPr>
          <p:nvPr>
            <p:ph idx="1"/>
          </p:nvPr>
        </p:nvSpPr>
        <p:spPr>
          <a:xfrm>
            <a:off x="457200" y="1295400"/>
            <a:ext cx="8153400" cy="815608"/>
          </a:xfrm>
        </p:spPr>
        <p:txBody>
          <a:bodyPr wrap="square">
            <a:spAutoFit/>
          </a:bodyPr>
          <a:lstStyle/>
          <a:p>
            <a:r>
              <a:rPr lang="en-US" sz="2400" dirty="0" err="1"/>
              <a:t>Blockquote</a:t>
            </a:r>
            <a:r>
              <a:rPr lang="en-US" sz="2400" dirty="0"/>
              <a:t> element</a:t>
            </a:r>
          </a:p>
          <a:p>
            <a:pPr lvl="1"/>
            <a:r>
              <a:rPr lang="en-US" sz="2400" dirty="0"/>
              <a:t>Indents a block of text for special emphasis</a:t>
            </a:r>
          </a:p>
        </p:txBody>
      </p:sp>
      <p:sp>
        <p:nvSpPr>
          <p:cNvPr id="4" name="Content Placeholder 3"/>
          <p:cNvSpPr>
            <a:spLocks noGrp="1"/>
          </p:cNvSpPr>
          <p:nvPr>
            <p:ph idx="13"/>
          </p:nvPr>
        </p:nvSpPr>
        <p:spPr>
          <a:xfrm>
            <a:off x="457200" y="2295525"/>
            <a:ext cx="8153400" cy="1261884"/>
          </a:xfrm>
        </p:spPr>
        <p:txBody>
          <a:bodyPr wrap="square">
            <a:spAutoFit/>
          </a:bodyPr>
          <a:lstStyle/>
          <a:p>
            <a:pPr marL="457200" indent="0">
              <a:spcBef>
                <a:spcPts val="600"/>
              </a:spcBef>
              <a:buNone/>
            </a:pPr>
            <a:r>
              <a:rPr lang="en-US" sz="2400" b="1" dirty="0"/>
              <a:t>&lt;</a:t>
            </a:r>
            <a:r>
              <a:rPr lang="en-US" sz="2400" b="1" dirty="0" err="1"/>
              <a:t>blockquote</a:t>
            </a:r>
            <a:r>
              <a:rPr lang="en-US" sz="2400" b="1" dirty="0"/>
              <a:t>&gt;</a:t>
            </a:r>
          </a:p>
          <a:p>
            <a:pPr marL="457200" indent="0">
              <a:spcBef>
                <a:spcPts val="600"/>
              </a:spcBef>
              <a:buNone/>
            </a:pPr>
            <a:r>
              <a:rPr lang="en-US" sz="2400" b="1" dirty="0"/>
              <a:t>   …</a:t>
            </a:r>
            <a:r>
              <a:rPr lang="en-US" sz="2400" b="1" i="1" dirty="0"/>
              <a:t>text goes here</a:t>
            </a:r>
            <a:r>
              <a:rPr lang="en-US" sz="2400" b="1" dirty="0"/>
              <a:t>…</a:t>
            </a:r>
          </a:p>
          <a:p>
            <a:pPr marL="457200" indent="0">
              <a:spcBef>
                <a:spcPts val="600"/>
              </a:spcBef>
              <a:buNone/>
            </a:pPr>
            <a:r>
              <a:rPr lang="en-US" sz="2400" b="1" dirty="0"/>
              <a:t>&lt;/</a:t>
            </a:r>
            <a:r>
              <a:rPr lang="en-US" sz="2400" b="1" dirty="0" err="1"/>
              <a:t>blockquote</a:t>
            </a:r>
            <a:r>
              <a:rPr lang="en-US" sz="2400" b="1" dirty="0"/>
              <a:t>&gt;</a:t>
            </a:r>
          </a:p>
        </p:txBody>
      </p:sp>
    </p:spTree>
    <p:extLst>
      <p:ext uri="{BB962C8B-B14F-4D97-AF65-F5344CB8AC3E}">
        <p14:creationId xmlns:p14="http://schemas.microsoft.com/office/powerpoint/2010/main" val="560423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Phrase Elements</a:t>
            </a:r>
          </a:p>
        </p:txBody>
      </p:sp>
      <p:sp>
        <p:nvSpPr>
          <p:cNvPr id="3" name="Content Placeholder 2"/>
          <p:cNvSpPr>
            <a:spLocks noGrp="1"/>
          </p:cNvSpPr>
          <p:nvPr>
            <p:ph idx="1"/>
          </p:nvPr>
        </p:nvSpPr>
        <p:spPr>
          <a:xfrm>
            <a:off x="457200" y="838200"/>
            <a:ext cx="8153400" cy="1938992"/>
          </a:xfrm>
        </p:spPr>
        <p:txBody>
          <a:bodyPr wrap="square">
            <a:spAutoFit/>
          </a:bodyPr>
          <a:lstStyle/>
          <a:p>
            <a:r>
              <a:rPr lang="en-US" sz="2400" dirty="0"/>
              <a:t>Indicate the context and meaning of the text</a:t>
            </a:r>
          </a:p>
          <a:p>
            <a:r>
              <a:rPr lang="en-US" sz="2400" dirty="0"/>
              <a:t>Display inline with the </a:t>
            </a:r>
            <a:r>
              <a:rPr lang="en-US" sz="2400" dirty="0" smtClean="0"/>
              <a:t>text</a:t>
            </a:r>
          </a:p>
          <a:p>
            <a:r>
              <a:rPr lang="en-US" sz="2400" dirty="0" smtClean="0"/>
              <a:t>Common </a:t>
            </a:r>
            <a:r>
              <a:rPr lang="en-US" sz="2400" dirty="0"/>
              <a:t>Phrase Elements</a:t>
            </a:r>
          </a:p>
          <a:p>
            <a:pPr lvl="1"/>
            <a:r>
              <a:rPr lang="en-US" sz="2400" b="1" dirty="0"/>
              <a:t>&lt;b&gt;&lt;/b&gt;</a:t>
            </a:r>
          </a:p>
        </p:txBody>
      </p:sp>
      <p:sp>
        <p:nvSpPr>
          <p:cNvPr id="15" name="Content Placeholder 14"/>
          <p:cNvSpPr>
            <a:spLocks noGrp="1"/>
          </p:cNvSpPr>
          <p:nvPr>
            <p:ph idx="13"/>
          </p:nvPr>
        </p:nvSpPr>
        <p:spPr>
          <a:xfrm>
            <a:off x="457200" y="2895600"/>
            <a:ext cx="8153400" cy="815608"/>
          </a:xfrm>
        </p:spPr>
        <p:txBody>
          <a:bodyPr wrap="square">
            <a:spAutoFit/>
          </a:bodyPr>
          <a:lstStyle/>
          <a:p>
            <a:pPr marL="0" indent="714375">
              <a:buNone/>
            </a:pPr>
            <a:r>
              <a:rPr lang="en-US" sz="2400" dirty="0"/>
              <a:t>Text is displayed in bold </a:t>
            </a:r>
            <a:r>
              <a:rPr lang="en-US" sz="2400" dirty="0" smtClean="0"/>
              <a:t>font</a:t>
            </a:r>
          </a:p>
          <a:p>
            <a:pPr lvl="1"/>
            <a:r>
              <a:rPr lang="en-US" sz="2400" b="1" dirty="0" smtClean="0"/>
              <a:t>&lt;strong</a:t>
            </a:r>
            <a:r>
              <a:rPr lang="en-US" sz="2400" b="1" dirty="0"/>
              <a:t>&gt;&lt;/strong&gt;</a:t>
            </a:r>
          </a:p>
        </p:txBody>
      </p:sp>
      <p:sp>
        <p:nvSpPr>
          <p:cNvPr id="16" name="Content Placeholder 15"/>
          <p:cNvSpPr>
            <a:spLocks noGrp="1"/>
          </p:cNvSpPr>
          <p:nvPr>
            <p:ph idx="14"/>
          </p:nvPr>
        </p:nvSpPr>
        <p:spPr>
          <a:xfrm>
            <a:off x="457200" y="3876675"/>
            <a:ext cx="8153400" cy="815608"/>
          </a:xfrm>
        </p:spPr>
        <p:txBody>
          <a:bodyPr wrap="square">
            <a:spAutoFit/>
          </a:bodyPr>
          <a:lstStyle/>
          <a:p>
            <a:pPr marL="0" indent="714375">
              <a:buNone/>
            </a:pPr>
            <a:r>
              <a:rPr lang="en-US" sz="2400" dirty="0"/>
              <a:t>Text has strong importance and is displayed in </a:t>
            </a:r>
            <a:r>
              <a:rPr lang="en-US" sz="2400" dirty="0" smtClean="0"/>
              <a:t>bold</a:t>
            </a:r>
            <a:endParaRPr lang="en-US" sz="2400" dirty="0"/>
          </a:p>
          <a:p>
            <a:pPr lvl="1"/>
            <a:r>
              <a:rPr lang="en-US" sz="2400" b="1" dirty="0"/>
              <a:t>&lt;</a:t>
            </a:r>
            <a:r>
              <a:rPr lang="en-US" sz="2400" b="1" dirty="0" err="1"/>
              <a:t>i</a:t>
            </a:r>
            <a:r>
              <a:rPr lang="en-US" sz="2400" b="1" dirty="0"/>
              <a:t>&gt;&lt;/</a:t>
            </a:r>
            <a:r>
              <a:rPr lang="en-US" sz="2400" b="1" dirty="0" err="1"/>
              <a:t>i</a:t>
            </a:r>
            <a:r>
              <a:rPr lang="en-US" sz="2400" b="1" dirty="0"/>
              <a:t>&gt;</a:t>
            </a:r>
          </a:p>
        </p:txBody>
      </p:sp>
      <p:sp>
        <p:nvSpPr>
          <p:cNvPr id="17" name="Content Placeholder 16"/>
          <p:cNvSpPr>
            <a:spLocks noGrp="1"/>
          </p:cNvSpPr>
          <p:nvPr>
            <p:ph idx="15"/>
          </p:nvPr>
        </p:nvSpPr>
        <p:spPr>
          <a:xfrm>
            <a:off x="457200" y="4867275"/>
            <a:ext cx="8153400" cy="815608"/>
          </a:xfrm>
        </p:spPr>
        <p:txBody>
          <a:bodyPr wrap="square">
            <a:spAutoFit/>
          </a:bodyPr>
          <a:lstStyle/>
          <a:p>
            <a:pPr marL="0" indent="714375">
              <a:buNone/>
            </a:pPr>
            <a:r>
              <a:rPr lang="en-US" sz="2400" dirty="0"/>
              <a:t>Text is displayed in italic </a:t>
            </a:r>
            <a:r>
              <a:rPr lang="en-US" sz="2400" dirty="0" smtClean="0"/>
              <a:t>font</a:t>
            </a:r>
          </a:p>
          <a:p>
            <a:pPr lvl="1"/>
            <a:r>
              <a:rPr lang="en-US" sz="2400" b="1" dirty="0" smtClean="0"/>
              <a:t>&lt;</a:t>
            </a:r>
            <a:r>
              <a:rPr lang="en-US" sz="2400" b="1" dirty="0" err="1" smtClean="0"/>
              <a:t>em</a:t>
            </a:r>
            <a:r>
              <a:rPr lang="en-US" sz="2400" b="1" dirty="0"/>
              <a:t>&gt;&lt;/</a:t>
            </a:r>
            <a:r>
              <a:rPr lang="en-US" sz="2400" b="1" dirty="0" err="1"/>
              <a:t>em</a:t>
            </a:r>
            <a:r>
              <a:rPr lang="en-US" sz="2400" b="1" dirty="0" smtClean="0"/>
              <a:t>&gt;</a:t>
            </a:r>
            <a:endParaRPr lang="en-US" sz="2400" b="1" dirty="0"/>
          </a:p>
        </p:txBody>
      </p:sp>
      <p:sp>
        <p:nvSpPr>
          <p:cNvPr id="18" name="Content Placeholder 17"/>
          <p:cNvSpPr>
            <a:spLocks noGrp="1"/>
          </p:cNvSpPr>
          <p:nvPr>
            <p:ph idx="16"/>
          </p:nvPr>
        </p:nvSpPr>
        <p:spPr>
          <a:xfrm>
            <a:off x="457200" y="5810250"/>
            <a:ext cx="8153400" cy="369332"/>
          </a:xfrm>
        </p:spPr>
        <p:txBody>
          <a:bodyPr wrap="square">
            <a:spAutoFit/>
          </a:bodyPr>
          <a:lstStyle/>
          <a:p>
            <a:pPr marL="0" indent="714375">
              <a:buNone/>
            </a:pPr>
            <a:r>
              <a:rPr lang="en-US" sz="2400" dirty="0"/>
              <a:t>Text has emphasis and is displayed in italic </a:t>
            </a:r>
            <a:r>
              <a:rPr lang="en-US" sz="2400" dirty="0" smtClean="0"/>
              <a:t>font</a:t>
            </a:r>
            <a:endParaRPr lang="en-US" sz="2400" dirty="0"/>
          </a:p>
        </p:txBody>
      </p:sp>
    </p:spTree>
    <p:extLst>
      <p:ext uri="{BB962C8B-B14F-4D97-AF65-F5344CB8AC3E}">
        <p14:creationId xmlns:p14="http://schemas.microsoft.com/office/powerpoint/2010/main" val="2780426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Proper Nesting</a:t>
            </a:r>
          </a:p>
        </p:txBody>
      </p:sp>
      <p:sp>
        <p:nvSpPr>
          <p:cNvPr id="3" name="Content Placeholder 2"/>
          <p:cNvSpPr>
            <a:spLocks noGrp="1"/>
          </p:cNvSpPr>
          <p:nvPr>
            <p:ph idx="1"/>
          </p:nvPr>
        </p:nvSpPr>
        <p:spPr>
          <a:xfrm>
            <a:off x="457200" y="838200"/>
            <a:ext cx="8153400" cy="1300356"/>
          </a:xfrm>
        </p:spPr>
        <p:txBody>
          <a:bodyPr wrap="square">
            <a:spAutoFit/>
          </a:bodyPr>
          <a:lstStyle/>
          <a:p>
            <a:pPr marL="0" indent="0">
              <a:buNone/>
            </a:pPr>
            <a:r>
              <a:rPr lang="en-US" sz="2400" dirty="0" smtClean="0"/>
              <a:t>CODE</a:t>
            </a:r>
            <a:r>
              <a:rPr lang="en-US" sz="2400" dirty="0"/>
              <a:t>:</a:t>
            </a:r>
          </a:p>
          <a:p>
            <a:pPr marL="0" indent="0">
              <a:buNone/>
            </a:pPr>
            <a:r>
              <a:rPr lang="en-US" sz="2400" dirty="0"/>
              <a:t>&lt;p&gt;&lt;</a:t>
            </a:r>
            <a:r>
              <a:rPr lang="en-US" sz="2400" dirty="0" err="1"/>
              <a:t>i</a:t>
            </a:r>
            <a:r>
              <a:rPr lang="en-US" sz="2400" dirty="0"/>
              <a:t>&gt;Call for a free quote for your web development needs</a:t>
            </a:r>
            <a:r>
              <a:rPr lang="en-US" sz="2400" dirty="0" smtClean="0"/>
              <a:t>: &lt;</a:t>
            </a:r>
            <a:r>
              <a:rPr lang="en-US" sz="2400" dirty="0"/>
              <a:t>strong&gt;888.555.5555 &lt;/strong&gt;&lt;/</a:t>
            </a:r>
            <a:r>
              <a:rPr lang="en-US" sz="2400" dirty="0" err="1"/>
              <a:t>i</a:t>
            </a:r>
            <a:r>
              <a:rPr lang="en-US" sz="2400" dirty="0"/>
              <a:t>&gt;&lt;/p&gt;</a:t>
            </a:r>
          </a:p>
        </p:txBody>
      </p:sp>
      <p:sp>
        <p:nvSpPr>
          <p:cNvPr id="4" name="Content Placeholder 3"/>
          <p:cNvSpPr>
            <a:spLocks noGrp="1"/>
          </p:cNvSpPr>
          <p:nvPr>
            <p:ph idx="13"/>
          </p:nvPr>
        </p:nvSpPr>
        <p:spPr>
          <a:xfrm>
            <a:off x="457200" y="2667000"/>
            <a:ext cx="8153400" cy="1300356"/>
          </a:xfrm>
        </p:spPr>
        <p:txBody>
          <a:bodyPr wrap="square">
            <a:spAutoFit/>
          </a:bodyPr>
          <a:lstStyle/>
          <a:p>
            <a:pPr marL="0" indent="0">
              <a:buNone/>
            </a:pPr>
            <a:r>
              <a:rPr lang="en-US" sz="2400" dirty="0"/>
              <a:t>BROWSER </a:t>
            </a:r>
            <a:r>
              <a:rPr lang="en-US" sz="2400" dirty="0" smtClean="0"/>
              <a:t>DISPLAY:</a:t>
            </a:r>
          </a:p>
          <a:p>
            <a:pPr marL="0" indent="0">
              <a:buNone/>
            </a:pPr>
            <a:r>
              <a:rPr lang="en-US" sz="2400" i="1" dirty="0" smtClean="0"/>
              <a:t>Call </a:t>
            </a:r>
            <a:r>
              <a:rPr lang="en-US" sz="2400" i="1" dirty="0"/>
              <a:t>for a free quote for your web development </a:t>
            </a:r>
            <a:r>
              <a:rPr lang="en-US" sz="2400" i="1" dirty="0" smtClean="0"/>
              <a:t>needs:</a:t>
            </a:r>
            <a:r>
              <a:rPr lang="en-US" sz="2400" dirty="0"/>
              <a:t> </a:t>
            </a:r>
            <a:r>
              <a:rPr lang="en-US" sz="2400" b="1" i="1" dirty="0" smtClean="0"/>
              <a:t>888.555.5555</a:t>
            </a:r>
            <a:endParaRPr lang="en-US" sz="2400" b="1" i="1" dirty="0"/>
          </a:p>
        </p:txBody>
      </p:sp>
    </p:spTree>
    <p:extLst>
      <p:ext uri="{BB962C8B-B14F-4D97-AF65-F5344CB8AC3E}">
        <p14:creationId xmlns:p14="http://schemas.microsoft.com/office/powerpoint/2010/main" val="534798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23952</TotalTime>
  <Words>1346</Words>
  <Application>Microsoft Office PowerPoint</Application>
  <PresentationFormat>On-screen Show (4:3)</PresentationFormat>
  <Paragraphs>225</Paragraphs>
  <Slides>28</Slides>
  <Notes>27</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508 Lecture</vt:lpstr>
      <vt:lpstr>Basics of Web Design</vt:lpstr>
      <vt:lpstr>Learning Outcomes</vt:lpstr>
      <vt:lpstr>The Heading Element</vt:lpstr>
      <vt:lpstr>The Paragraph Element &lt;p&gt; tag</vt:lpstr>
      <vt:lpstr>The Line Break Element &lt;br&gt; tag</vt:lpstr>
      <vt:lpstr>The Horizontal Rule Element &lt;hr&gt; tag</vt:lpstr>
      <vt:lpstr>The Blockquote Element &lt;blockquote&gt;</vt:lpstr>
      <vt:lpstr>Phrase Elements</vt:lpstr>
      <vt:lpstr>Proper Nesting</vt:lpstr>
      <vt:lpstr>H T M L List Basics</vt:lpstr>
      <vt:lpstr>Unordered List</vt:lpstr>
      <vt:lpstr>Unordered List Example</vt:lpstr>
      <vt:lpstr>Ordered List</vt:lpstr>
      <vt:lpstr>Ordered List Example</vt:lpstr>
      <vt:lpstr>Description List</vt:lpstr>
      <vt:lpstr>Description List Example</vt:lpstr>
      <vt:lpstr>Special Entity Characters</vt:lpstr>
      <vt:lpstr>The div element &lt;div&gt;</vt:lpstr>
      <vt:lpstr>Structural Elements</vt:lpstr>
      <vt:lpstr>More Structural Elements</vt:lpstr>
      <vt:lpstr>H T M L 5 Structural Elements</vt:lpstr>
      <vt:lpstr>The Anchor Element &lt;a&gt;</vt:lpstr>
      <vt:lpstr>More on Hyperlinks</vt:lpstr>
      <vt:lpstr>Opening a Link in a New Browser Window</vt:lpstr>
      <vt:lpstr>Email Hyperlinks </vt:lpstr>
      <vt:lpstr>Writing Valid H T M L</vt:lpstr>
      <vt:lpstr>Summary</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Web Design: HTML5 &amp; CSS, Fifth Edition</dc:title>
  <dc:subject>HTML</dc:subject>
  <dc:creator>Terry Ann Felke-Morris</dc:creator>
  <cp:keywords>Basics of Web Design</cp:keywords>
  <cp:lastModifiedBy>Revathy Natarajan</cp:lastModifiedBy>
  <cp:revision>4742</cp:revision>
  <dcterms:created xsi:type="dcterms:W3CDTF">2014-07-14T20:04:21Z</dcterms:created>
  <dcterms:modified xsi:type="dcterms:W3CDTF">2019-04-12T11:52:29Z</dcterms:modified>
</cp:coreProperties>
</file>