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1265" r:id="rId2"/>
    <p:sldId id="1198" r:id="rId3"/>
    <p:sldId id="1199" r:id="rId4"/>
    <p:sldId id="1200" r:id="rId5"/>
    <p:sldId id="1229" r:id="rId6"/>
    <p:sldId id="1230" r:id="rId7"/>
    <p:sldId id="1231" r:id="rId8"/>
    <p:sldId id="1243" r:id="rId9"/>
    <p:sldId id="1201" r:id="rId10"/>
    <p:sldId id="1260" r:id="rId11"/>
    <p:sldId id="1261" r:id="rId12"/>
    <p:sldId id="1262" r:id="rId13"/>
    <p:sldId id="1263" r:id="rId14"/>
    <p:sldId id="1232" r:id="rId15"/>
    <p:sldId id="1202" r:id="rId16"/>
    <p:sldId id="1233" r:id="rId17"/>
    <p:sldId id="1203" r:id="rId18"/>
    <p:sldId id="1234" r:id="rId19"/>
    <p:sldId id="1204" r:id="rId20"/>
    <p:sldId id="1235" r:id="rId21"/>
    <p:sldId id="1205" r:id="rId22"/>
    <p:sldId id="1206" r:id="rId23"/>
    <p:sldId id="1257" r:id="rId24"/>
    <p:sldId id="1258" r:id="rId25"/>
    <p:sldId id="1264" r:id="rId26"/>
    <p:sldId id="1259" r:id="rId27"/>
    <p:sldId id="1209" r:id="rId28"/>
    <p:sldId id="116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os="1152">
          <p15:clr>
            <a:srgbClr val="A4A3A4"/>
          </p15:clr>
        </p15:guide>
        <p15:guide id="4" orient="horz" pos="336">
          <p15:clr>
            <a:srgbClr val="A4A3A4"/>
          </p15:clr>
        </p15:guide>
        <p15:guide id="5" orient="horz" pos="912">
          <p15:clr>
            <a:srgbClr val="A4A3A4"/>
          </p15:clr>
        </p15:guide>
        <p15:guide id="6" orient="horz" pos="3984">
          <p15:clr>
            <a:srgbClr val="A4A3A4"/>
          </p15:clr>
        </p15:guide>
        <p15:guide id="7" pos="288">
          <p15:clr>
            <a:srgbClr val="A4A3A4"/>
          </p15:clr>
        </p15:guide>
        <p15:guide id="8" pos="3552"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7" autoAdjust="0"/>
    <p:restoredTop sz="86447" autoAdjust="0"/>
  </p:normalViewPr>
  <p:slideViewPr>
    <p:cSldViewPr>
      <p:cViewPr>
        <p:scale>
          <a:sx n="100" d="100"/>
          <a:sy n="100" d="100"/>
        </p:scale>
        <p:origin x="-72" y="-162"/>
      </p:cViewPr>
      <p:guideLst>
        <p:guide orient="horz" pos="2160"/>
        <p:guide orient="horz" pos="864"/>
        <p:guide orient="horz" pos="336"/>
        <p:guide orient="horz" pos="576"/>
        <p:guide orient="horz" pos="3984"/>
        <p:guide pos="2880"/>
        <p:guide pos="288"/>
        <p:guide pos="3552"/>
        <p:guide pos="5424"/>
      </p:guideLst>
    </p:cSldViewPr>
  </p:slideViewPr>
  <p:outlineViewPr>
    <p:cViewPr>
      <p:scale>
        <a:sx n="33" d="100"/>
        <a:sy n="33" d="100"/>
      </p:scale>
      <p:origin x="0" y="2542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4/12/2019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4/12/2019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4/12/2019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4/12/2019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4/12/2019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4572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4/12/2019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a:t>
            </a:r>
            <a:r>
              <a:rPr lang="en-US" sz="1200" baseline="0"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4" r:id="rId1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pixlr.com/editor"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31" y="73104"/>
            <a:ext cx="8154969" cy="553998"/>
          </a:xfrm>
        </p:spPr>
        <p:txBody>
          <a:bodyPr wrap="square">
            <a:spAutoFit/>
          </a:bodyPr>
          <a:lstStyle/>
          <a:p>
            <a:pPr lvl="0"/>
            <a:r>
              <a:rPr lang="en-IN" sz="3600" dirty="0">
                <a:latin typeface="+mj-lt"/>
              </a:rPr>
              <a:t>Basics </a:t>
            </a:r>
            <a:r>
              <a:rPr lang="en-IN" sz="3600" dirty="0" smtClean="0">
                <a:latin typeface="+mj-lt"/>
              </a:rPr>
              <a:t>of Web </a:t>
            </a:r>
            <a:r>
              <a:rPr lang="en-IN" sz="3600" dirty="0">
                <a:latin typeface="+mj-lt"/>
              </a:rPr>
              <a:t>Design</a:t>
            </a:r>
          </a:p>
        </p:txBody>
      </p:sp>
      <p:sp>
        <p:nvSpPr>
          <p:cNvPr id="3" name="Text Placeholder 2"/>
          <p:cNvSpPr>
            <a:spLocks noGrp="1"/>
          </p:cNvSpPr>
          <p:nvPr>
            <p:ph type="body" sz="quarter" idx="13"/>
          </p:nvPr>
        </p:nvSpPr>
        <p:spPr>
          <a:xfrm>
            <a:off x="456677" y="911423"/>
            <a:ext cx="8163448" cy="307777"/>
          </a:xfrm>
        </p:spPr>
        <p:txBody>
          <a:bodyPr wrap="square">
            <a:spAutoFit/>
          </a:bodyPr>
          <a:lstStyle/>
          <a:p>
            <a:r>
              <a:rPr lang="en-US" dirty="0"/>
              <a:t>Fifth Edition</a:t>
            </a:r>
            <a:endParaRPr lang="en-IN" dirty="0"/>
          </a:p>
        </p:txBody>
      </p:sp>
      <p:sp>
        <p:nvSpPr>
          <p:cNvPr id="4" name="Text Placeholder 3"/>
          <p:cNvSpPr>
            <a:spLocks noGrp="1"/>
          </p:cNvSpPr>
          <p:nvPr>
            <p:ph type="body" sz="quarter" idx="14"/>
          </p:nvPr>
        </p:nvSpPr>
        <p:spPr>
          <a:xfrm>
            <a:off x="4573779" y="3019425"/>
            <a:ext cx="3657600" cy="492443"/>
          </a:xfrm>
        </p:spPr>
        <p:txBody>
          <a:bodyPr>
            <a:spAutoFit/>
          </a:bodyPr>
          <a:lstStyle/>
          <a:p>
            <a:r>
              <a:rPr lang="en-US" sz="3200" dirty="0"/>
              <a:t>Chapter </a:t>
            </a:r>
            <a:r>
              <a:rPr lang="en-US" sz="3200" dirty="0" smtClean="0"/>
              <a:t>5</a:t>
            </a:r>
            <a:endParaRPr lang="en-US" sz="3200" dirty="0"/>
          </a:p>
        </p:txBody>
      </p:sp>
      <p:sp>
        <p:nvSpPr>
          <p:cNvPr id="5" name="Text Placeholder 5"/>
          <p:cNvSpPr>
            <a:spLocks noGrp="1"/>
          </p:cNvSpPr>
          <p:nvPr>
            <p:ph type="body" sz="quarter" idx="15"/>
          </p:nvPr>
        </p:nvSpPr>
        <p:spPr>
          <a:xfrm>
            <a:off x="4572001" y="3695700"/>
            <a:ext cx="3733800" cy="615553"/>
          </a:xfrm>
        </p:spPr>
        <p:txBody>
          <a:bodyPr wrap="square">
            <a:spAutoFit/>
          </a:bodyPr>
          <a:lstStyle/>
          <a:p>
            <a:pPr>
              <a:buClrTx/>
              <a:defRPr/>
            </a:pPr>
            <a:r>
              <a:rPr lang="en-US" sz="2000" dirty="0">
                <a:cs typeface="Arial" pitchFamily="34" charset="0"/>
              </a:rPr>
              <a:t>Graphics &amp; Text Styling Basics Key Concepts</a:t>
            </a:r>
          </a:p>
        </p:txBody>
      </p:sp>
      <p:pic>
        <p:nvPicPr>
          <p:cNvPr id="9" name="Picture 2" descr="Front Cover: Basics of Web Design: HTML5 &amp; CSS, Fifth Edition by Terry Felke-Mor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91" y="1369466"/>
            <a:ext cx="3908223" cy="4888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3810000" y="6419847"/>
            <a:ext cx="4800600" cy="184666"/>
          </a:xfrm>
        </p:spPr>
        <p:txBody>
          <a:bodyPr wrap="square">
            <a:spAutoFit/>
          </a:bodyPr>
          <a:lstStyle/>
          <a:p>
            <a:pPr marL="0" indent="0">
              <a:buNone/>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a:t>
            </a:r>
            <a:r>
              <a:rPr 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4800600" y="4969932"/>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1957744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Choosing Names for Image Files</a:t>
            </a:r>
          </a:p>
        </p:txBody>
      </p:sp>
      <p:sp>
        <p:nvSpPr>
          <p:cNvPr id="3" name="Content Placeholder 2"/>
          <p:cNvSpPr>
            <a:spLocks noGrp="1"/>
          </p:cNvSpPr>
          <p:nvPr>
            <p:ph idx="1"/>
          </p:nvPr>
        </p:nvSpPr>
        <p:spPr>
          <a:xfrm>
            <a:off x="457200" y="838200"/>
            <a:ext cx="8153400" cy="1492716"/>
          </a:xfrm>
        </p:spPr>
        <p:txBody>
          <a:bodyPr wrap="square">
            <a:spAutoFit/>
          </a:bodyPr>
          <a:lstStyle/>
          <a:p>
            <a:r>
              <a:rPr lang="en-US" sz="2400" dirty="0"/>
              <a:t>Use all lowercase letters </a:t>
            </a:r>
          </a:p>
          <a:p>
            <a:r>
              <a:rPr lang="en-US" sz="2400" dirty="0"/>
              <a:t>Do not use punctuation symbols and spaces</a:t>
            </a:r>
          </a:p>
          <a:p>
            <a:r>
              <a:rPr lang="en-US" sz="2400" dirty="0"/>
              <a:t>Do not change the file extensions </a:t>
            </a:r>
          </a:p>
        </p:txBody>
      </p:sp>
      <p:sp>
        <p:nvSpPr>
          <p:cNvPr id="4" name="Content Placeholder 3"/>
          <p:cNvSpPr>
            <a:spLocks noGrp="1"/>
          </p:cNvSpPr>
          <p:nvPr>
            <p:ph idx="13"/>
          </p:nvPr>
        </p:nvSpPr>
        <p:spPr>
          <a:xfrm>
            <a:off x="457200" y="2428875"/>
            <a:ext cx="8153400" cy="2269852"/>
          </a:xfrm>
        </p:spPr>
        <p:txBody>
          <a:bodyPr wrap="square">
            <a:spAutoFit/>
          </a:bodyPr>
          <a:lstStyle/>
          <a:p>
            <a:pPr marL="285750" indent="0">
              <a:buNone/>
            </a:pPr>
            <a:r>
              <a:rPr lang="en-US" sz="2400" i="1" dirty="0"/>
              <a:t>(should be .gif, .jpg, .jpeg, or .</a:t>
            </a:r>
            <a:r>
              <a:rPr lang="en-US" sz="2400" i="1" dirty="0" err="1"/>
              <a:t>png</a:t>
            </a:r>
            <a:r>
              <a:rPr lang="en-US" sz="2400" i="1" dirty="0"/>
              <a:t>)</a:t>
            </a:r>
          </a:p>
          <a:p>
            <a:r>
              <a:rPr lang="en-US" sz="2400" dirty="0"/>
              <a:t>Keep your file names short but descriptive</a:t>
            </a:r>
          </a:p>
          <a:p>
            <a:pPr lvl="1"/>
            <a:r>
              <a:rPr lang="en-US" sz="2400" dirty="0"/>
              <a:t>i1.gif is probably too short</a:t>
            </a:r>
          </a:p>
          <a:p>
            <a:pPr lvl="1"/>
            <a:r>
              <a:rPr lang="en-US" sz="2400" dirty="0"/>
              <a:t>myimagewithmydogonmybirthday.gif is too long</a:t>
            </a:r>
          </a:p>
          <a:p>
            <a:pPr lvl="1"/>
            <a:r>
              <a:rPr lang="en-US" sz="2400" dirty="0"/>
              <a:t>dogbday.gif may be just about </a:t>
            </a:r>
            <a:r>
              <a:rPr lang="en-US" sz="2400" dirty="0" smtClean="0"/>
              <a:t>right</a:t>
            </a:r>
            <a:endParaRPr lang="en-US" sz="2400" dirty="0"/>
          </a:p>
        </p:txBody>
      </p:sp>
    </p:spTree>
    <p:extLst>
      <p:ext uri="{BB962C8B-B14F-4D97-AF65-F5344CB8AC3E}">
        <p14:creationId xmlns:p14="http://schemas.microsoft.com/office/powerpoint/2010/main" val="2110986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The Image </a:t>
            </a:r>
            <a:r>
              <a:rPr lang="en-US" sz="3600" dirty="0" smtClean="0">
                <a:latin typeface="+mj-lt"/>
              </a:rPr>
              <a:t>Element &lt;</a:t>
            </a:r>
            <a:r>
              <a:rPr lang="en-US" sz="3600" dirty="0" err="1" smtClean="0">
                <a:latin typeface="+mj-lt"/>
              </a:rPr>
              <a:t>img</a:t>
            </a:r>
            <a:r>
              <a:rPr lang="en-US" sz="3600" dirty="0">
                <a:latin typeface="+mj-lt"/>
              </a:rPr>
              <a:t>&gt;</a:t>
            </a:r>
          </a:p>
        </p:txBody>
      </p:sp>
      <p:sp>
        <p:nvSpPr>
          <p:cNvPr id="3" name="Content Placeholder 2"/>
          <p:cNvSpPr>
            <a:spLocks noGrp="1"/>
          </p:cNvSpPr>
          <p:nvPr>
            <p:ph idx="1"/>
          </p:nvPr>
        </p:nvSpPr>
        <p:spPr>
          <a:xfrm>
            <a:off x="457200" y="838200"/>
            <a:ext cx="8153400" cy="369332"/>
          </a:xfrm>
        </p:spPr>
        <p:txBody>
          <a:bodyPr wrap="square">
            <a:spAutoFit/>
          </a:bodyPr>
          <a:lstStyle/>
          <a:p>
            <a:r>
              <a:rPr lang="en-US" sz="2400" dirty="0"/>
              <a:t>Configures </a:t>
            </a:r>
            <a:r>
              <a:rPr lang="en-US" sz="2400" dirty="0" smtClean="0"/>
              <a:t>	graphics </a:t>
            </a:r>
            <a:r>
              <a:rPr lang="en-US" sz="2400" dirty="0"/>
              <a:t>on a web page</a:t>
            </a:r>
          </a:p>
        </p:txBody>
      </p:sp>
      <p:sp>
        <p:nvSpPr>
          <p:cNvPr id="4" name="Content Placeholder 3"/>
          <p:cNvSpPr>
            <a:spLocks noGrp="1"/>
          </p:cNvSpPr>
          <p:nvPr>
            <p:ph idx="13"/>
          </p:nvPr>
        </p:nvSpPr>
        <p:spPr>
          <a:xfrm>
            <a:off x="457200" y="1347311"/>
            <a:ext cx="8153400" cy="738664"/>
          </a:xfrm>
        </p:spPr>
        <p:txBody>
          <a:bodyPr wrap="square">
            <a:spAutoFit/>
          </a:bodyPr>
          <a:lstStyle/>
          <a:p>
            <a:pPr marL="285750" indent="0">
              <a:spcBef>
                <a:spcPts val="600"/>
              </a:spcBef>
              <a:buNone/>
            </a:pPr>
            <a:r>
              <a:rPr lang="en-US" sz="2400" b="1" dirty="0"/>
              <a:t>&lt;</a:t>
            </a:r>
            <a:r>
              <a:rPr lang="en-US" sz="2400" b="1" dirty="0" err="1"/>
              <a:t>img</a:t>
            </a:r>
            <a:r>
              <a:rPr lang="en-US" sz="2400" b="1" dirty="0"/>
              <a:t> </a:t>
            </a:r>
            <a:r>
              <a:rPr lang="en-US" sz="2400" b="1" dirty="0" err="1"/>
              <a:t>src</a:t>
            </a:r>
            <a:r>
              <a:rPr lang="en-US" sz="2400" b="1" dirty="0"/>
              <a:t>="cake.gif" alt="birthday cake" height="100" width="100"&gt;</a:t>
            </a:r>
          </a:p>
        </p:txBody>
      </p:sp>
      <p:sp>
        <p:nvSpPr>
          <p:cNvPr id="5" name="Content Placeholder 4"/>
          <p:cNvSpPr>
            <a:spLocks noGrp="1"/>
          </p:cNvSpPr>
          <p:nvPr>
            <p:ph idx="14"/>
          </p:nvPr>
        </p:nvSpPr>
        <p:spPr>
          <a:xfrm>
            <a:off x="457200" y="2208862"/>
            <a:ext cx="8153400" cy="3839513"/>
          </a:xfrm>
        </p:spPr>
        <p:txBody>
          <a:bodyPr wrap="square">
            <a:spAutoFit/>
          </a:bodyPr>
          <a:lstStyle/>
          <a:p>
            <a:r>
              <a:rPr lang="en-US" sz="2400" dirty="0" err="1"/>
              <a:t>src</a:t>
            </a:r>
            <a:r>
              <a:rPr lang="en-US" sz="2400" dirty="0"/>
              <a:t> Attribute</a:t>
            </a:r>
          </a:p>
          <a:p>
            <a:pPr lvl="1"/>
            <a:r>
              <a:rPr lang="en-US" sz="2400" dirty="0"/>
              <a:t>File name of the graphic</a:t>
            </a:r>
          </a:p>
          <a:p>
            <a:r>
              <a:rPr lang="en-US" sz="2400" dirty="0"/>
              <a:t>alt Attribute</a:t>
            </a:r>
          </a:p>
          <a:p>
            <a:pPr lvl="1"/>
            <a:r>
              <a:rPr lang="en-US" sz="2400" dirty="0"/>
              <a:t>Configures alternate text content (description) </a:t>
            </a:r>
          </a:p>
          <a:p>
            <a:r>
              <a:rPr lang="en-US" sz="2400" dirty="0"/>
              <a:t>height Attribute</a:t>
            </a:r>
          </a:p>
          <a:p>
            <a:pPr lvl="1"/>
            <a:r>
              <a:rPr lang="en-US" sz="2400" dirty="0"/>
              <a:t>Height of the graphic in pixels</a:t>
            </a:r>
          </a:p>
          <a:p>
            <a:r>
              <a:rPr lang="en-US" sz="2400" dirty="0"/>
              <a:t>width Attribute</a:t>
            </a:r>
          </a:p>
          <a:p>
            <a:pPr lvl="1"/>
            <a:r>
              <a:rPr lang="en-US" sz="2400" dirty="0"/>
              <a:t>Width of the graphic in pixels</a:t>
            </a:r>
          </a:p>
        </p:txBody>
      </p:sp>
    </p:spTree>
    <p:extLst>
      <p:ext uri="{BB962C8B-B14F-4D97-AF65-F5344CB8AC3E}">
        <p14:creationId xmlns:p14="http://schemas.microsoft.com/office/powerpoint/2010/main" val="3786020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Accessibility &amp; Images</a:t>
            </a:r>
          </a:p>
        </p:txBody>
      </p:sp>
      <p:sp>
        <p:nvSpPr>
          <p:cNvPr id="3" name="Content Placeholder 2"/>
          <p:cNvSpPr>
            <a:spLocks noGrp="1"/>
          </p:cNvSpPr>
          <p:nvPr>
            <p:ph idx="1"/>
          </p:nvPr>
        </p:nvSpPr>
        <p:spPr>
          <a:xfrm>
            <a:off x="457200" y="838200"/>
            <a:ext cx="8153400" cy="5086008"/>
          </a:xfrm>
        </p:spPr>
        <p:txBody>
          <a:bodyPr wrap="square">
            <a:spAutoFit/>
          </a:bodyPr>
          <a:lstStyle/>
          <a:p>
            <a:r>
              <a:rPr lang="en-US" sz="2400" dirty="0"/>
              <a:t>Required: </a:t>
            </a:r>
          </a:p>
          <a:p>
            <a:pPr lvl="1"/>
            <a:r>
              <a:rPr lang="en-US" sz="2400" dirty="0"/>
              <a:t>Configure the alt attribute</a:t>
            </a:r>
          </a:p>
          <a:p>
            <a:pPr lvl="2"/>
            <a:r>
              <a:rPr lang="en-US" sz="2400" dirty="0"/>
              <a:t>Alternate text content to convey the meaning/intent of the image</a:t>
            </a:r>
          </a:p>
          <a:p>
            <a:pPr lvl="2"/>
            <a:r>
              <a:rPr lang="en-US" sz="2400" dirty="0"/>
              <a:t>If the image contains a text message, then the text should typically be the value of the alt attribute</a:t>
            </a:r>
          </a:p>
          <a:p>
            <a:pPr lvl="2"/>
            <a:r>
              <a:rPr lang="en-US" sz="2400" dirty="0"/>
              <a:t>NOT the file name of the image</a:t>
            </a:r>
          </a:p>
          <a:p>
            <a:pPr lvl="2"/>
            <a:r>
              <a:rPr lang="en-US" sz="2400" dirty="0"/>
              <a:t>Use alt=“” for purely decorative images</a:t>
            </a:r>
          </a:p>
          <a:p>
            <a:r>
              <a:rPr lang="en-US" sz="2400" dirty="0" smtClean="0"/>
              <a:t>Recommended:</a:t>
            </a:r>
          </a:p>
          <a:p>
            <a:pPr lvl="1"/>
            <a:r>
              <a:rPr lang="en-US" sz="2400" dirty="0" smtClean="0"/>
              <a:t>If </a:t>
            </a:r>
            <a:r>
              <a:rPr lang="en-US" sz="2400" dirty="0"/>
              <a:t>your site navigation uses image links for the main navigation, provide simple text links at the bottom of the page</a:t>
            </a:r>
            <a:r>
              <a:rPr lang="en-US" sz="2400" dirty="0" smtClean="0"/>
              <a:t>.</a:t>
            </a:r>
          </a:p>
        </p:txBody>
      </p:sp>
    </p:spTree>
    <p:extLst>
      <p:ext uri="{BB962C8B-B14F-4D97-AF65-F5344CB8AC3E}">
        <p14:creationId xmlns:p14="http://schemas.microsoft.com/office/powerpoint/2010/main" val="2938725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Image Links</a:t>
            </a:r>
          </a:p>
        </p:txBody>
      </p:sp>
      <p:sp>
        <p:nvSpPr>
          <p:cNvPr id="3" name="Content Placeholder 2"/>
          <p:cNvSpPr>
            <a:spLocks noGrp="1"/>
          </p:cNvSpPr>
          <p:nvPr>
            <p:ph idx="1"/>
          </p:nvPr>
        </p:nvSpPr>
        <p:spPr>
          <a:xfrm>
            <a:off x="457200" y="838200"/>
            <a:ext cx="8153400" cy="738664"/>
          </a:xfrm>
        </p:spPr>
        <p:txBody>
          <a:bodyPr wrap="square">
            <a:spAutoFit/>
          </a:bodyPr>
          <a:lstStyle/>
          <a:p>
            <a:r>
              <a:rPr lang="en-US" sz="2400" dirty="0"/>
              <a:t>To create an image link use an anchor element to contain an image element</a:t>
            </a:r>
          </a:p>
        </p:txBody>
      </p:sp>
      <p:sp>
        <p:nvSpPr>
          <p:cNvPr id="4" name="Content Placeholder 3"/>
          <p:cNvSpPr>
            <a:spLocks noGrp="1"/>
          </p:cNvSpPr>
          <p:nvPr>
            <p:ph idx="13"/>
          </p:nvPr>
        </p:nvSpPr>
        <p:spPr>
          <a:xfrm>
            <a:off x="457200" y="1676400"/>
            <a:ext cx="8153400" cy="738664"/>
          </a:xfrm>
        </p:spPr>
        <p:txBody>
          <a:bodyPr wrap="square">
            <a:spAutoFit/>
          </a:bodyPr>
          <a:lstStyle/>
          <a:p>
            <a:pPr marL="285750" indent="0">
              <a:spcBef>
                <a:spcPts val="600"/>
              </a:spcBef>
              <a:buNone/>
            </a:pPr>
            <a:r>
              <a:rPr lang="en-US" sz="2400" b="1" dirty="0"/>
              <a:t>&lt;a </a:t>
            </a:r>
            <a:r>
              <a:rPr lang="en-US" sz="2400" b="1" dirty="0" err="1"/>
              <a:t>href</a:t>
            </a:r>
            <a:r>
              <a:rPr lang="en-US" sz="2400" b="1" dirty="0"/>
              <a:t>="index.html"&gt;&lt;</a:t>
            </a:r>
            <a:r>
              <a:rPr lang="en-US" sz="2400" b="1" dirty="0" err="1"/>
              <a:t>img</a:t>
            </a:r>
            <a:r>
              <a:rPr lang="en-US" sz="2400" b="1" dirty="0"/>
              <a:t> </a:t>
            </a:r>
            <a:r>
              <a:rPr lang="en-US" sz="2400" b="1" dirty="0" err="1"/>
              <a:t>src</a:t>
            </a:r>
            <a:r>
              <a:rPr lang="en-US" sz="2400" b="1" dirty="0"/>
              <a:t>="home.gif" </a:t>
            </a:r>
            <a:br>
              <a:rPr lang="en-US" sz="2400" b="1" dirty="0"/>
            </a:br>
            <a:r>
              <a:rPr lang="en-US" sz="2400" b="1" dirty="0"/>
              <a:t>height="19" width="85" alt="Home"&gt;&lt;/a&gt;</a:t>
            </a:r>
          </a:p>
        </p:txBody>
      </p:sp>
      <p:sp>
        <p:nvSpPr>
          <p:cNvPr id="5" name="Content Placeholder 4"/>
          <p:cNvSpPr>
            <a:spLocks noGrp="1"/>
          </p:cNvSpPr>
          <p:nvPr>
            <p:ph idx="14"/>
          </p:nvPr>
        </p:nvSpPr>
        <p:spPr>
          <a:xfrm>
            <a:off x="457200" y="2524125"/>
            <a:ext cx="8153400" cy="931024"/>
          </a:xfrm>
        </p:spPr>
        <p:txBody>
          <a:bodyPr wrap="square">
            <a:spAutoFit/>
          </a:bodyPr>
          <a:lstStyle/>
          <a:p>
            <a:r>
              <a:rPr lang="en-US" sz="2400" dirty="0"/>
              <a:t>Browsers automatically add a border to image links. </a:t>
            </a:r>
          </a:p>
          <a:p>
            <a:r>
              <a:rPr lang="en-US" sz="2400" dirty="0"/>
              <a:t>Configure </a:t>
            </a:r>
            <a:r>
              <a:rPr lang="en-US" sz="2400" spc="-300" dirty="0" smtClean="0"/>
              <a:t>C S </a:t>
            </a:r>
            <a:r>
              <a:rPr lang="en-US" sz="2400" dirty="0" err="1" smtClean="0"/>
              <a:t>S</a:t>
            </a:r>
            <a:r>
              <a:rPr lang="en-US" sz="2400" dirty="0" smtClean="0"/>
              <a:t> </a:t>
            </a:r>
            <a:r>
              <a:rPr lang="en-US" sz="2400" dirty="0"/>
              <a:t>to eliminate the </a:t>
            </a:r>
            <a:r>
              <a:rPr lang="en-US" sz="2400" dirty="0" smtClean="0"/>
              <a:t>border</a:t>
            </a:r>
            <a:endParaRPr lang="en-US" sz="2400" b="1" dirty="0"/>
          </a:p>
        </p:txBody>
      </p:sp>
      <p:sp>
        <p:nvSpPr>
          <p:cNvPr id="6" name="Content Placeholder 5"/>
          <p:cNvSpPr>
            <a:spLocks noGrp="1"/>
          </p:cNvSpPr>
          <p:nvPr>
            <p:ph idx="15"/>
          </p:nvPr>
        </p:nvSpPr>
        <p:spPr>
          <a:xfrm>
            <a:off x="457200" y="3571875"/>
            <a:ext cx="8153400" cy="369332"/>
          </a:xfrm>
        </p:spPr>
        <p:txBody>
          <a:bodyPr wrap="square">
            <a:spAutoFit/>
          </a:bodyPr>
          <a:lstStyle/>
          <a:p>
            <a:pPr marL="285750" indent="0">
              <a:buNone/>
            </a:pPr>
            <a:r>
              <a:rPr lang="en-US" sz="2400" b="1" dirty="0" err="1"/>
              <a:t>img</a:t>
            </a:r>
            <a:r>
              <a:rPr lang="en-US" sz="2400" b="1" dirty="0"/>
              <a:t> {border-style: none; }</a:t>
            </a:r>
          </a:p>
        </p:txBody>
      </p:sp>
    </p:spTree>
    <p:extLst>
      <p:ext uri="{BB962C8B-B14F-4D97-AF65-F5344CB8AC3E}">
        <p14:creationId xmlns:p14="http://schemas.microsoft.com/office/powerpoint/2010/main" val="630146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solidFill>
                  <a:schemeClr val="bg2"/>
                </a:solidFill>
                <a:latin typeface="+mj-lt"/>
              </a:rPr>
              <a:t>Thumbnail Image</a:t>
            </a:r>
          </a:p>
        </p:txBody>
      </p:sp>
      <p:sp>
        <p:nvSpPr>
          <p:cNvPr id="3" name="Content Placeholder 2"/>
          <p:cNvSpPr>
            <a:spLocks noGrp="1"/>
          </p:cNvSpPr>
          <p:nvPr>
            <p:ph idx="1"/>
          </p:nvPr>
        </p:nvSpPr>
        <p:spPr>
          <a:xfrm>
            <a:off x="457200" y="838200"/>
            <a:ext cx="8153400" cy="1208023"/>
          </a:xfrm>
        </p:spPr>
        <p:txBody>
          <a:bodyPr wrap="square">
            <a:spAutoFit/>
          </a:bodyPr>
          <a:lstStyle/>
          <a:p>
            <a:pPr marL="0" indent="0">
              <a:buNone/>
            </a:pPr>
            <a:r>
              <a:rPr lang="en-US" sz="2200" dirty="0"/>
              <a:t>A small image configured to link to a larger version of that image.</a:t>
            </a:r>
          </a:p>
          <a:p>
            <a:pPr marL="0" indent="0">
              <a:buNone/>
            </a:pPr>
            <a:r>
              <a:rPr lang="en-US" sz="2200" dirty="0"/>
              <a:t>&lt;a </a:t>
            </a:r>
            <a:r>
              <a:rPr lang="en-US" sz="2200" dirty="0" err="1"/>
              <a:t>href</a:t>
            </a:r>
            <a:r>
              <a:rPr lang="en-US" sz="2200" dirty="0"/>
              <a:t>="large.jpg"&gt;&lt;</a:t>
            </a:r>
            <a:r>
              <a:rPr lang="en-US" sz="2200" dirty="0" err="1"/>
              <a:t>img</a:t>
            </a:r>
            <a:r>
              <a:rPr lang="en-US" sz="2200" dirty="0"/>
              <a:t> </a:t>
            </a:r>
            <a:r>
              <a:rPr lang="en-US" sz="2200" dirty="0" err="1"/>
              <a:t>src</a:t>
            </a:r>
            <a:r>
              <a:rPr lang="en-US" sz="2200" dirty="0"/>
              <a:t>="small.jpg" alt=“ocean view of </a:t>
            </a:r>
            <a:r>
              <a:rPr lang="en-US" sz="2200" dirty="0" smtClean="0"/>
              <a:t>island” width</a:t>
            </a:r>
            <a:r>
              <a:rPr lang="en-US" sz="2200" dirty="0"/>
              <a:t>="200" height="100"&gt;&lt;/a</a:t>
            </a:r>
            <a:r>
              <a:rPr lang="en-US" sz="2200" dirty="0" smtClean="0"/>
              <a:t>&gt;</a:t>
            </a:r>
            <a:endParaRPr lang="en-US" sz="2200" dirty="0"/>
          </a:p>
        </p:txBody>
      </p:sp>
      <p:pic>
        <p:nvPicPr>
          <p:cNvPr id="3075" name="Picture 3" descr="This image retains most of the fine details from the original. Pixilation is minimal, preserving fine detai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4868" y="2547804"/>
            <a:ext cx="4920407" cy="37266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is image retains most of the fine details from the original. Pixilation is minimal, preserving fine detail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201" y="2929179"/>
            <a:ext cx="1646837" cy="1247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798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smtClean="0">
                <a:solidFill>
                  <a:schemeClr val="bg2"/>
                </a:solidFill>
                <a:latin typeface="+mj-lt"/>
              </a:rPr>
              <a:t>C S </a:t>
            </a:r>
            <a:r>
              <a:rPr lang="en-US" sz="3600" dirty="0" err="1" smtClean="0">
                <a:solidFill>
                  <a:schemeClr val="bg2"/>
                </a:solidFill>
                <a:latin typeface="+mj-lt"/>
              </a:rPr>
              <a:t>S</a:t>
            </a:r>
            <a:r>
              <a:rPr lang="en-US" sz="3600" dirty="0" smtClean="0">
                <a:solidFill>
                  <a:schemeClr val="bg2"/>
                </a:solidFill>
                <a:latin typeface="+mj-lt"/>
              </a:rPr>
              <a:t> </a:t>
            </a:r>
            <a:r>
              <a:rPr lang="en-US" sz="3600" dirty="0">
                <a:solidFill>
                  <a:schemeClr val="bg2"/>
                </a:solidFill>
                <a:latin typeface="+mj-lt"/>
              </a:rPr>
              <a:t>background-image Property</a:t>
            </a:r>
          </a:p>
        </p:txBody>
      </p:sp>
      <p:sp>
        <p:nvSpPr>
          <p:cNvPr id="4" name="Content Placeholder 3"/>
          <p:cNvSpPr>
            <a:spLocks noGrp="1"/>
          </p:cNvSpPr>
          <p:nvPr>
            <p:ph idx="1"/>
          </p:nvPr>
        </p:nvSpPr>
        <p:spPr>
          <a:xfrm>
            <a:off x="457200" y="839123"/>
            <a:ext cx="8153400" cy="931024"/>
          </a:xfrm>
        </p:spPr>
        <p:txBody>
          <a:bodyPr wrap="square">
            <a:spAutoFit/>
          </a:bodyPr>
          <a:lstStyle/>
          <a:p>
            <a:r>
              <a:rPr lang="en-US" sz="2400" dirty="0"/>
              <a:t>Configures a background-image </a:t>
            </a:r>
          </a:p>
          <a:p>
            <a:r>
              <a:rPr lang="en-US" sz="2400" dirty="0"/>
              <a:t>By default, background images tile (repeat)</a:t>
            </a:r>
          </a:p>
        </p:txBody>
      </p:sp>
      <p:sp>
        <p:nvSpPr>
          <p:cNvPr id="5" name="Content Placeholder 4"/>
          <p:cNvSpPr>
            <a:spLocks noGrp="1"/>
          </p:cNvSpPr>
          <p:nvPr>
            <p:ph idx="13"/>
          </p:nvPr>
        </p:nvSpPr>
        <p:spPr>
          <a:xfrm>
            <a:off x="457200" y="1895475"/>
            <a:ext cx="8153400" cy="369332"/>
          </a:xfrm>
        </p:spPr>
        <p:txBody>
          <a:bodyPr wrap="square">
            <a:spAutoFit/>
          </a:bodyPr>
          <a:lstStyle/>
          <a:p>
            <a:pPr marL="285750" indent="0">
              <a:buNone/>
            </a:pPr>
            <a:r>
              <a:rPr lang="en-US" sz="2400" b="1" dirty="0"/>
              <a:t>body { background-image: </a:t>
            </a:r>
            <a:r>
              <a:rPr lang="en-US" sz="2400" b="1" dirty="0" err="1"/>
              <a:t>url</a:t>
            </a:r>
            <a:r>
              <a:rPr lang="en-US" sz="2400" b="1" dirty="0"/>
              <a:t>(background1.gif); }</a:t>
            </a:r>
          </a:p>
        </p:txBody>
      </p:sp>
      <p:pic>
        <p:nvPicPr>
          <p:cNvPr id="4098" name="Picture 2" descr="The background image is a short, wide rectangle, shaded blue in a narrow area on the left, with the remainder shaded yellow. Tiling the image fills the page with a narrow column of blue on the left and then a wide column of yell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836" y="2503585"/>
            <a:ext cx="3996255" cy="323046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The background image is a square shaded in a pattern of blue and green hues. Tiling the image fills the page with the same pattern, top to bottom, left to righ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3316" y="2527341"/>
            <a:ext cx="3969432" cy="3198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218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latin typeface="+mj-lt"/>
              </a:rPr>
              <a:t>C S </a:t>
            </a:r>
            <a:r>
              <a:rPr lang="en-US" sz="3600" dirty="0" err="1" smtClean="0">
                <a:latin typeface="+mj-lt"/>
              </a:rPr>
              <a:t>S</a:t>
            </a:r>
            <a:r>
              <a:rPr lang="en-US" sz="3600" dirty="0" smtClean="0">
                <a:latin typeface="+mj-lt"/>
              </a:rPr>
              <a:t> </a:t>
            </a:r>
            <a:r>
              <a:rPr lang="en-US" sz="3600" dirty="0">
                <a:latin typeface="+mj-lt"/>
              </a:rPr>
              <a:t>background-repeat Property</a:t>
            </a:r>
          </a:p>
        </p:txBody>
      </p:sp>
      <p:pic>
        <p:nvPicPr>
          <p:cNvPr id="5122" name="Picture 2" descr="Three examples are shown for two basic types of background image. The first image type has a dark green rectangle, with a light green rectangle adjacent to it and either below or to the right. The second image is a dark green outline drawing of a flower on a light green square. Applying repeaty tiles an image vertically. The rectangles become 2 differently shaded columns down the left side of the page. The flower image becomes a continuous column of light green, with the dark green flower repeating inside it. Applying repeatx tiles an image horizontally. The rectangles become 2 differently shaded rows at the top of the page. The flower image becomes a continuous row of light green at the top of the page, with the flower repeating inside it. Applying no repeat prevents an image from being tiled, so the rectangles and the flower image appear once in the topleft corner of their respective browser wind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071" y="928330"/>
            <a:ext cx="6890205" cy="5339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906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Using background-repeat</a:t>
            </a:r>
          </a:p>
        </p:txBody>
      </p:sp>
      <p:sp>
        <p:nvSpPr>
          <p:cNvPr id="3" name="Content Placeholder 2"/>
          <p:cNvSpPr>
            <a:spLocks noGrp="1"/>
          </p:cNvSpPr>
          <p:nvPr>
            <p:ph idx="1"/>
          </p:nvPr>
        </p:nvSpPr>
        <p:spPr>
          <a:xfrm>
            <a:off x="457200" y="840343"/>
            <a:ext cx="8153400" cy="369332"/>
          </a:xfrm>
        </p:spPr>
        <p:txBody>
          <a:bodyPr wrap="square">
            <a:spAutoFit/>
          </a:bodyPr>
          <a:lstStyle/>
          <a:p>
            <a:pPr marL="0" indent="0">
              <a:buNone/>
            </a:pPr>
            <a:r>
              <a:rPr lang="en-US" sz="2400" dirty="0"/>
              <a:t>trilliumbullet.gif:</a:t>
            </a:r>
          </a:p>
        </p:txBody>
      </p:sp>
      <p:sp>
        <p:nvSpPr>
          <p:cNvPr id="4" name="Content Placeholder 3"/>
          <p:cNvSpPr>
            <a:spLocks noGrp="1"/>
          </p:cNvSpPr>
          <p:nvPr>
            <p:ph idx="13"/>
          </p:nvPr>
        </p:nvSpPr>
        <p:spPr>
          <a:xfrm>
            <a:off x="457200" y="1352550"/>
            <a:ext cx="6781800" cy="2231380"/>
          </a:xfrm>
        </p:spPr>
        <p:txBody>
          <a:bodyPr wrap="square">
            <a:spAutoFit/>
          </a:bodyPr>
          <a:lstStyle/>
          <a:p>
            <a:pPr marL="0" indent="0">
              <a:spcBef>
                <a:spcPts val="600"/>
              </a:spcBef>
              <a:buNone/>
            </a:pPr>
            <a:r>
              <a:rPr lang="en-US" sz="2000" b="1" dirty="0"/>
              <a:t>h2 { background-color: #d5edb3;</a:t>
            </a:r>
          </a:p>
          <a:p>
            <a:pPr marL="0" indent="0">
              <a:spcBef>
                <a:spcPts val="600"/>
              </a:spcBef>
              <a:buNone/>
            </a:pPr>
            <a:r>
              <a:rPr lang="en-US" sz="2000" b="1" dirty="0"/>
              <a:t>	     color: #5c743d;</a:t>
            </a:r>
          </a:p>
          <a:p>
            <a:pPr marL="0" indent="0">
              <a:spcBef>
                <a:spcPts val="600"/>
              </a:spcBef>
              <a:buNone/>
            </a:pPr>
            <a:r>
              <a:rPr lang="en-US" sz="2000" b="1" dirty="0"/>
              <a:t>        padding-left: 30px;</a:t>
            </a:r>
          </a:p>
          <a:p>
            <a:pPr marL="0" indent="0">
              <a:spcBef>
                <a:spcPts val="600"/>
              </a:spcBef>
              <a:buNone/>
            </a:pPr>
            <a:r>
              <a:rPr lang="en-US" sz="2000" b="1" dirty="0"/>
              <a:t>        background-image: </a:t>
            </a:r>
            <a:r>
              <a:rPr lang="en-US" sz="2000" b="1" dirty="0" err="1"/>
              <a:t>url</a:t>
            </a:r>
            <a:r>
              <a:rPr lang="en-US" sz="2000" b="1" dirty="0"/>
              <a:t>(trilliumbullet.gif);</a:t>
            </a:r>
          </a:p>
          <a:p>
            <a:pPr marL="0" indent="0">
              <a:spcBef>
                <a:spcPts val="600"/>
              </a:spcBef>
              <a:buNone/>
            </a:pPr>
            <a:r>
              <a:rPr lang="en-US" sz="2000" b="1" dirty="0"/>
              <a:t>        background-repeat: no-repeat; </a:t>
            </a:r>
          </a:p>
          <a:p>
            <a:pPr marL="0" indent="0">
              <a:spcBef>
                <a:spcPts val="600"/>
              </a:spcBef>
              <a:buNone/>
            </a:pPr>
            <a:r>
              <a:rPr lang="en-US" sz="2000" b="1" dirty="0"/>
              <a:t>}</a:t>
            </a:r>
          </a:p>
        </p:txBody>
      </p:sp>
      <p:pic>
        <p:nvPicPr>
          <p:cNvPr id="6146" name="Picture 2" descr="A light green, horizontal bar contains dark green leftaligned text reading, New Media and Web Design, and a right aligned, dark green flower drawi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7741" y="3932464"/>
            <a:ext cx="7977851" cy="877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124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Multiple Background Images</a:t>
            </a:r>
          </a:p>
        </p:txBody>
      </p:sp>
      <p:sp>
        <p:nvSpPr>
          <p:cNvPr id="3" name="Content Placeholder 2"/>
          <p:cNvSpPr>
            <a:spLocks noGrp="1"/>
          </p:cNvSpPr>
          <p:nvPr>
            <p:ph idx="1"/>
          </p:nvPr>
        </p:nvSpPr>
        <p:spPr>
          <a:xfrm>
            <a:off x="457200" y="838200"/>
            <a:ext cx="8153400" cy="1846659"/>
          </a:xfrm>
        </p:spPr>
        <p:txBody>
          <a:bodyPr wrap="square">
            <a:spAutoFit/>
          </a:bodyPr>
          <a:lstStyle/>
          <a:p>
            <a:pPr marL="0" indent="0">
              <a:spcBef>
                <a:spcPts val="600"/>
              </a:spcBef>
              <a:buNone/>
            </a:pPr>
            <a:r>
              <a:rPr lang="en-US" sz="2400" dirty="0"/>
              <a:t> body {</a:t>
            </a:r>
            <a:br>
              <a:rPr lang="en-US" sz="2400" dirty="0"/>
            </a:br>
            <a:r>
              <a:rPr lang="en-US" sz="2400" dirty="0"/>
              <a:t> background-image: </a:t>
            </a:r>
            <a:r>
              <a:rPr lang="en-US" sz="2400" dirty="0" err="1"/>
              <a:t>url</a:t>
            </a:r>
            <a:r>
              <a:rPr lang="en-US" sz="2400" dirty="0"/>
              <a:t>(coffeepour.jpg)</a:t>
            </a:r>
            <a:br>
              <a:rPr lang="en-US" sz="2400" dirty="0"/>
            </a:br>
            <a:r>
              <a:rPr lang="en-US" sz="2400" dirty="0"/>
              <a:t> background-repeat: no-repeat;</a:t>
            </a:r>
            <a:br>
              <a:rPr lang="en-US" sz="2400" dirty="0"/>
            </a:br>
            <a:r>
              <a:rPr lang="en-US" sz="2400" dirty="0"/>
              <a:t> background: </a:t>
            </a:r>
            <a:r>
              <a:rPr lang="en-US" sz="2400" dirty="0" err="1"/>
              <a:t>url</a:t>
            </a:r>
            <a:r>
              <a:rPr lang="en-US" sz="2400" dirty="0"/>
              <a:t>(coffee.gif) no-repeat left bottom,</a:t>
            </a:r>
            <a:br>
              <a:rPr lang="en-US" sz="2400" dirty="0"/>
            </a:br>
            <a:r>
              <a:rPr lang="en-US" sz="2400" dirty="0"/>
              <a:t>                      </a:t>
            </a:r>
            <a:r>
              <a:rPr lang="en-US" sz="2400" dirty="0" err="1"/>
              <a:t>url</a:t>
            </a:r>
            <a:r>
              <a:rPr lang="en-US" sz="2400" dirty="0"/>
              <a:t>(coffeepour.jpg) no-repeat; </a:t>
            </a:r>
            <a:r>
              <a:rPr lang="en-US" sz="2400" dirty="0" smtClean="0"/>
              <a:t>}</a:t>
            </a:r>
            <a:endParaRPr lang="en-US" sz="2400" dirty="0"/>
          </a:p>
        </p:txBody>
      </p:sp>
      <p:pic>
        <p:nvPicPr>
          <p:cNvPr id="7170" name="Picture 2" descr="The Coffee House is opened in the browser page. The header is aligned to the left in brown serif font. All text in the main area is in brown font and has a three unordered list in sans serif fo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5" y="2867025"/>
            <a:ext cx="5151410" cy="340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952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Configure Typeface with </a:t>
            </a:r>
            <a:r>
              <a:rPr lang="en-US" sz="3600" spc="-500" dirty="0" smtClean="0">
                <a:latin typeface="+mj-lt"/>
              </a:rPr>
              <a:t>C S </a:t>
            </a:r>
            <a:r>
              <a:rPr lang="en-US" sz="3600" dirty="0" err="1" smtClean="0">
                <a:latin typeface="+mj-lt"/>
              </a:rPr>
              <a:t>S</a:t>
            </a:r>
            <a:endParaRPr lang="en-US" sz="3600" dirty="0">
              <a:latin typeface="+mj-lt"/>
            </a:endParaRPr>
          </a:p>
        </p:txBody>
      </p:sp>
      <p:pic>
        <p:nvPicPr>
          <p:cNvPr id="1026" name="Picture 2" descr="The table is as follows.&#10;Font family category Font family description Font typeface examples&#10;Serif Serif fonts have small embellishments on the end of letter strokes, often used for headings Times New Roman, Georgia, Palatino&#10;Sans serif Sans serif fonts do not have serifs, often used for web page text Arial, Tahoma, Helvetica, Verdana&#10;Monospace Fixed width font, often used for code samples Courier New, Lucida Console&#10;Cursive Handwritten style, use with caution, may be difficult to read on a web page Lucida Handwriting, Brush Script, Comic Sans M S&#10;Fantasy Exaggerated style, use with caution, sometimes used for headings, may be difficult to read on a web page Jokerman, Impact, Papyr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900" y="923191"/>
            <a:ext cx="7600613" cy="350531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457200" y="4536043"/>
            <a:ext cx="8153400" cy="1261884"/>
          </a:xfrm>
        </p:spPr>
        <p:txBody>
          <a:bodyPr wrap="square">
            <a:spAutoFit/>
          </a:bodyPr>
          <a:lstStyle/>
          <a:p>
            <a:r>
              <a:rPr lang="en-US" sz="2400" dirty="0"/>
              <a:t>font-family </a:t>
            </a:r>
            <a:r>
              <a:rPr lang="en-US" sz="2400" dirty="0" smtClean="0"/>
              <a:t>property</a:t>
            </a:r>
            <a:endParaRPr lang="en-US" sz="2400" dirty="0"/>
          </a:p>
          <a:p>
            <a:pPr lvl="1"/>
            <a:r>
              <a:rPr lang="en-US" sz="2400" dirty="0"/>
              <a:t>Configures the font typeface of the text</a:t>
            </a:r>
          </a:p>
          <a:p>
            <a:pPr lvl="1"/>
            <a:r>
              <a:rPr lang="en-US" sz="2400" dirty="0"/>
              <a:t>Include a generic family </a:t>
            </a:r>
            <a:r>
              <a:rPr lang="en-US" sz="2400" dirty="0" smtClean="0"/>
              <a:t>name</a:t>
            </a:r>
            <a:endParaRPr lang="en-US" sz="2400" dirty="0"/>
          </a:p>
        </p:txBody>
      </p:sp>
      <p:sp>
        <p:nvSpPr>
          <p:cNvPr id="5" name="Content Placeholder 4"/>
          <p:cNvSpPr>
            <a:spLocks noGrp="1"/>
          </p:cNvSpPr>
          <p:nvPr>
            <p:ph idx="13"/>
          </p:nvPr>
        </p:nvSpPr>
        <p:spPr>
          <a:xfrm>
            <a:off x="457200" y="5917168"/>
            <a:ext cx="8153400" cy="369332"/>
          </a:xfrm>
        </p:spPr>
        <p:txBody>
          <a:bodyPr wrap="square">
            <a:spAutoFit/>
          </a:bodyPr>
          <a:lstStyle/>
          <a:p>
            <a:pPr marL="0" indent="457200">
              <a:buNone/>
            </a:pPr>
            <a:r>
              <a:rPr lang="fr-FR" sz="2400" dirty="0"/>
              <a:t>p { font-</a:t>
            </a:r>
            <a:r>
              <a:rPr lang="fr-FR" sz="2400" dirty="0" err="1"/>
              <a:t>family</a:t>
            </a:r>
            <a:r>
              <a:rPr lang="fr-FR" sz="2400" dirty="0"/>
              <a:t>: </a:t>
            </a:r>
            <a:r>
              <a:rPr lang="fr-FR" sz="2400" dirty="0" err="1"/>
              <a:t>Verdana</a:t>
            </a:r>
            <a:r>
              <a:rPr lang="fr-FR" sz="2400" dirty="0"/>
              <a:t>, Arial, sans-</a:t>
            </a:r>
            <a:r>
              <a:rPr lang="fr-FR" sz="2400" dirty="0" err="1"/>
              <a:t>serif</a:t>
            </a:r>
            <a:r>
              <a:rPr lang="fr-FR" sz="2400" dirty="0"/>
              <a:t>; }</a:t>
            </a:r>
            <a:endParaRPr lang="en-US" sz="2400" dirty="0"/>
          </a:p>
        </p:txBody>
      </p:sp>
    </p:spTree>
    <p:extLst>
      <p:ext uri="{BB962C8B-B14F-4D97-AF65-F5344CB8AC3E}">
        <p14:creationId xmlns:p14="http://schemas.microsoft.com/office/powerpoint/2010/main" val="2422032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Learning Outcomes</a:t>
            </a:r>
          </a:p>
        </p:txBody>
      </p:sp>
      <p:sp>
        <p:nvSpPr>
          <p:cNvPr id="5" name="Content Placeholder 4"/>
          <p:cNvSpPr>
            <a:spLocks noGrp="1"/>
          </p:cNvSpPr>
          <p:nvPr>
            <p:ph idx="1"/>
          </p:nvPr>
        </p:nvSpPr>
        <p:spPr>
          <a:xfrm>
            <a:off x="457200" y="838200"/>
            <a:ext cx="8153400" cy="4555093"/>
          </a:xfrm>
        </p:spPr>
        <p:txBody>
          <a:bodyPr wrap="square">
            <a:spAutoFit/>
          </a:bodyPr>
          <a:lstStyle/>
          <a:p>
            <a:pPr>
              <a:spcBef>
                <a:spcPts val="1200"/>
              </a:spcBef>
            </a:pPr>
            <a:r>
              <a:rPr lang="en-US" sz="2400" dirty="0"/>
              <a:t>Describe types of graphics used on the Web</a:t>
            </a:r>
          </a:p>
          <a:p>
            <a:pPr>
              <a:spcBef>
                <a:spcPts val="1200"/>
              </a:spcBef>
            </a:pPr>
            <a:r>
              <a:rPr lang="en-US" sz="2400" dirty="0"/>
              <a:t>Apply the image element to add graphics to web pages</a:t>
            </a:r>
          </a:p>
          <a:p>
            <a:pPr>
              <a:spcBef>
                <a:spcPts val="1200"/>
              </a:spcBef>
            </a:pPr>
            <a:r>
              <a:rPr lang="en-US" sz="2400" dirty="0"/>
              <a:t>Configure images as backgrounds on web pages</a:t>
            </a:r>
          </a:p>
          <a:p>
            <a:pPr>
              <a:spcBef>
                <a:spcPts val="1200"/>
              </a:spcBef>
            </a:pPr>
            <a:r>
              <a:rPr lang="en-US" sz="2400" dirty="0"/>
              <a:t>Configure images as hyperlinks</a:t>
            </a:r>
          </a:p>
          <a:p>
            <a:pPr>
              <a:spcBef>
                <a:spcPts val="1200"/>
              </a:spcBef>
            </a:pPr>
            <a:r>
              <a:rPr lang="en-US" sz="2400" dirty="0"/>
              <a:t>Configure multiple background images with </a:t>
            </a:r>
            <a:r>
              <a:rPr lang="en-US" sz="2400" spc="-300" dirty="0" smtClean="0"/>
              <a:t>C S </a:t>
            </a:r>
            <a:r>
              <a:rPr lang="en-US" sz="2400" spc="-300" dirty="0" err="1" smtClean="0"/>
              <a:t>S</a:t>
            </a:r>
            <a:r>
              <a:rPr lang="en-US" sz="2400" spc="-300" dirty="0" smtClean="0"/>
              <a:t> </a:t>
            </a:r>
            <a:r>
              <a:rPr lang="en-US" sz="2400" dirty="0" smtClean="0"/>
              <a:t>3</a:t>
            </a:r>
            <a:endParaRPr lang="en-US" sz="2400" dirty="0"/>
          </a:p>
          <a:p>
            <a:pPr>
              <a:spcBef>
                <a:spcPts val="1200"/>
              </a:spcBef>
            </a:pPr>
            <a:r>
              <a:rPr lang="en-US" sz="2400" dirty="0"/>
              <a:t>Configure text typeface, size, weight, and style with </a:t>
            </a:r>
            <a:r>
              <a:rPr lang="en-US" sz="2400" spc="-300" dirty="0"/>
              <a:t>C S </a:t>
            </a:r>
            <a:r>
              <a:rPr lang="en-US" sz="2400" dirty="0" err="1" smtClean="0"/>
              <a:t>S</a:t>
            </a:r>
            <a:endParaRPr lang="en-US" sz="2400" dirty="0"/>
          </a:p>
          <a:p>
            <a:pPr>
              <a:spcBef>
                <a:spcPts val="1200"/>
              </a:spcBef>
            </a:pPr>
            <a:r>
              <a:rPr lang="en-US" sz="2400" dirty="0"/>
              <a:t>Align and indent text with </a:t>
            </a:r>
            <a:r>
              <a:rPr lang="en-US" sz="2400" spc="-300" dirty="0"/>
              <a:t>C S </a:t>
            </a:r>
            <a:r>
              <a:rPr lang="en-US" sz="2400" dirty="0" err="1" smtClean="0"/>
              <a:t>S</a:t>
            </a:r>
            <a:endParaRPr lang="en-US" sz="2400" dirty="0"/>
          </a:p>
          <a:p>
            <a:pPr>
              <a:spcBef>
                <a:spcPts val="1200"/>
              </a:spcBef>
            </a:pPr>
            <a:r>
              <a:rPr lang="en-US" sz="2400" dirty="0"/>
              <a:t>Configure list markers with </a:t>
            </a:r>
            <a:r>
              <a:rPr lang="en-US" sz="2400" spc="-300" dirty="0"/>
              <a:t>C S </a:t>
            </a:r>
            <a:r>
              <a:rPr lang="en-US" sz="2400" dirty="0" err="1" smtClean="0"/>
              <a:t>S</a:t>
            </a:r>
            <a:endParaRPr lang="en-US" sz="2400" dirty="0"/>
          </a:p>
          <a:p>
            <a:pPr>
              <a:spcBef>
                <a:spcPts val="1200"/>
              </a:spcBef>
            </a:pPr>
            <a:r>
              <a:rPr lang="en-US" sz="2400" dirty="0"/>
              <a:t>Configure an image </a:t>
            </a:r>
            <a:r>
              <a:rPr lang="en-US" sz="2400" dirty="0" smtClean="0"/>
              <a:t>map</a:t>
            </a:r>
            <a:endParaRPr lang="en-US" sz="2400" dirty="0"/>
          </a:p>
        </p:txBody>
      </p:sp>
    </p:spTree>
    <p:extLst>
      <p:ext uri="{BB962C8B-B14F-4D97-AF65-F5344CB8AC3E}">
        <p14:creationId xmlns:p14="http://schemas.microsoft.com/office/powerpoint/2010/main" val="3297684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font-size Property</a:t>
            </a:r>
          </a:p>
        </p:txBody>
      </p:sp>
      <p:pic>
        <p:nvPicPr>
          <p:cNvPr id="5" name="Picture 5" descr="The slide shows a table which shows the font-size property. The table has five columns which are Text Values, Em Units, Px Units, Pt Units, and Percentage. The following information is given in the table. &#10;1. &#10;a. Text Values: xx-small&#10;b. Em Units: 0.5 em&#10;c. Px Units: 8 px&#10;d. Pt Units: 6 pt&#10;e. Percentage: 50 percentage&#10;2. &#10;a. Text Values: x-small&#10;b. Em Units: 0.60 em&#10;c. Px Units: 11 px&#10;d. Pt Units: 8 pt&#10;e. Percentage: 60 percentage&#10;&#10;3. &#10;a. Text Values: small&#10;b. Em Units: 0.75 em&#10;c. Px Units: 13 px&#10;d. Pt Units: 10 pt&#10;e. Percentage: 75 percentage&#10;&#10;4. &#10;a. Text Values: medium &#10;b. Em Units: 1 em&#10;c. Px Units: 16 px&#10;d. Pt Units: 12 pt&#10;e. Percentage: 100 percentage&#10;&#10;5. &#10;a. Text Values: large&#10;b. Em Units: 1.15 em&#10;c. Px Units: 18 px&#10;d. Pt Units: 13.5 pt&#10;e. Percentage: 110 percentage&#10;&#10;6. &#10;a. Text Values: x-large&#10;b. Em Units: 1.5 em&#10;c. Px Units: 24 px&#10;d. Pt Units: 18 pt&#10;e. Percentage: 150 percentage&#10;&#10;7. &#10;a. Text Values: xx- large &#10;b. Em Units: 2 em&#10;c. Px Units: 30 px&#10;d. Pt Units: 24 pt&#10;e. Percentage: 200 percent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954" y="709843"/>
            <a:ext cx="6477331" cy="511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5936218"/>
            <a:ext cx="3962400" cy="369332"/>
          </a:xfrm>
        </p:spPr>
        <p:txBody>
          <a:bodyPr wrap="square">
            <a:spAutoFit/>
          </a:bodyPr>
          <a:lstStyle/>
          <a:p>
            <a:pPr marL="0" indent="0">
              <a:buNone/>
            </a:pPr>
            <a:r>
              <a:rPr lang="en-US" sz="2400" dirty="0"/>
              <a:t>Configures the size of </a:t>
            </a:r>
            <a:r>
              <a:rPr lang="en-US" sz="2400" dirty="0" smtClean="0"/>
              <a:t>text</a:t>
            </a:r>
            <a:endParaRPr lang="en-US" sz="2400" dirty="0"/>
          </a:p>
        </p:txBody>
      </p:sp>
      <p:sp>
        <p:nvSpPr>
          <p:cNvPr id="4" name="Content Placeholder 3"/>
          <p:cNvSpPr>
            <a:spLocks noGrp="1"/>
          </p:cNvSpPr>
          <p:nvPr>
            <p:ph idx="13"/>
          </p:nvPr>
        </p:nvSpPr>
        <p:spPr>
          <a:xfrm>
            <a:off x="4648200" y="5917168"/>
            <a:ext cx="3962400" cy="369332"/>
          </a:xfrm>
        </p:spPr>
        <p:txBody>
          <a:bodyPr wrap="square">
            <a:spAutoFit/>
          </a:bodyPr>
          <a:lstStyle/>
          <a:p>
            <a:pPr marL="0" indent="0">
              <a:buNone/>
            </a:pPr>
            <a:r>
              <a:rPr lang="en-US" sz="2400" dirty="0"/>
              <a:t>p { font-size: 90%;  }</a:t>
            </a:r>
          </a:p>
        </p:txBody>
      </p:sp>
    </p:spTree>
    <p:extLst>
      <p:ext uri="{BB962C8B-B14F-4D97-AF65-F5344CB8AC3E}">
        <p14:creationId xmlns:p14="http://schemas.microsoft.com/office/powerpoint/2010/main" val="3634311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Align </a:t>
            </a:r>
            <a:r>
              <a:rPr lang="en-US" sz="3600" dirty="0" smtClean="0">
                <a:latin typeface="+mj-lt"/>
              </a:rPr>
              <a:t>and </a:t>
            </a:r>
            <a:r>
              <a:rPr lang="en-US" sz="3600" dirty="0">
                <a:latin typeface="+mj-lt"/>
              </a:rPr>
              <a:t>Indent Text with </a:t>
            </a:r>
            <a:r>
              <a:rPr lang="en-US" sz="3600" spc="-500" dirty="0" smtClean="0">
                <a:latin typeface="+mj-lt"/>
              </a:rPr>
              <a:t>C S </a:t>
            </a:r>
            <a:r>
              <a:rPr lang="en-US" sz="3600" dirty="0" err="1" smtClean="0">
                <a:latin typeface="+mj-lt"/>
              </a:rPr>
              <a:t>S</a:t>
            </a:r>
            <a:endParaRPr lang="en-US" sz="3600" dirty="0">
              <a:latin typeface="+mj-lt"/>
            </a:endParaRPr>
          </a:p>
        </p:txBody>
      </p:sp>
      <p:sp>
        <p:nvSpPr>
          <p:cNvPr id="3" name="Content Placeholder 2"/>
          <p:cNvSpPr>
            <a:spLocks noGrp="1"/>
          </p:cNvSpPr>
          <p:nvPr>
            <p:ph idx="1"/>
          </p:nvPr>
        </p:nvSpPr>
        <p:spPr>
          <a:xfrm>
            <a:off x="457200" y="838201"/>
            <a:ext cx="8153400" cy="815608"/>
          </a:xfrm>
        </p:spPr>
        <p:txBody>
          <a:bodyPr wrap="square">
            <a:spAutoFit/>
          </a:bodyPr>
          <a:lstStyle/>
          <a:p>
            <a:r>
              <a:rPr lang="en-US" sz="2400" dirty="0"/>
              <a:t>text-align property</a:t>
            </a:r>
          </a:p>
          <a:p>
            <a:pPr lvl="1"/>
            <a:r>
              <a:rPr lang="en-US" sz="2400" dirty="0"/>
              <a:t>Configures the alignment of text</a:t>
            </a:r>
          </a:p>
        </p:txBody>
      </p:sp>
      <p:sp>
        <p:nvSpPr>
          <p:cNvPr id="7" name="Content Placeholder 6"/>
          <p:cNvSpPr>
            <a:spLocks noGrp="1"/>
          </p:cNvSpPr>
          <p:nvPr>
            <p:ph idx="13"/>
          </p:nvPr>
        </p:nvSpPr>
        <p:spPr>
          <a:xfrm>
            <a:off x="457200" y="1745218"/>
            <a:ext cx="8153400" cy="369332"/>
          </a:xfrm>
        </p:spPr>
        <p:txBody>
          <a:bodyPr wrap="square">
            <a:spAutoFit/>
          </a:bodyPr>
          <a:lstStyle/>
          <a:p>
            <a:pPr marL="742950" indent="0">
              <a:buNone/>
            </a:pPr>
            <a:r>
              <a:rPr lang="en-US" sz="2400" dirty="0"/>
              <a:t>h1 { text-align: center; }</a:t>
            </a:r>
          </a:p>
        </p:txBody>
      </p:sp>
      <p:sp>
        <p:nvSpPr>
          <p:cNvPr id="5" name="Content Placeholder 4"/>
          <p:cNvSpPr>
            <a:spLocks noGrp="1"/>
          </p:cNvSpPr>
          <p:nvPr>
            <p:ph idx="14"/>
          </p:nvPr>
        </p:nvSpPr>
        <p:spPr>
          <a:xfrm>
            <a:off x="457200" y="2190750"/>
            <a:ext cx="8153400" cy="1184940"/>
          </a:xfrm>
        </p:spPr>
        <p:txBody>
          <a:bodyPr wrap="square">
            <a:spAutoFit/>
          </a:bodyPr>
          <a:lstStyle/>
          <a:p>
            <a:r>
              <a:rPr lang="en-US" sz="2400" dirty="0" smtClean="0"/>
              <a:t>text-indent </a:t>
            </a:r>
            <a:r>
              <a:rPr lang="en-US" sz="2400" dirty="0"/>
              <a:t>property</a:t>
            </a:r>
          </a:p>
          <a:p>
            <a:pPr lvl="1"/>
            <a:r>
              <a:rPr lang="en-US" sz="2400" dirty="0"/>
              <a:t>Configures the indentation of the first line of text in an </a:t>
            </a:r>
            <a:r>
              <a:rPr lang="en-US" sz="2400" dirty="0" smtClean="0"/>
              <a:t>element</a:t>
            </a:r>
            <a:endParaRPr lang="en-US" sz="2400" dirty="0"/>
          </a:p>
        </p:txBody>
      </p:sp>
      <p:sp>
        <p:nvSpPr>
          <p:cNvPr id="6" name="Content Placeholder 5"/>
          <p:cNvSpPr>
            <a:spLocks noGrp="1"/>
          </p:cNvSpPr>
          <p:nvPr>
            <p:ph idx="15"/>
          </p:nvPr>
        </p:nvSpPr>
        <p:spPr>
          <a:xfrm>
            <a:off x="457200" y="3486150"/>
            <a:ext cx="8153400" cy="369332"/>
          </a:xfrm>
        </p:spPr>
        <p:txBody>
          <a:bodyPr wrap="square">
            <a:spAutoFit/>
          </a:bodyPr>
          <a:lstStyle/>
          <a:p>
            <a:pPr marL="742950" indent="0">
              <a:buNone/>
            </a:pPr>
            <a:r>
              <a:rPr lang="en-US" sz="2400" dirty="0"/>
              <a:t>p { text-indent: 5em; </a:t>
            </a:r>
            <a:r>
              <a:rPr lang="en-US" sz="2400" dirty="0" smtClean="0"/>
              <a:t>}</a:t>
            </a:r>
            <a:endParaRPr lang="en-US" sz="2400" dirty="0"/>
          </a:p>
        </p:txBody>
      </p:sp>
    </p:spTree>
    <p:extLst>
      <p:ext uri="{BB962C8B-B14F-4D97-AF65-F5344CB8AC3E}">
        <p14:creationId xmlns:p14="http://schemas.microsoft.com/office/powerpoint/2010/main" val="1478712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More </a:t>
            </a:r>
            <a:r>
              <a:rPr lang="en-US" sz="3600" spc="-500" dirty="0" smtClean="0">
                <a:solidFill>
                  <a:schemeClr val="bg2"/>
                </a:solidFill>
                <a:latin typeface="+mj-lt"/>
              </a:rPr>
              <a:t>C S </a:t>
            </a:r>
            <a:r>
              <a:rPr lang="en-US" sz="3600" dirty="0" err="1" smtClean="0">
                <a:solidFill>
                  <a:schemeClr val="bg2"/>
                </a:solidFill>
                <a:latin typeface="+mj-lt"/>
              </a:rPr>
              <a:t>S</a:t>
            </a:r>
            <a:r>
              <a:rPr lang="en-US" sz="3600" dirty="0" smtClean="0">
                <a:solidFill>
                  <a:schemeClr val="bg2"/>
                </a:solidFill>
                <a:latin typeface="+mj-lt"/>
              </a:rPr>
              <a:t> </a:t>
            </a:r>
            <a:r>
              <a:rPr lang="en-US" sz="3600" dirty="0">
                <a:solidFill>
                  <a:schemeClr val="bg2"/>
                </a:solidFill>
                <a:latin typeface="+mj-lt"/>
              </a:rPr>
              <a:t>Text Properties</a:t>
            </a:r>
            <a:endParaRPr lang="en-US" sz="4000" dirty="0">
              <a:solidFill>
                <a:schemeClr val="bg2"/>
              </a:solidFill>
              <a:latin typeface="+mj-lt"/>
            </a:endParaRPr>
          </a:p>
        </p:txBody>
      </p:sp>
      <p:sp>
        <p:nvSpPr>
          <p:cNvPr id="3" name="Content Placeholder 2"/>
          <p:cNvSpPr>
            <a:spLocks noGrp="1"/>
          </p:cNvSpPr>
          <p:nvPr>
            <p:ph idx="1"/>
          </p:nvPr>
        </p:nvSpPr>
        <p:spPr>
          <a:xfrm>
            <a:off x="457199" y="857250"/>
            <a:ext cx="4495801" cy="5386090"/>
          </a:xfrm>
        </p:spPr>
        <p:txBody>
          <a:bodyPr wrap="square">
            <a:spAutoFit/>
          </a:bodyPr>
          <a:lstStyle/>
          <a:p>
            <a:pPr>
              <a:spcBef>
                <a:spcPts val="1200"/>
              </a:spcBef>
            </a:pPr>
            <a:r>
              <a:rPr lang="en-US" sz="1800" dirty="0"/>
              <a:t>font-weight property</a:t>
            </a:r>
          </a:p>
          <a:p>
            <a:pPr lvl="1"/>
            <a:r>
              <a:rPr lang="en-US" sz="1800" dirty="0"/>
              <a:t>Configures the boldness of </a:t>
            </a:r>
            <a:r>
              <a:rPr lang="en-US" sz="1800" dirty="0" smtClean="0"/>
              <a:t>text</a:t>
            </a:r>
            <a:endParaRPr lang="en-US" sz="1800" dirty="0"/>
          </a:p>
          <a:p>
            <a:pPr>
              <a:spcBef>
                <a:spcPts val="1200"/>
              </a:spcBef>
            </a:pPr>
            <a:r>
              <a:rPr lang="en-US" sz="1800" dirty="0"/>
              <a:t>font-style property</a:t>
            </a:r>
          </a:p>
          <a:p>
            <a:pPr lvl="1"/>
            <a:r>
              <a:rPr lang="en-US" sz="1800" dirty="0"/>
              <a:t>Configures the style of the </a:t>
            </a:r>
            <a:r>
              <a:rPr lang="en-US" sz="1800" dirty="0" smtClean="0"/>
              <a:t>text</a:t>
            </a:r>
            <a:endParaRPr lang="en-US" sz="1800" dirty="0"/>
          </a:p>
          <a:p>
            <a:pPr>
              <a:spcBef>
                <a:spcPts val="1200"/>
              </a:spcBef>
            </a:pPr>
            <a:r>
              <a:rPr lang="en-US" sz="1800" dirty="0"/>
              <a:t>line-height property</a:t>
            </a:r>
          </a:p>
          <a:p>
            <a:pPr lvl="1"/>
            <a:r>
              <a:rPr lang="en-US" sz="1800" dirty="0"/>
              <a:t>Modifies the height of a line of </a:t>
            </a:r>
            <a:r>
              <a:rPr lang="en-US" sz="1800" dirty="0" smtClean="0"/>
              <a:t>text</a:t>
            </a:r>
            <a:endParaRPr lang="en-US" sz="1800" dirty="0"/>
          </a:p>
          <a:p>
            <a:pPr>
              <a:spcBef>
                <a:spcPts val="1200"/>
              </a:spcBef>
            </a:pPr>
            <a:r>
              <a:rPr lang="en-US" sz="1800" dirty="0"/>
              <a:t>text-decoration property</a:t>
            </a:r>
          </a:p>
          <a:p>
            <a:pPr lvl="1"/>
            <a:r>
              <a:rPr lang="en-US" sz="1800" dirty="0"/>
              <a:t>Modifies the display of </a:t>
            </a:r>
            <a:r>
              <a:rPr lang="en-US" sz="1800" dirty="0" smtClean="0"/>
              <a:t>text Typically </a:t>
            </a:r>
            <a:r>
              <a:rPr lang="en-US" sz="1800" dirty="0"/>
              <a:t>used to remove the </a:t>
            </a:r>
            <a:r>
              <a:rPr lang="en-US" sz="1800" dirty="0" smtClean="0"/>
              <a:t>default underline </a:t>
            </a:r>
            <a:r>
              <a:rPr lang="en-US" sz="1800" dirty="0"/>
              <a:t>from </a:t>
            </a:r>
            <a:r>
              <a:rPr lang="en-US" sz="1800" dirty="0" smtClean="0"/>
              <a:t>hyperlinks</a:t>
            </a:r>
            <a:endParaRPr lang="en-US" sz="1800" dirty="0"/>
          </a:p>
          <a:p>
            <a:pPr>
              <a:spcBef>
                <a:spcPts val="1200"/>
              </a:spcBef>
            </a:pPr>
            <a:r>
              <a:rPr lang="en-US" sz="1800" dirty="0"/>
              <a:t>text-transform property</a:t>
            </a:r>
          </a:p>
          <a:p>
            <a:pPr lvl="1"/>
            <a:r>
              <a:rPr lang="en-US" sz="1800" dirty="0"/>
              <a:t>Configures the capitalization of </a:t>
            </a:r>
            <a:r>
              <a:rPr lang="en-US" sz="1800" dirty="0" smtClean="0"/>
              <a:t>text</a:t>
            </a:r>
            <a:endParaRPr lang="en-US" sz="1800" dirty="0"/>
          </a:p>
          <a:p>
            <a:pPr>
              <a:spcBef>
                <a:spcPts val="1200"/>
              </a:spcBef>
            </a:pPr>
            <a:r>
              <a:rPr lang="en-US" sz="1800" dirty="0"/>
              <a:t>letter-spacing property</a:t>
            </a:r>
          </a:p>
          <a:p>
            <a:pPr lvl="1"/>
            <a:r>
              <a:rPr lang="en-US" sz="1800" dirty="0"/>
              <a:t>Configures the space </a:t>
            </a:r>
            <a:r>
              <a:rPr lang="en-US" sz="1800" dirty="0" smtClean="0"/>
              <a:t>between text characters</a:t>
            </a:r>
          </a:p>
        </p:txBody>
      </p:sp>
      <p:sp>
        <p:nvSpPr>
          <p:cNvPr id="4" name="Content Placeholder 3"/>
          <p:cNvSpPr>
            <a:spLocks noGrp="1"/>
          </p:cNvSpPr>
          <p:nvPr>
            <p:ph idx="13"/>
          </p:nvPr>
        </p:nvSpPr>
        <p:spPr>
          <a:xfrm>
            <a:off x="5105401" y="914400"/>
            <a:ext cx="3493236" cy="276999"/>
          </a:xfrm>
        </p:spPr>
        <p:txBody>
          <a:bodyPr wrap="square">
            <a:spAutoFit/>
          </a:bodyPr>
          <a:lstStyle/>
          <a:p>
            <a:pPr marL="0" indent="0">
              <a:buNone/>
            </a:pPr>
            <a:r>
              <a:rPr lang="en-US" sz="1800" dirty="0"/>
              <a:t>li {font-weight: bold; </a:t>
            </a:r>
            <a:r>
              <a:rPr lang="en-US" sz="1800" dirty="0" smtClean="0"/>
              <a:t>}</a:t>
            </a:r>
            <a:endParaRPr lang="en-US" sz="1800" dirty="0"/>
          </a:p>
        </p:txBody>
      </p:sp>
      <p:sp>
        <p:nvSpPr>
          <p:cNvPr id="5" name="Content Placeholder 4"/>
          <p:cNvSpPr>
            <a:spLocks noGrp="1"/>
          </p:cNvSpPr>
          <p:nvPr>
            <p:ph idx="14"/>
          </p:nvPr>
        </p:nvSpPr>
        <p:spPr>
          <a:xfrm>
            <a:off x="5105926" y="1781175"/>
            <a:ext cx="3487833" cy="276999"/>
          </a:xfrm>
        </p:spPr>
        <p:txBody>
          <a:bodyPr wrap="square">
            <a:spAutoFit/>
          </a:bodyPr>
          <a:lstStyle/>
          <a:p>
            <a:pPr marL="0" indent="0">
              <a:buNone/>
            </a:pPr>
            <a:r>
              <a:rPr lang="en-US" sz="1800" dirty="0"/>
              <a:t>#special { font-style: italic; </a:t>
            </a:r>
            <a:r>
              <a:rPr lang="en-US" sz="1800" dirty="0" smtClean="0"/>
              <a:t>}</a:t>
            </a:r>
            <a:endParaRPr lang="en-US" sz="1800" dirty="0"/>
          </a:p>
        </p:txBody>
      </p:sp>
      <p:sp>
        <p:nvSpPr>
          <p:cNvPr id="6" name="Content Placeholder 5"/>
          <p:cNvSpPr>
            <a:spLocks noGrp="1"/>
          </p:cNvSpPr>
          <p:nvPr>
            <p:ph idx="15"/>
          </p:nvPr>
        </p:nvSpPr>
        <p:spPr>
          <a:xfrm>
            <a:off x="5137192" y="2457450"/>
            <a:ext cx="3460225" cy="276999"/>
          </a:xfrm>
        </p:spPr>
        <p:txBody>
          <a:bodyPr wrap="square">
            <a:spAutoFit/>
          </a:bodyPr>
          <a:lstStyle/>
          <a:p>
            <a:pPr marL="0" indent="0">
              <a:buNone/>
            </a:pPr>
            <a:r>
              <a:rPr lang="en-US" sz="1800" dirty="0"/>
              <a:t>p   { line-height: 120%;  }</a:t>
            </a:r>
          </a:p>
        </p:txBody>
      </p:sp>
      <p:sp>
        <p:nvSpPr>
          <p:cNvPr id="7" name="Content Placeholder 6"/>
          <p:cNvSpPr>
            <a:spLocks noGrp="1"/>
          </p:cNvSpPr>
          <p:nvPr>
            <p:ph idx="16"/>
          </p:nvPr>
        </p:nvSpPr>
        <p:spPr>
          <a:xfrm>
            <a:off x="5168458" y="3267075"/>
            <a:ext cx="3432617" cy="276999"/>
          </a:xfrm>
        </p:spPr>
        <p:txBody>
          <a:bodyPr wrap="square">
            <a:spAutoFit/>
          </a:bodyPr>
          <a:lstStyle/>
          <a:p>
            <a:pPr marL="0" indent="0">
              <a:buNone/>
            </a:pPr>
            <a:r>
              <a:rPr lang="en-US" sz="1800" dirty="0"/>
              <a:t>a   { text-decoration: none; }</a:t>
            </a:r>
          </a:p>
        </p:txBody>
      </p:sp>
      <p:sp>
        <p:nvSpPr>
          <p:cNvPr id="8" name="Content Placeholder 7"/>
          <p:cNvSpPr>
            <a:spLocks noGrp="1"/>
          </p:cNvSpPr>
          <p:nvPr>
            <p:ph idx="17"/>
          </p:nvPr>
        </p:nvSpPr>
        <p:spPr>
          <a:xfrm>
            <a:off x="5191125" y="4657725"/>
            <a:ext cx="3415817" cy="276999"/>
          </a:xfrm>
        </p:spPr>
        <p:txBody>
          <a:bodyPr wrap="square">
            <a:spAutoFit/>
          </a:bodyPr>
          <a:lstStyle/>
          <a:p>
            <a:pPr marL="0" indent="0">
              <a:buNone/>
            </a:pPr>
            <a:r>
              <a:rPr lang="en-US" sz="1800" dirty="0"/>
              <a:t>h3{ text-transform: uppercase; }</a:t>
            </a:r>
          </a:p>
        </p:txBody>
      </p:sp>
      <p:sp>
        <p:nvSpPr>
          <p:cNvPr id="14" name="Content Placeholder 13"/>
          <p:cNvSpPr>
            <a:spLocks noGrp="1"/>
          </p:cNvSpPr>
          <p:nvPr>
            <p:ph idx="23"/>
          </p:nvPr>
        </p:nvSpPr>
        <p:spPr>
          <a:xfrm>
            <a:off x="5181600" y="5409426"/>
            <a:ext cx="3417037" cy="276999"/>
          </a:xfrm>
        </p:spPr>
        <p:txBody>
          <a:bodyPr wrap="square">
            <a:spAutoFit/>
          </a:bodyPr>
          <a:lstStyle/>
          <a:p>
            <a:pPr marL="0" indent="0">
              <a:buNone/>
            </a:pPr>
            <a:r>
              <a:rPr lang="en-US" sz="1800" dirty="0" smtClean="0"/>
              <a:t>h1 </a:t>
            </a:r>
            <a:r>
              <a:rPr lang="en-US" sz="1800" dirty="0"/>
              <a:t>{ letter-spacing: 3px; }</a:t>
            </a:r>
          </a:p>
        </p:txBody>
      </p:sp>
    </p:spTree>
    <p:extLst>
      <p:ext uri="{BB962C8B-B14F-4D97-AF65-F5344CB8AC3E}">
        <p14:creationId xmlns:p14="http://schemas.microsoft.com/office/powerpoint/2010/main" val="4143245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Configure List Markers with </a:t>
            </a:r>
            <a:r>
              <a:rPr lang="en-US" sz="3600" spc="-500" dirty="0" smtClean="0">
                <a:latin typeface="+mj-lt"/>
              </a:rPr>
              <a:t>C S </a:t>
            </a:r>
            <a:r>
              <a:rPr lang="en-US" sz="3600" dirty="0" err="1" smtClean="0">
                <a:latin typeface="+mj-lt"/>
              </a:rPr>
              <a:t>S</a:t>
            </a:r>
            <a:endParaRPr lang="en-US" sz="3600" dirty="0">
              <a:latin typeface="+mj-lt"/>
            </a:endParaRPr>
          </a:p>
        </p:txBody>
      </p:sp>
      <p:sp>
        <p:nvSpPr>
          <p:cNvPr id="3" name="Content Placeholder 2"/>
          <p:cNvSpPr>
            <a:spLocks noGrp="1"/>
          </p:cNvSpPr>
          <p:nvPr>
            <p:ph idx="1"/>
          </p:nvPr>
        </p:nvSpPr>
        <p:spPr>
          <a:xfrm>
            <a:off x="457200" y="838201"/>
            <a:ext cx="3276600" cy="1708160"/>
          </a:xfrm>
        </p:spPr>
        <p:txBody>
          <a:bodyPr wrap="square">
            <a:spAutoFit/>
          </a:bodyPr>
          <a:lstStyle/>
          <a:p>
            <a:r>
              <a:rPr lang="en-US" sz="2400" spc="-300" dirty="0" smtClean="0"/>
              <a:t>C S </a:t>
            </a:r>
            <a:r>
              <a:rPr lang="en-US" sz="2400" dirty="0" err="1" smtClean="0"/>
              <a:t>S</a:t>
            </a:r>
            <a:r>
              <a:rPr lang="en-US" sz="2400" dirty="0" smtClean="0"/>
              <a:t> </a:t>
            </a:r>
            <a:r>
              <a:rPr lang="en-US" sz="2400" dirty="0"/>
              <a:t>Properties</a:t>
            </a:r>
          </a:p>
          <a:p>
            <a:pPr lvl="1"/>
            <a:r>
              <a:rPr lang="en-US" sz="2400" dirty="0"/>
              <a:t>list-style-type</a:t>
            </a:r>
          </a:p>
          <a:p>
            <a:pPr lvl="1"/>
            <a:r>
              <a:rPr lang="en-US" sz="2400" dirty="0"/>
              <a:t>list-style-image</a:t>
            </a:r>
          </a:p>
          <a:p>
            <a:pPr lvl="1"/>
            <a:r>
              <a:rPr lang="en-US" sz="2400" dirty="0"/>
              <a:t>list-style position</a:t>
            </a:r>
          </a:p>
        </p:txBody>
      </p:sp>
      <p:sp>
        <p:nvSpPr>
          <p:cNvPr id="4" name="Content Placeholder 3"/>
          <p:cNvSpPr>
            <a:spLocks noGrp="1"/>
          </p:cNvSpPr>
          <p:nvPr>
            <p:ph idx="13"/>
          </p:nvPr>
        </p:nvSpPr>
        <p:spPr>
          <a:xfrm>
            <a:off x="457199" y="3000375"/>
            <a:ext cx="8126021" cy="931024"/>
          </a:xfrm>
        </p:spPr>
        <p:txBody>
          <a:bodyPr wrap="square">
            <a:spAutoFit/>
          </a:bodyPr>
          <a:lstStyle/>
          <a:p>
            <a:pPr marL="0" indent="0">
              <a:buNone/>
            </a:pPr>
            <a:r>
              <a:rPr lang="en-US" sz="2400" dirty="0"/>
              <a:t>Example:</a:t>
            </a:r>
          </a:p>
          <a:p>
            <a:pPr marL="0" indent="0">
              <a:buNone/>
              <a:tabLst>
                <a:tab pos="266700" algn="l"/>
              </a:tabLst>
            </a:pPr>
            <a:r>
              <a:rPr lang="en-US" sz="2400" dirty="0" err="1"/>
              <a:t>ul</a:t>
            </a:r>
            <a:r>
              <a:rPr lang="en-US" sz="2400" dirty="0"/>
              <a:t> {list-style-image: </a:t>
            </a:r>
            <a:r>
              <a:rPr lang="en-US" sz="2400" dirty="0" err="1"/>
              <a:t>url</a:t>
            </a:r>
            <a:r>
              <a:rPr lang="en-US" sz="2400" dirty="0"/>
              <a:t>(trillium.gif); }</a:t>
            </a:r>
          </a:p>
        </p:txBody>
      </p:sp>
      <p:pic>
        <p:nvPicPr>
          <p:cNvPr id="7" name="Picture 5" descr="The information given in the slide is as follows,&#10;Website Design &#10;Interactive Animation&#10;E-commerce Solutions &#10;Usability Studies&#10;Search Engine Optim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750" y="4233433"/>
            <a:ext cx="4026358" cy="2055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6738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Favorites Icon</a:t>
            </a:r>
          </a:p>
        </p:txBody>
      </p:sp>
      <p:pic>
        <p:nvPicPr>
          <p:cNvPr id="2050" name="Picture 2" descr="The favorites icon for the Terry Morris Web Design page displays to the right of the title in the browser ta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231" y="866775"/>
            <a:ext cx="7987634" cy="265465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3805044"/>
            <a:ext cx="8153400" cy="1300356"/>
          </a:xfrm>
        </p:spPr>
        <p:txBody>
          <a:bodyPr wrap="square">
            <a:spAutoFit/>
          </a:bodyPr>
          <a:lstStyle/>
          <a:p>
            <a:r>
              <a:rPr lang="en-US" sz="2400" dirty="0"/>
              <a:t>Small icon that displays in the address bar or tab bar of some browsers</a:t>
            </a:r>
          </a:p>
          <a:p>
            <a:r>
              <a:rPr lang="en-US" sz="2400" dirty="0"/>
              <a:t>Also called a </a:t>
            </a:r>
            <a:r>
              <a:rPr lang="en-US" sz="2400" dirty="0" smtClean="0"/>
              <a:t>favicon</a:t>
            </a:r>
            <a:endParaRPr lang="en-US" sz="2400" dirty="0"/>
          </a:p>
        </p:txBody>
      </p:sp>
      <p:sp>
        <p:nvSpPr>
          <p:cNvPr id="4" name="Content Placeholder 3"/>
          <p:cNvSpPr>
            <a:spLocks noGrp="1"/>
          </p:cNvSpPr>
          <p:nvPr>
            <p:ph idx="13"/>
          </p:nvPr>
        </p:nvSpPr>
        <p:spPr>
          <a:xfrm>
            <a:off x="457200" y="5202793"/>
            <a:ext cx="8153400" cy="369332"/>
          </a:xfrm>
        </p:spPr>
        <p:txBody>
          <a:bodyPr wrap="square">
            <a:spAutoFit/>
          </a:bodyPr>
          <a:lstStyle/>
          <a:p>
            <a:pPr marL="228600" indent="0">
              <a:buNone/>
            </a:pPr>
            <a:r>
              <a:rPr lang="en-US" sz="2400" dirty="0"/>
              <a:t>&lt;link </a:t>
            </a:r>
            <a:r>
              <a:rPr lang="en-US" sz="2400" dirty="0" err="1"/>
              <a:t>rel</a:t>
            </a:r>
            <a:r>
              <a:rPr lang="en-US" sz="2400" dirty="0"/>
              <a:t>="icon" </a:t>
            </a:r>
            <a:r>
              <a:rPr lang="en-US" sz="2400" dirty="0" err="1"/>
              <a:t>href</a:t>
            </a:r>
            <a:r>
              <a:rPr lang="en-US" sz="2400" dirty="0"/>
              <a:t>="favicon.ico" type="image/x-icon</a:t>
            </a:r>
            <a:r>
              <a:rPr lang="en-US" sz="2400" dirty="0" smtClean="0"/>
              <a:t>"&gt;</a:t>
            </a:r>
            <a:endParaRPr lang="en-US" sz="2400" dirty="0"/>
          </a:p>
        </p:txBody>
      </p:sp>
    </p:spTree>
    <p:extLst>
      <p:ext uri="{BB962C8B-B14F-4D97-AF65-F5344CB8AC3E}">
        <p14:creationId xmlns:p14="http://schemas.microsoft.com/office/powerpoint/2010/main" val="2899131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Image  Map </a:t>
            </a:r>
          </a:p>
        </p:txBody>
      </p:sp>
      <p:sp>
        <p:nvSpPr>
          <p:cNvPr id="3" name="Content Placeholder 2"/>
          <p:cNvSpPr>
            <a:spLocks noGrp="1"/>
          </p:cNvSpPr>
          <p:nvPr>
            <p:ph idx="1"/>
          </p:nvPr>
        </p:nvSpPr>
        <p:spPr>
          <a:xfrm>
            <a:off x="457200" y="742950"/>
            <a:ext cx="4495800" cy="3424014"/>
          </a:xfrm>
        </p:spPr>
        <p:txBody>
          <a:bodyPr wrap="square">
            <a:spAutoFit/>
          </a:bodyPr>
          <a:lstStyle/>
          <a:p>
            <a:r>
              <a:rPr lang="en-US" sz="2000" dirty="0"/>
              <a:t>map element</a:t>
            </a:r>
          </a:p>
          <a:p>
            <a:pPr lvl="1"/>
            <a:r>
              <a:rPr lang="en-US" sz="2000" dirty="0"/>
              <a:t>Defines the map</a:t>
            </a:r>
          </a:p>
          <a:p>
            <a:r>
              <a:rPr lang="en-US" sz="2000" dirty="0"/>
              <a:t>area element</a:t>
            </a:r>
          </a:p>
          <a:p>
            <a:pPr lvl="1"/>
            <a:r>
              <a:rPr lang="en-US" sz="2000" dirty="0"/>
              <a:t>Defines a specific area on a map</a:t>
            </a:r>
          </a:p>
          <a:p>
            <a:pPr lvl="1"/>
            <a:r>
              <a:rPr lang="en-US" sz="2000" dirty="0"/>
              <a:t>Can be set to a rectangle, circle, or polygon</a:t>
            </a:r>
          </a:p>
          <a:p>
            <a:pPr lvl="2"/>
            <a:r>
              <a:rPr lang="en-US" sz="2000" dirty="0" err="1"/>
              <a:t>href</a:t>
            </a:r>
            <a:r>
              <a:rPr lang="en-US" sz="2000" dirty="0"/>
              <a:t> </a:t>
            </a:r>
            <a:r>
              <a:rPr lang="en-US" sz="2000" dirty="0" err="1"/>
              <a:t>Attibute</a:t>
            </a:r>
            <a:endParaRPr lang="en-US" sz="2000" dirty="0"/>
          </a:p>
          <a:p>
            <a:pPr lvl="2"/>
            <a:r>
              <a:rPr lang="en-US" sz="2000" dirty="0"/>
              <a:t>shape Attribute</a:t>
            </a:r>
          </a:p>
          <a:p>
            <a:pPr lvl="2"/>
            <a:r>
              <a:rPr lang="en-US" sz="2000" dirty="0" err="1"/>
              <a:t>coords</a:t>
            </a:r>
            <a:r>
              <a:rPr lang="en-US" sz="2000" dirty="0"/>
              <a:t> </a:t>
            </a:r>
            <a:r>
              <a:rPr lang="en-US" sz="2000" dirty="0" smtClean="0"/>
              <a:t>Attribute</a:t>
            </a:r>
            <a:endParaRPr lang="en-US" sz="2000" dirty="0"/>
          </a:p>
        </p:txBody>
      </p:sp>
      <p:sp>
        <p:nvSpPr>
          <p:cNvPr id="4" name="Content Placeholder 3"/>
          <p:cNvSpPr>
            <a:spLocks noGrp="1"/>
          </p:cNvSpPr>
          <p:nvPr>
            <p:ph idx="13"/>
          </p:nvPr>
        </p:nvSpPr>
        <p:spPr>
          <a:xfrm>
            <a:off x="457200" y="4229100"/>
            <a:ext cx="8153400" cy="2077492"/>
          </a:xfrm>
        </p:spPr>
        <p:txBody>
          <a:bodyPr wrap="square">
            <a:spAutoFit/>
          </a:bodyPr>
          <a:lstStyle/>
          <a:p>
            <a:pPr marL="0" indent="0">
              <a:spcBef>
                <a:spcPts val="600"/>
              </a:spcBef>
              <a:buNone/>
            </a:pPr>
            <a:r>
              <a:rPr lang="en-US" sz="2000" dirty="0"/>
              <a:t>&lt;map name="boat" id="boat"&gt;</a:t>
            </a:r>
          </a:p>
          <a:p>
            <a:pPr marL="0" indent="0">
              <a:spcBef>
                <a:spcPts val="600"/>
              </a:spcBef>
              <a:buNone/>
            </a:pPr>
            <a:r>
              <a:rPr lang="en-US" sz="2000" dirty="0" smtClean="0"/>
              <a:t>  &lt;</a:t>
            </a:r>
            <a:r>
              <a:rPr lang="en-US" sz="2000" dirty="0"/>
              <a:t>area </a:t>
            </a:r>
            <a:r>
              <a:rPr lang="en-US" sz="2000" dirty="0" err="1"/>
              <a:t>href</a:t>
            </a:r>
            <a:r>
              <a:rPr lang="en-US" sz="2000" dirty="0"/>
              <a:t>="http://www.doorcountyvacations.com" shape="</a:t>
            </a:r>
            <a:r>
              <a:rPr lang="en-US" sz="2000" dirty="0" err="1"/>
              <a:t>rect</a:t>
            </a:r>
            <a:r>
              <a:rPr lang="en-US" sz="2000" dirty="0"/>
              <a:t>" </a:t>
            </a:r>
            <a:br>
              <a:rPr lang="en-US" sz="2000" dirty="0"/>
            </a:br>
            <a:r>
              <a:rPr lang="en-US" sz="2000" dirty="0"/>
              <a:t>        </a:t>
            </a:r>
            <a:r>
              <a:rPr lang="en-US" sz="2000" dirty="0" err="1"/>
              <a:t>coords</a:t>
            </a:r>
            <a:r>
              <a:rPr lang="en-US" sz="2000" dirty="0"/>
              <a:t>="24, 188, 339, 283" alt="Door County Fishing"&gt;</a:t>
            </a:r>
          </a:p>
          <a:p>
            <a:pPr marL="0" indent="0">
              <a:spcBef>
                <a:spcPts val="600"/>
              </a:spcBef>
              <a:buNone/>
            </a:pPr>
            <a:r>
              <a:rPr lang="en-US" sz="2000" dirty="0"/>
              <a:t>&lt;/map&gt;</a:t>
            </a:r>
          </a:p>
          <a:p>
            <a:pPr marL="0" indent="0">
              <a:spcBef>
                <a:spcPts val="600"/>
              </a:spcBef>
              <a:buNone/>
            </a:pPr>
            <a:r>
              <a:rPr lang="en-US" sz="2000" dirty="0"/>
              <a:t>&lt;</a:t>
            </a:r>
            <a:r>
              <a:rPr lang="en-US" sz="2000" dirty="0" err="1"/>
              <a:t>img</a:t>
            </a:r>
            <a:r>
              <a:rPr lang="en-US" sz="2000" dirty="0"/>
              <a:t> </a:t>
            </a:r>
            <a:r>
              <a:rPr lang="en-US" sz="2000" dirty="0" err="1"/>
              <a:t>src</a:t>
            </a:r>
            <a:r>
              <a:rPr lang="en-US" sz="2000" dirty="0"/>
              <a:t>="fishingboat.jpg" </a:t>
            </a:r>
            <a:r>
              <a:rPr lang="en-US" sz="2000" dirty="0" err="1"/>
              <a:t>usemap</a:t>
            </a:r>
            <a:r>
              <a:rPr lang="en-US" sz="2000" dirty="0"/>
              <a:t>="#boat" alt="Door County“</a:t>
            </a:r>
            <a:br>
              <a:rPr lang="en-US" sz="2000" dirty="0"/>
            </a:br>
            <a:r>
              <a:rPr lang="en-US" sz="2000" dirty="0"/>
              <a:t>   width="416" height="350"&gt;</a:t>
            </a:r>
          </a:p>
        </p:txBody>
      </p:sp>
      <p:pic>
        <p:nvPicPr>
          <p:cNvPr id="3074" name="Picture 2" descr="A fishing boat floats in a body of water. A dotted rectangle surrounds the boat. Numbers extend from the rectangle, with 24, 188 at the top left and 339, 283 at the bottom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0516" y="869214"/>
            <a:ext cx="3551034" cy="2989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161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Figure and </a:t>
            </a:r>
            <a:r>
              <a:rPr lang="en-US" sz="3600" dirty="0" err="1" smtClean="0">
                <a:latin typeface="+mj-lt"/>
              </a:rPr>
              <a:t>Figcaption</a:t>
            </a:r>
            <a:r>
              <a:rPr lang="en-US" sz="3600" dirty="0" smtClean="0">
                <a:latin typeface="+mj-lt"/>
              </a:rPr>
              <a:t> Elements</a:t>
            </a:r>
            <a:endParaRPr lang="en-US" sz="3600" dirty="0">
              <a:latin typeface="+mj-lt"/>
            </a:endParaRPr>
          </a:p>
        </p:txBody>
      </p:sp>
      <p:sp>
        <p:nvSpPr>
          <p:cNvPr id="3" name="Content Placeholder 2"/>
          <p:cNvSpPr>
            <a:spLocks noGrp="1"/>
          </p:cNvSpPr>
          <p:nvPr>
            <p:ph idx="1"/>
          </p:nvPr>
        </p:nvSpPr>
        <p:spPr>
          <a:xfrm>
            <a:off x="457200" y="838201"/>
            <a:ext cx="4114800" cy="4932119"/>
          </a:xfrm>
        </p:spPr>
        <p:txBody>
          <a:bodyPr wrap="square">
            <a:spAutoFit/>
          </a:bodyPr>
          <a:lstStyle/>
          <a:p>
            <a:r>
              <a:rPr lang="en-US" sz="2400" b="1" dirty="0"/>
              <a:t>The Figure Element</a:t>
            </a:r>
          </a:p>
          <a:p>
            <a:pPr lvl="1"/>
            <a:r>
              <a:rPr lang="en-US" sz="2400" dirty="0"/>
              <a:t>Block display </a:t>
            </a:r>
          </a:p>
          <a:p>
            <a:pPr lvl="1"/>
            <a:r>
              <a:rPr lang="en-US" sz="2400" dirty="0"/>
              <a:t>Comprises a unit of content </a:t>
            </a:r>
            <a:r>
              <a:rPr lang="en-US" sz="2400" dirty="0" smtClean="0"/>
              <a:t>that </a:t>
            </a:r>
            <a:r>
              <a:rPr lang="en-US" sz="2400" dirty="0"/>
              <a:t>is self-contained, </a:t>
            </a:r>
            <a:r>
              <a:rPr lang="en-US" sz="2400" dirty="0" smtClean="0"/>
              <a:t>such </a:t>
            </a:r>
            <a:r>
              <a:rPr lang="en-US" sz="2400" dirty="0"/>
              <a:t>as an image, </a:t>
            </a:r>
            <a:r>
              <a:rPr lang="en-US" sz="2400" dirty="0" smtClean="0"/>
              <a:t>along </a:t>
            </a:r>
            <a:r>
              <a:rPr lang="en-US" sz="2400" dirty="0"/>
              <a:t>with one optional </a:t>
            </a:r>
            <a:r>
              <a:rPr lang="en-US" sz="2400" dirty="0" err="1"/>
              <a:t>figcaption</a:t>
            </a:r>
            <a:r>
              <a:rPr lang="en-US" sz="2400" dirty="0"/>
              <a:t> element.</a:t>
            </a:r>
          </a:p>
          <a:p>
            <a:r>
              <a:rPr lang="en-US" sz="2400" b="1" dirty="0"/>
              <a:t>The </a:t>
            </a:r>
            <a:r>
              <a:rPr lang="en-US" sz="2400" b="1" dirty="0" err="1"/>
              <a:t>Figcaption</a:t>
            </a:r>
            <a:r>
              <a:rPr lang="en-US" sz="2400" b="1" dirty="0"/>
              <a:t> Element</a:t>
            </a:r>
          </a:p>
          <a:p>
            <a:pPr lvl="1"/>
            <a:r>
              <a:rPr lang="en-US" sz="2400" dirty="0"/>
              <a:t>Block display </a:t>
            </a:r>
          </a:p>
          <a:p>
            <a:pPr lvl="1"/>
            <a:r>
              <a:rPr lang="en-US" sz="2400" dirty="0"/>
              <a:t>Provides a caption for the figure content </a:t>
            </a:r>
          </a:p>
        </p:txBody>
      </p:sp>
      <p:pic>
        <p:nvPicPr>
          <p:cNvPr id="4098" name="Picture 2" descr="A web page displays an image source and caption for th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7674" y="901149"/>
            <a:ext cx="3907577" cy="3293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418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Summary</a:t>
            </a:r>
            <a:endParaRPr lang="en-US" sz="4000" dirty="0">
              <a:latin typeface="+mj-lt"/>
            </a:endParaRPr>
          </a:p>
        </p:txBody>
      </p:sp>
      <p:sp>
        <p:nvSpPr>
          <p:cNvPr id="3" name="Content Placeholder 2"/>
          <p:cNvSpPr>
            <a:spLocks noGrp="1"/>
          </p:cNvSpPr>
          <p:nvPr>
            <p:ph idx="1"/>
          </p:nvPr>
        </p:nvSpPr>
        <p:spPr>
          <a:xfrm>
            <a:off x="457200" y="838200"/>
            <a:ext cx="8153400" cy="3339376"/>
          </a:xfrm>
        </p:spPr>
        <p:txBody>
          <a:bodyPr wrap="square">
            <a:spAutoFit/>
          </a:bodyPr>
          <a:lstStyle/>
          <a:p>
            <a:r>
              <a:rPr lang="en-US" sz="2400" dirty="0"/>
              <a:t>This chapter introduced the </a:t>
            </a:r>
            <a:r>
              <a:rPr lang="en-US" sz="2400" spc="-300" dirty="0" smtClean="0"/>
              <a:t>H T M </a:t>
            </a:r>
            <a:r>
              <a:rPr lang="en-US" sz="2400" dirty="0" smtClean="0"/>
              <a:t>L </a:t>
            </a:r>
            <a:r>
              <a:rPr lang="en-US" sz="2400" dirty="0"/>
              <a:t>techniques and technologies used to place images and configure text on web pages</a:t>
            </a:r>
            <a:r>
              <a:rPr lang="en-US" sz="2400" dirty="0" smtClean="0"/>
              <a:t>.</a:t>
            </a:r>
            <a:endParaRPr lang="en-US" sz="2400" dirty="0"/>
          </a:p>
          <a:p>
            <a:r>
              <a:rPr lang="en-US" sz="2400" dirty="0"/>
              <a:t>Issues related to accessibility and images were also discussed</a:t>
            </a:r>
            <a:r>
              <a:rPr lang="en-US" sz="2400" dirty="0" smtClean="0"/>
              <a:t>.</a:t>
            </a:r>
            <a:endParaRPr lang="en-US" sz="2400" dirty="0"/>
          </a:p>
          <a:p>
            <a:r>
              <a:rPr lang="en-US" sz="2400" dirty="0"/>
              <a:t>The number one reason for visitors to leave web pages is too long of a download time. When using images, be careful to minimize this issue.</a:t>
            </a:r>
          </a:p>
        </p:txBody>
      </p:sp>
    </p:spTree>
    <p:extLst>
      <p:ext uri="{BB962C8B-B14F-4D97-AF65-F5344CB8AC3E}">
        <p14:creationId xmlns:p14="http://schemas.microsoft.com/office/powerpoint/2010/main" val="1450051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35396" cy="553998"/>
          </a:xfrm>
        </p:spPr>
        <p:txBody>
          <a:bodyPr wrap="square">
            <a:spAutoFit/>
          </a:bodyPr>
          <a:lstStyle/>
          <a:p>
            <a:r>
              <a:rPr lang="en-US" sz="3600" dirty="0">
                <a:latin typeface="+mj-lt"/>
              </a:rPr>
              <a:t>Copyright</a:t>
            </a:r>
            <a:endParaRPr lang="en-US" sz="3600" b="0" dirty="0">
              <a:latin typeface="+mj-lt"/>
            </a:endParaRPr>
          </a:p>
        </p:txBody>
      </p:sp>
      <p:pic>
        <p:nvPicPr>
          <p:cNvPr id="5" name="Graphic 6" descr="Warning">
            <a:extLst>
              <a:ext uri="{FF2B5EF4-FFF2-40B4-BE49-F238E27FC236}">
                <a16:creationId xmlns=""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xmlns="" r:embed="rId4"/>
              </a:ext>
            </a:extLst>
          </a:blip>
          <a:stretch>
            <a:fillRect/>
          </a:stretch>
        </p:blipFill>
        <p:spPr>
          <a:xfrm>
            <a:off x="422559" y="2372223"/>
            <a:ext cx="1180041" cy="1324299"/>
          </a:xfrm>
          <a:prstGeom prst="rect">
            <a:avLst/>
          </a:prstGeom>
        </p:spPr>
      </p:pic>
      <p:sp>
        <p:nvSpPr>
          <p:cNvPr id="6" name="Text Placeholder 1">
            <a:extLst>
              <a:ext uri="{FF2B5EF4-FFF2-40B4-BE49-F238E27FC236}">
                <a16:creationId xmlns="" xmlns:a16="http://schemas.microsoft.com/office/drawing/2014/main" id="{AD5FAE7B-F718-4307-B112-AD6256157E8F}"/>
              </a:ext>
            </a:extLst>
          </p:cNvPr>
          <p:cNvSpPr txBox="1">
            <a:spLocks/>
          </p:cNvSpPr>
          <p:nvPr/>
        </p:nvSpPr>
        <p:spPr>
          <a:xfrm>
            <a:off x="1733549" y="1961468"/>
            <a:ext cx="6858001" cy="2636392"/>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Types of Graphics</a:t>
            </a:r>
            <a:endParaRPr lang="en-US" sz="3600" dirty="0">
              <a:latin typeface="+mj-lt"/>
            </a:endParaRPr>
          </a:p>
        </p:txBody>
      </p:sp>
      <p:sp>
        <p:nvSpPr>
          <p:cNvPr id="3" name="Content Placeholder 2"/>
          <p:cNvSpPr>
            <a:spLocks noGrp="1"/>
          </p:cNvSpPr>
          <p:nvPr>
            <p:ph idx="1"/>
          </p:nvPr>
        </p:nvSpPr>
        <p:spPr>
          <a:xfrm>
            <a:off x="456154" y="838200"/>
            <a:ext cx="8154446" cy="1708160"/>
          </a:xfrm>
        </p:spPr>
        <p:txBody>
          <a:bodyPr wrap="square">
            <a:spAutoFit/>
          </a:bodyPr>
          <a:lstStyle/>
          <a:p>
            <a:r>
              <a:rPr lang="en-US" sz="2400" dirty="0"/>
              <a:t>Graphic types </a:t>
            </a:r>
            <a:r>
              <a:rPr lang="en-US" sz="2400" smtClean="0"/>
              <a:t>commonly used </a:t>
            </a:r>
            <a:r>
              <a:rPr lang="en-US" sz="2400" dirty="0"/>
              <a:t>on web pages:</a:t>
            </a:r>
          </a:p>
          <a:p>
            <a:pPr lvl="1"/>
            <a:r>
              <a:rPr lang="en-US" sz="2400" spc="-300" dirty="0"/>
              <a:t>G I </a:t>
            </a:r>
            <a:r>
              <a:rPr lang="en-US" sz="2400" dirty="0" smtClean="0"/>
              <a:t>F</a:t>
            </a:r>
            <a:endParaRPr lang="en-US" sz="2400" dirty="0"/>
          </a:p>
          <a:p>
            <a:pPr lvl="1"/>
            <a:r>
              <a:rPr lang="en-US" sz="2400" spc="-300" dirty="0"/>
              <a:t>J P </a:t>
            </a:r>
            <a:r>
              <a:rPr lang="en-US" sz="2400" dirty="0" smtClean="0"/>
              <a:t>G</a:t>
            </a:r>
            <a:endParaRPr lang="en-US" sz="2400" dirty="0"/>
          </a:p>
          <a:p>
            <a:pPr lvl="1"/>
            <a:r>
              <a:rPr lang="en-US" sz="2400" spc="-300" dirty="0"/>
              <a:t>P N </a:t>
            </a:r>
            <a:r>
              <a:rPr lang="en-US" sz="2400" dirty="0" smtClean="0"/>
              <a:t>G</a:t>
            </a:r>
            <a:endParaRPr lang="en-US" sz="2400" dirty="0"/>
          </a:p>
        </p:txBody>
      </p:sp>
    </p:spTree>
    <p:extLst>
      <p:ext uri="{BB962C8B-B14F-4D97-AF65-F5344CB8AC3E}">
        <p14:creationId xmlns:p14="http://schemas.microsoft.com/office/powerpoint/2010/main" val="1475672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latin typeface="+mj-lt"/>
              </a:rPr>
              <a:t>G I </a:t>
            </a:r>
            <a:r>
              <a:rPr lang="en-US" sz="3600" dirty="0" smtClean="0">
                <a:latin typeface="+mj-lt"/>
              </a:rPr>
              <a:t>F</a:t>
            </a:r>
            <a:endParaRPr lang="en-US" sz="3600" dirty="0">
              <a:latin typeface="+mj-lt"/>
            </a:endParaRPr>
          </a:p>
        </p:txBody>
      </p:sp>
      <p:sp>
        <p:nvSpPr>
          <p:cNvPr id="3" name="Content Placeholder 2"/>
          <p:cNvSpPr>
            <a:spLocks noGrp="1"/>
          </p:cNvSpPr>
          <p:nvPr>
            <p:ph idx="1"/>
          </p:nvPr>
        </p:nvSpPr>
        <p:spPr>
          <a:xfrm>
            <a:off x="457200" y="836801"/>
            <a:ext cx="4343400" cy="4478149"/>
          </a:xfrm>
        </p:spPr>
        <p:txBody>
          <a:bodyPr wrap="square">
            <a:spAutoFit/>
          </a:bodyPr>
          <a:lstStyle/>
          <a:p>
            <a:pPr marL="255588" indent="-255588"/>
            <a:r>
              <a:rPr lang="en-US" sz="2400" dirty="0"/>
              <a:t>Graphics Interchange Format</a:t>
            </a:r>
          </a:p>
          <a:p>
            <a:pPr marL="255588" indent="-255588"/>
            <a:r>
              <a:rPr lang="en-US" sz="2400" dirty="0"/>
              <a:t>Best used for line art and logos</a:t>
            </a:r>
          </a:p>
          <a:p>
            <a:pPr marL="255588" indent="-255588"/>
            <a:r>
              <a:rPr lang="en-US" sz="2400" dirty="0"/>
              <a:t>Maximum of 256 colors</a:t>
            </a:r>
          </a:p>
          <a:p>
            <a:pPr marL="255588" indent="-255588"/>
            <a:r>
              <a:rPr lang="en-US" sz="2400" dirty="0"/>
              <a:t>One color can be configured as transparent</a:t>
            </a:r>
          </a:p>
          <a:p>
            <a:pPr marL="255588" indent="-255588"/>
            <a:r>
              <a:rPr lang="en-US" sz="2400" dirty="0"/>
              <a:t>Can be animated</a:t>
            </a:r>
          </a:p>
          <a:p>
            <a:pPr marL="255588" indent="-255588"/>
            <a:r>
              <a:rPr lang="en-US" sz="2400" dirty="0"/>
              <a:t>Uses lossless compression</a:t>
            </a:r>
          </a:p>
          <a:p>
            <a:pPr marL="255588" indent="-255588"/>
            <a:r>
              <a:rPr lang="en-US" sz="2400" dirty="0"/>
              <a:t>Can be interlaced</a:t>
            </a:r>
          </a:p>
        </p:txBody>
      </p:sp>
      <p:pic>
        <p:nvPicPr>
          <p:cNvPr id="4" name="Picture 2" descr="The G I F’s read, G I F saved with transparency, and, G I F saved without transparency. Both images have white text on a blue textured background, but the second image’s text is inside a teal 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782" y="861214"/>
            <a:ext cx="2765768" cy="2358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07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latin typeface="+mj-lt"/>
              </a:rPr>
              <a:t>J P E </a:t>
            </a:r>
            <a:r>
              <a:rPr lang="en-US" sz="3600" dirty="0" smtClean="0">
                <a:latin typeface="+mj-lt"/>
              </a:rPr>
              <a:t>G</a:t>
            </a:r>
            <a:endParaRPr lang="en-US" sz="3600" dirty="0">
              <a:latin typeface="+mj-lt"/>
            </a:endParaRPr>
          </a:p>
        </p:txBody>
      </p:sp>
      <p:sp>
        <p:nvSpPr>
          <p:cNvPr id="3" name="Content Placeholder 2"/>
          <p:cNvSpPr>
            <a:spLocks noGrp="1"/>
          </p:cNvSpPr>
          <p:nvPr>
            <p:ph idx="1"/>
          </p:nvPr>
        </p:nvSpPr>
        <p:spPr>
          <a:xfrm>
            <a:off x="457200" y="833616"/>
            <a:ext cx="4114800" cy="4847481"/>
          </a:xfrm>
        </p:spPr>
        <p:txBody>
          <a:bodyPr wrap="square">
            <a:spAutoFit/>
          </a:bodyPr>
          <a:lstStyle/>
          <a:p>
            <a:r>
              <a:rPr lang="en-US" sz="2400" dirty="0"/>
              <a:t>Joint Photographic Experts Group</a:t>
            </a:r>
          </a:p>
          <a:p>
            <a:r>
              <a:rPr lang="en-US" sz="2400" dirty="0"/>
              <a:t>Best used for photographs</a:t>
            </a:r>
          </a:p>
          <a:p>
            <a:r>
              <a:rPr lang="en-US" sz="2400" dirty="0"/>
              <a:t>Up to 16.7 million colors</a:t>
            </a:r>
          </a:p>
          <a:p>
            <a:r>
              <a:rPr lang="en-US" sz="2400" dirty="0"/>
              <a:t>Use </a:t>
            </a:r>
            <a:r>
              <a:rPr lang="en-US" sz="2400" dirty="0" err="1"/>
              <a:t>lossy</a:t>
            </a:r>
            <a:r>
              <a:rPr lang="en-US" sz="2400" dirty="0"/>
              <a:t> compression</a:t>
            </a:r>
          </a:p>
          <a:p>
            <a:r>
              <a:rPr lang="en-US" sz="2400" dirty="0"/>
              <a:t>Cannot be animated</a:t>
            </a:r>
          </a:p>
          <a:p>
            <a:r>
              <a:rPr lang="en-US" sz="2400" dirty="0"/>
              <a:t>Cannot be </a:t>
            </a:r>
            <a:r>
              <a:rPr lang="en-US" sz="2400" dirty="0" smtClean="0"/>
              <a:t>made transparent</a:t>
            </a:r>
            <a:endParaRPr lang="en-US" sz="2400" dirty="0"/>
          </a:p>
          <a:p>
            <a:r>
              <a:rPr lang="en-US" sz="2400" dirty="0"/>
              <a:t>Progressive </a:t>
            </a:r>
            <a:r>
              <a:rPr lang="en-US" sz="2400" spc="-300" dirty="0"/>
              <a:t>J P E </a:t>
            </a:r>
            <a:r>
              <a:rPr lang="en-US" sz="2400" dirty="0" smtClean="0"/>
              <a:t>G </a:t>
            </a:r>
            <a:r>
              <a:rPr lang="en-US" sz="2400" dirty="0"/>
              <a:t>– similar to interlaced display</a:t>
            </a:r>
          </a:p>
        </p:txBody>
      </p:sp>
      <p:pic>
        <p:nvPicPr>
          <p:cNvPr id="2050" name="Picture 2" descr="This image retains most of the fine details from the original. Pixilation is minimal, preserving fine detai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749" y="872220"/>
            <a:ext cx="3953036" cy="2993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03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smtClean="0">
                <a:latin typeface="+mj-lt"/>
              </a:rPr>
              <a:t>P N </a:t>
            </a:r>
            <a:r>
              <a:rPr lang="en-US" sz="3600" dirty="0" smtClean="0">
                <a:latin typeface="+mj-lt"/>
              </a:rPr>
              <a:t>G</a:t>
            </a:r>
            <a:endParaRPr lang="en-US" sz="3600" dirty="0">
              <a:latin typeface="+mj-lt"/>
            </a:endParaRPr>
          </a:p>
        </p:txBody>
      </p:sp>
      <p:sp>
        <p:nvSpPr>
          <p:cNvPr id="3" name="Content Placeholder 2"/>
          <p:cNvSpPr>
            <a:spLocks noGrp="1"/>
          </p:cNvSpPr>
          <p:nvPr>
            <p:ph idx="1"/>
          </p:nvPr>
        </p:nvSpPr>
        <p:spPr>
          <a:xfrm>
            <a:off x="457200" y="838200"/>
            <a:ext cx="8153400" cy="1492716"/>
          </a:xfrm>
        </p:spPr>
        <p:txBody>
          <a:bodyPr wrap="square">
            <a:spAutoFit/>
          </a:bodyPr>
          <a:lstStyle/>
          <a:p>
            <a:r>
              <a:rPr lang="en-US" sz="2400" dirty="0"/>
              <a:t>Portable Network Graphic</a:t>
            </a:r>
          </a:p>
          <a:p>
            <a:r>
              <a:rPr lang="en-US" sz="2400" dirty="0"/>
              <a:t>Support millions of colors</a:t>
            </a:r>
          </a:p>
          <a:p>
            <a:r>
              <a:rPr lang="en-US" sz="2400" dirty="0"/>
              <a:t>Support multiple levels of </a:t>
            </a:r>
            <a:r>
              <a:rPr lang="en-US" sz="2400" dirty="0" smtClean="0"/>
              <a:t>transparency</a:t>
            </a:r>
            <a:endParaRPr lang="en-US" sz="2400" dirty="0"/>
          </a:p>
        </p:txBody>
      </p:sp>
      <p:sp>
        <p:nvSpPr>
          <p:cNvPr id="4" name="Content Placeholder 3"/>
          <p:cNvSpPr>
            <a:spLocks noGrp="1"/>
          </p:cNvSpPr>
          <p:nvPr>
            <p:ph idx="13"/>
          </p:nvPr>
        </p:nvSpPr>
        <p:spPr>
          <a:xfrm>
            <a:off x="457200" y="2428875"/>
            <a:ext cx="8153400" cy="2985433"/>
          </a:xfrm>
        </p:spPr>
        <p:txBody>
          <a:bodyPr wrap="square">
            <a:spAutoFit/>
          </a:bodyPr>
          <a:lstStyle/>
          <a:p>
            <a:pPr marL="285750" indent="0">
              <a:buNone/>
            </a:pPr>
            <a:r>
              <a:rPr lang="en-US" sz="2400" i="1" dirty="0"/>
              <a:t>(but browsers do not -- </a:t>
            </a:r>
            <a:r>
              <a:rPr lang="en-US" sz="2400" i="1" dirty="0" smtClean="0"/>
              <a:t>so </a:t>
            </a:r>
            <a:r>
              <a:rPr lang="en-US" sz="2400" i="1" dirty="0"/>
              <a:t>limit to one transparent color for Web display)</a:t>
            </a:r>
          </a:p>
          <a:p>
            <a:r>
              <a:rPr lang="en-US" sz="2400" dirty="0"/>
              <a:t>Support interlacing</a:t>
            </a:r>
          </a:p>
          <a:p>
            <a:r>
              <a:rPr lang="en-US" sz="2400" dirty="0"/>
              <a:t>Use lossless compression</a:t>
            </a:r>
          </a:p>
          <a:p>
            <a:r>
              <a:rPr lang="en-US" sz="2400" dirty="0"/>
              <a:t>Combines the best of </a:t>
            </a:r>
            <a:r>
              <a:rPr lang="en-US" sz="2400" spc="-300" dirty="0"/>
              <a:t>G I </a:t>
            </a:r>
            <a:r>
              <a:rPr lang="en-US" sz="2400" dirty="0" smtClean="0"/>
              <a:t>F </a:t>
            </a:r>
            <a:r>
              <a:rPr lang="en-US" sz="2400" dirty="0"/>
              <a:t>&amp; </a:t>
            </a:r>
            <a:r>
              <a:rPr lang="en-US" sz="2400" spc="-300" dirty="0"/>
              <a:t>J P E </a:t>
            </a:r>
            <a:r>
              <a:rPr lang="en-US" sz="2400" dirty="0" smtClean="0"/>
              <a:t>G</a:t>
            </a:r>
            <a:endParaRPr lang="en-US" sz="2400" dirty="0"/>
          </a:p>
          <a:p>
            <a:r>
              <a:rPr lang="en-US" sz="2400" dirty="0"/>
              <a:t>Browser support is </a:t>
            </a:r>
            <a:r>
              <a:rPr lang="en-US" sz="2400" dirty="0" smtClean="0"/>
              <a:t>growing</a:t>
            </a:r>
            <a:endParaRPr lang="en-US" sz="2400" dirty="0"/>
          </a:p>
        </p:txBody>
      </p:sp>
    </p:spTree>
    <p:extLst>
      <p:ext uri="{BB962C8B-B14F-4D97-AF65-F5344CB8AC3E}">
        <p14:creationId xmlns:p14="http://schemas.microsoft.com/office/powerpoint/2010/main" val="1159945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Graphics</a:t>
            </a:r>
          </a:p>
        </p:txBody>
      </p:sp>
      <p:graphicFrame>
        <p:nvGraphicFramePr>
          <p:cNvPr id="3" name="Table 2"/>
          <p:cNvGraphicFramePr>
            <a:graphicFrameLocks noGrp="1"/>
          </p:cNvGraphicFramePr>
          <p:nvPr>
            <p:extLst>
              <p:ext uri="{D42A27DB-BD31-4B8C-83A1-F6EECF244321}">
                <p14:modId xmlns:p14="http://schemas.microsoft.com/office/powerpoint/2010/main" val="1565356766"/>
              </p:ext>
            </p:extLst>
          </p:nvPr>
        </p:nvGraphicFramePr>
        <p:xfrm>
          <a:off x="495303" y="1368425"/>
          <a:ext cx="8077199" cy="3098801"/>
        </p:xfrm>
        <a:graphic>
          <a:graphicData uri="http://schemas.openxmlformats.org/drawingml/2006/table">
            <a:tbl>
              <a:tblPr firstRow="1" bandRow="1">
                <a:tableStyleId>{2D5ABB26-0587-4C30-8999-92F81FD0307C}</a:tableStyleId>
              </a:tblPr>
              <a:tblGrid>
                <a:gridCol w="1371599"/>
                <a:gridCol w="1028698"/>
                <a:gridCol w="1333503"/>
                <a:gridCol w="1371600"/>
                <a:gridCol w="1066800"/>
                <a:gridCol w="751113"/>
                <a:gridCol w="1153886"/>
              </a:tblGrid>
              <a:tr h="837514">
                <a:tc>
                  <a:txBody>
                    <a:bodyPr/>
                    <a:lstStyle/>
                    <a:p>
                      <a:pPr marL="0" marR="0" indent="0" algn="ctr">
                        <a:lnSpc>
                          <a:spcPct val="100000"/>
                        </a:lnSpc>
                        <a:spcBef>
                          <a:spcPts val="0"/>
                        </a:spcBef>
                        <a:spcAft>
                          <a:spcPts val="0"/>
                        </a:spcAft>
                      </a:pPr>
                      <a:endParaRPr lang="en-US" sz="1400" b="1" dirty="0">
                        <a:solidFill>
                          <a:schemeClr val="bg1"/>
                        </a:solidFill>
                        <a:latin typeface="+mn-lt"/>
                      </a:endParaRPr>
                    </a:p>
                    <a:p>
                      <a:pPr marL="0" marR="0" indent="0" algn="ctr">
                        <a:lnSpc>
                          <a:spcPct val="100000"/>
                        </a:lnSpc>
                        <a:spcBef>
                          <a:spcPts val="0"/>
                        </a:spcBef>
                        <a:spcAft>
                          <a:spcPts val="0"/>
                        </a:spcAft>
                      </a:pPr>
                      <a:r>
                        <a:rPr lang="en-US" sz="1400" b="1" dirty="0" smtClean="0">
                          <a:solidFill>
                            <a:schemeClr val="bg1"/>
                          </a:solidFill>
                          <a:latin typeface="+mn-lt"/>
                        </a:rPr>
                        <a:t>Image </a:t>
                      </a:r>
                      <a:r>
                        <a:rPr lang="en-US" sz="1400" b="1" dirty="0">
                          <a:solidFill>
                            <a:schemeClr val="bg1"/>
                          </a:solidFill>
                          <a:latin typeface="+mn-lt"/>
                        </a:rPr>
                        <a:t>Type</a:t>
                      </a:r>
                      <a:endParaRPr lang="en-US" sz="1400" b="1" dirty="0">
                        <a:solidFill>
                          <a:schemeClr val="bg1"/>
                        </a:solidFill>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marL="0" marR="0" indent="0" algn="ctr">
                        <a:lnSpc>
                          <a:spcPct val="100000"/>
                        </a:lnSpc>
                        <a:spcBef>
                          <a:spcPts val="0"/>
                        </a:spcBef>
                        <a:spcAft>
                          <a:spcPts val="0"/>
                        </a:spcAft>
                      </a:pPr>
                      <a:endParaRPr lang="en-US" sz="1400" b="1" dirty="0">
                        <a:solidFill>
                          <a:schemeClr val="bg1"/>
                        </a:solidFill>
                        <a:latin typeface="+mn-lt"/>
                      </a:endParaRPr>
                    </a:p>
                    <a:p>
                      <a:pPr marL="0" marR="0" indent="0" algn="ctr">
                        <a:lnSpc>
                          <a:spcPct val="100000"/>
                        </a:lnSpc>
                        <a:spcBef>
                          <a:spcPts val="0"/>
                        </a:spcBef>
                        <a:spcAft>
                          <a:spcPts val="0"/>
                        </a:spcAft>
                      </a:pPr>
                      <a:r>
                        <a:rPr lang="en-US" sz="1400" b="1" dirty="0" smtClean="0">
                          <a:solidFill>
                            <a:schemeClr val="bg1"/>
                          </a:solidFill>
                          <a:latin typeface="+mn-lt"/>
                        </a:rPr>
                        <a:t>File</a:t>
                      </a:r>
                      <a:r>
                        <a:rPr lang="en-US" sz="1400" b="1" baseline="0" dirty="0" smtClean="0">
                          <a:solidFill>
                            <a:schemeClr val="bg1"/>
                          </a:solidFill>
                          <a:latin typeface="+mn-lt"/>
                        </a:rPr>
                        <a:t> </a:t>
                      </a:r>
                      <a:r>
                        <a:rPr lang="en-US" sz="1400" b="1" dirty="0" smtClean="0">
                          <a:solidFill>
                            <a:schemeClr val="bg1"/>
                          </a:solidFill>
                          <a:latin typeface="+mn-lt"/>
                        </a:rPr>
                        <a:t>Extension</a:t>
                      </a:r>
                      <a:endParaRPr lang="en-US" sz="1400" b="1" dirty="0">
                        <a:solidFill>
                          <a:schemeClr val="bg1"/>
                        </a:solidFill>
                        <a:latin typeface="+mn-lt"/>
                        <a:ea typeface="Calibri"/>
                        <a:cs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solidFill>
                  </a:tcPr>
                </a:tc>
                <a:tc>
                  <a:txBody>
                    <a:bodyPr/>
                    <a:lstStyle/>
                    <a:p>
                      <a:pPr marL="0" marR="0" indent="0" algn="ctr">
                        <a:lnSpc>
                          <a:spcPct val="100000"/>
                        </a:lnSpc>
                        <a:spcBef>
                          <a:spcPts val="0"/>
                        </a:spcBef>
                        <a:spcAft>
                          <a:spcPts val="0"/>
                        </a:spcAft>
                      </a:pPr>
                      <a:endParaRPr lang="en-US" sz="1400" b="1" dirty="0">
                        <a:solidFill>
                          <a:schemeClr val="bg1"/>
                        </a:solidFill>
                        <a:latin typeface="+mn-lt"/>
                      </a:endParaRPr>
                    </a:p>
                    <a:p>
                      <a:pPr marL="0" marR="0" indent="0" algn="ctr">
                        <a:lnSpc>
                          <a:spcPct val="100000"/>
                        </a:lnSpc>
                        <a:spcBef>
                          <a:spcPts val="0"/>
                        </a:spcBef>
                        <a:spcAft>
                          <a:spcPts val="0"/>
                        </a:spcAft>
                      </a:pPr>
                      <a:r>
                        <a:rPr lang="en-US" sz="1400" b="1" dirty="0" smtClean="0">
                          <a:solidFill>
                            <a:schemeClr val="bg1"/>
                          </a:solidFill>
                          <a:latin typeface="+mn-lt"/>
                        </a:rPr>
                        <a:t>Compression</a:t>
                      </a:r>
                      <a:endParaRPr lang="en-US" sz="1400" b="1" dirty="0">
                        <a:solidFill>
                          <a:schemeClr val="bg1"/>
                        </a:solidFill>
                        <a:latin typeface="+mn-lt"/>
                        <a:ea typeface="Calibri"/>
                        <a:cs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solidFill>
                  </a:tcPr>
                </a:tc>
                <a:tc>
                  <a:txBody>
                    <a:bodyPr/>
                    <a:lstStyle/>
                    <a:p>
                      <a:pPr marL="0" marR="0" indent="0" algn="ctr">
                        <a:lnSpc>
                          <a:spcPct val="100000"/>
                        </a:lnSpc>
                        <a:spcBef>
                          <a:spcPts val="0"/>
                        </a:spcBef>
                        <a:spcAft>
                          <a:spcPts val="0"/>
                        </a:spcAft>
                      </a:pPr>
                      <a:endParaRPr lang="en-US" sz="1400" b="1" dirty="0">
                        <a:solidFill>
                          <a:schemeClr val="bg1"/>
                        </a:solidFill>
                        <a:latin typeface="+mn-lt"/>
                      </a:endParaRPr>
                    </a:p>
                    <a:p>
                      <a:pPr marL="0" marR="0" indent="0" algn="ctr">
                        <a:lnSpc>
                          <a:spcPct val="100000"/>
                        </a:lnSpc>
                        <a:spcBef>
                          <a:spcPts val="0"/>
                        </a:spcBef>
                        <a:spcAft>
                          <a:spcPts val="0"/>
                        </a:spcAft>
                      </a:pPr>
                      <a:r>
                        <a:rPr lang="en-US" sz="1400" b="1" dirty="0" smtClean="0">
                          <a:solidFill>
                            <a:schemeClr val="bg1"/>
                          </a:solidFill>
                          <a:latin typeface="+mn-lt"/>
                        </a:rPr>
                        <a:t>Transparency</a:t>
                      </a:r>
                      <a:endParaRPr lang="en-US" sz="1400" b="1" dirty="0">
                        <a:solidFill>
                          <a:schemeClr val="bg1"/>
                        </a:solidFill>
                        <a:latin typeface="+mn-lt"/>
                        <a:ea typeface="Calibri"/>
                        <a:cs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solidFill>
                  </a:tcPr>
                </a:tc>
                <a:tc>
                  <a:txBody>
                    <a:bodyPr/>
                    <a:lstStyle/>
                    <a:p>
                      <a:pPr marL="0" marR="0" indent="0" algn="ctr">
                        <a:lnSpc>
                          <a:spcPct val="100000"/>
                        </a:lnSpc>
                        <a:spcBef>
                          <a:spcPts val="0"/>
                        </a:spcBef>
                        <a:spcAft>
                          <a:spcPts val="0"/>
                        </a:spcAft>
                      </a:pPr>
                      <a:endParaRPr lang="en-US" sz="1400" b="1" dirty="0">
                        <a:solidFill>
                          <a:schemeClr val="bg1"/>
                        </a:solidFill>
                        <a:latin typeface="+mn-lt"/>
                      </a:endParaRPr>
                    </a:p>
                    <a:p>
                      <a:pPr marL="0" marR="0" indent="0" algn="ctr">
                        <a:lnSpc>
                          <a:spcPct val="100000"/>
                        </a:lnSpc>
                        <a:spcBef>
                          <a:spcPts val="0"/>
                        </a:spcBef>
                        <a:spcAft>
                          <a:spcPts val="0"/>
                        </a:spcAft>
                      </a:pPr>
                      <a:r>
                        <a:rPr lang="en-US" sz="1400" b="1" dirty="0">
                          <a:solidFill>
                            <a:schemeClr val="bg1"/>
                          </a:solidFill>
                          <a:latin typeface="+mn-lt"/>
                        </a:rPr>
                        <a:t>Animation</a:t>
                      </a:r>
                      <a:endParaRPr lang="en-US" sz="1400" b="1" dirty="0">
                        <a:solidFill>
                          <a:schemeClr val="bg1"/>
                        </a:solidFill>
                        <a:latin typeface="+mn-lt"/>
                        <a:ea typeface="Calibri"/>
                        <a:cs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solidFill>
                  </a:tcPr>
                </a:tc>
                <a:tc>
                  <a:txBody>
                    <a:bodyPr/>
                    <a:lstStyle/>
                    <a:p>
                      <a:pPr marL="0" marR="0" indent="0" algn="ctr">
                        <a:lnSpc>
                          <a:spcPct val="100000"/>
                        </a:lnSpc>
                        <a:spcBef>
                          <a:spcPts val="0"/>
                        </a:spcBef>
                        <a:spcAft>
                          <a:spcPts val="0"/>
                        </a:spcAft>
                      </a:pPr>
                      <a:endParaRPr lang="en-US" sz="1400" b="1" dirty="0">
                        <a:solidFill>
                          <a:schemeClr val="bg1"/>
                        </a:solidFill>
                        <a:latin typeface="+mn-lt"/>
                      </a:endParaRPr>
                    </a:p>
                    <a:p>
                      <a:pPr marL="0" marR="0" indent="0" algn="ctr">
                        <a:lnSpc>
                          <a:spcPct val="100000"/>
                        </a:lnSpc>
                        <a:spcBef>
                          <a:spcPts val="0"/>
                        </a:spcBef>
                        <a:spcAft>
                          <a:spcPts val="0"/>
                        </a:spcAft>
                      </a:pPr>
                      <a:r>
                        <a:rPr lang="en-US" sz="1400" b="1" dirty="0">
                          <a:solidFill>
                            <a:schemeClr val="bg1"/>
                          </a:solidFill>
                          <a:latin typeface="+mn-lt"/>
                        </a:rPr>
                        <a:t>Colors</a:t>
                      </a:r>
                      <a:endParaRPr lang="en-US" sz="1400" b="1" dirty="0">
                        <a:solidFill>
                          <a:schemeClr val="bg1"/>
                        </a:solidFill>
                        <a:latin typeface="+mn-lt"/>
                        <a:ea typeface="Calibri"/>
                        <a:cs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solidFill>
                  </a:tcPr>
                </a:tc>
                <a:tc>
                  <a:txBody>
                    <a:bodyPr/>
                    <a:lstStyle/>
                    <a:p>
                      <a:pPr marL="0" marR="0" indent="0" algn="ctr">
                        <a:lnSpc>
                          <a:spcPct val="100000"/>
                        </a:lnSpc>
                        <a:spcBef>
                          <a:spcPts val="0"/>
                        </a:spcBef>
                        <a:spcAft>
                          <a:spcPts val="0"/>
                        </a:spcAft>
                      </a:pPr>
                      <a:r>
                        <a:rPr lang="en-US" sz="1400" b="1" dirty="0">
                          <a:solidFill>
                            <a:schemeClr val="bg1"/>
                          </a:solidFill>
                          <a:latin typeface="+mn-lt"/>
                        </a:rPr>
                        <a:t/>
                      </a:r>
                      <a:br>
                        <a:rPr lang="en-US" sz="1400" b="1" dirty="0">
                          <a:solidFill>
                            <a:schemeClr val="bg1"/>
                          </a:solidFill>
                          <a:latin typeface="+mn-lt"/>
                        </a:rPr>
                      </a:br>
                      <a:r>
                        <a:rPr lang="en-US" sz="1400" b="1" dirty="0" smtClean="0">
                          <a:solidFill>
                            <a:schemeClr val="bg1"/>
                          </a:solidFill>
                          <a:latin typeface="+mn-lt"/>
                        </a:rPr>
                        <a:t>Progressive</a:t>
                      </a:r>
                      <a:r>
                        <a:rPr lang="en-US" sz="1400" b="1" baseline="0" dirty="0" smtClean="0">
                          <a:solidFill>
                            <a:schemeClr val="bg1"/>
                          </a:solidFill>
                          <a:latin typeface="+mn-lt"/>
                        </a:rPr>
                        <a:t> </a:t>
                      </a:r>
                      <a:r>
                        <a:rPr lang="en-US" sz="1400" b="1" dirty="0" smtClean="0">
                          <a:solidFill>
                            <a:schemeClr val="bg1"/>
                          </a:solidFill>
                          <a:latin typeface="+mn-lt"/>
                        </a:rPr>
                        <a:t>Display</a:t>
                      </a:r>
                      <a:endParaRPr lang="en-US" sz="1400" b="1" dirty="0">
                        <a:solidFill>
                          <a:schemeClr val="bg1"/>
                        </a:solidFill>
                        <a:latin typeface="+mn-lt"/>
                        <a:ea typeface="Calibri"/>
                        <a:cs typeface="Times New Roman"/>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r>
              <a:tr h="706652">
                <a:tc>
                  <a:txBody>
                    <a:bodyPr/>
                    <a:lstStyle/>
                    <a:p>
                      <a:pPr marL="0" marR="0" indent="0" algn="l">
                        <a:lnSpc>
                          <a:spcPct val="100000"/>
                        </a:lnSpc>
                        <a:spcBef>
                          <a:spcPts val="0"/>
                        </a:spcBef>
                        <a:spcAft>
                          <a:spcPts val="0"/>
                        </a:spcAft>
                      </a:pPr>
                      <a:r>
                        <a:rPr lang="en-US" sz="1400" dirty="0">
                          <a:latin typeface="+mn-lt"/>
                        </a:rPr>
                        <a:t>Graphic Interchange Format (</a:t>
                      </a:r>
                      <a:r>
                        <a:rPr lang="en-US" sz="1400" spc="-200" baseline="0" dirty="0" smtClean="0">
                          <a:latin typeface="+mn-lt"/>
                        </a:rPr>
                        <a:t>G I </a:t>
                      </a:r>
                      <a:r>
                        <a:rPr lang="en-US" sz="1400" dirty="0" smtClean="0">
                          <a:latin typeface="+mn-lt"/>
                        </a:rPr>
                        <a:t>F</a:t>
                      </a:r>
                      <a:r>
                        <a:rPr lang="en-US" sz="1400" dirty="0">
                          <a:latin typeface="+mn-lt"/>
                        </a:rPr>
                        <a:t>)</a:t>
                      </a:r>
                      <a:endParaRPr lang="en-US" sz="1400" dirty="0">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gn="l">
                        <a:lnSpc>
                          <a:spcPct val="100000"/>
                        </a:lnSpc>
                        <a:spcBef>
                          <a:spcPts val="0"/>
                        </a:spcBef>
                        <a:spcAft>
                          <a:spcPts val="0"/>
                        </a:spcAft>
                      </a:pPr>
                      <a:r>
                        <a:rPr lang="en-US" sz="1400" dirty="0" smtClean="0">
                          <a:latin typeface="+mn-lt"/>
                        </a:rPr>
                        <a:t>.</a:t>
                      </a:r>
                      <a:r>
                        <a:rPr lang="en-US" sz="1400" dirty="0">
                          <a:latin typeface="+mn-lt"/>
                        </a:rPr>
                        <a:t>gif</a:t>
                      </a:r>
                      <a:endParaRPr lang="en-US" sz="1400" dirty="0">
                        <a:latin typeface="+mn-lt"/>
                        <a:ea typeface="Calibri"/>
                        <a:cs typeface="Times New Roman"/>
                      </a:endParaRPr>
                    </a:p>
                  </a:txBody>
                  <a:tcPr marL="68580" marR="68580" marT="0" marB="0">
                    <a:solidFill>
                      <a:srgbClr val="D4EAE4"/>
                    </a:solidFill>
                  </a:tcPr>
                </a:tc>
                <a:tc>
                  <a:txBody>
                    <a:bodyPr/>
                    <a:lstStyle/>
                    <a:p>
                      <a:pPr marL="0" marR="0" indent="0" algn="l">
                        <a:lnSpc>
                          <a:spcPct val="100000"/>
                        </a:lnSpc>
                        <a:spcBef>
                          <a:spcPts val="0"/>
                        </a:spcBef>
                        <a:spcAft>
                          <a:spcPts val="0"/>
                        </a:spcAft>
                      </a:pPr>
                      <a:r>
                        <a:rPr lang="en-US" sz="1400" dirty="0" smtClean="0">
                          <a:latin typeface="+mn-lt"/>
                        </a:rPr>
                        <a:t>Lossless</a:t>
                      </a:r>
                      <a:endParaRPr lang="en-US" sz="1400" dirty="0">
                        <a:latin typeface="+mn-lt"/>
                        <a:ea typeface="Calibri"/>
                        <a:cs typeface="Times New Roman"/>
                      </a:endParaRPr>
                    </a:p>
                  </a:txBody>
                  <a:tcPr marL="68580" marR="68580" marT="0" marB="0">
                    <a:solidFill>
                      <a:srgbClr val="D4EAE4"/>
                    </a:solidFill>
                  </a:tcPr>
                </a:tc>
                <a:tc>
                  <a:txBody>
                    <a:bodyPr/>
                    <a:lstStyle/>
                    <a:p>
                      <a:pPr marL="0" marR="0" indent="0" algn="l">
                        <a:lnSpc>
                          <a:spcPct val="100000"/>
                        </a:lnSpc>
                        <a:spcBef>
                          <a:spcPts val="0"/>
                        </a:spcBef>
                        <a:spcAft>
                          <a:spcPts val="0"/>
                        </a:spcAft>
                      </a:pPr>
                      <a:r>
                        <a:rPr lang="en-US" sz="1400" dirty="0" smtClean="0">
                          <a:latin typeface="+mn-lt"/>
                        </a:rPr>
                        <a:t>Yes</a:t>
                      </a:r>
                      <a:endParaRPr lang="en-US" sz="1400" dirty="0">
                        <a:latin typeface="+mn-lt"/>
                        <a:ea typeface="Calibri"/>
                        <a:cs typeface="Times New Roman"/>
                      </a:endParaRPr>
                    </a:p>
                  </a:txBody>
                  <a:tcPr marL="68580" marR="68580" marT="0" marB="0">
                    <a:solidFill>
                      <a:srgbClr val="D4EAE4"/>
                    </a:solidFill>
                  </a:tcPr>
                </a:tc>
                <a:tc>
                  <a:txBody>
                    <a:bodyPr/>
                    <a:lstStyle/>
                    <a:p>
                      <a:pPr marL="0" marR="0" indent="0" algn="l">
                        <a:lnSpc>
                          <a:spcPct val="100000"/>
                        </a:lnSpc>
                        <a:spcBef>
                          <a:spcPts val="0"/>
                        </a:spcBef>
                        <a:spcAft>
                          <a:spcPts val="0"/>
                        </a:spcAft>
                      </a:pPr>
                      <a:r>
                        <a:rPr lang="en-US" sz="1400" dirty="0" smtClean="0">
                          <a:latin typeface="+mn-lt"/>
                        </a:rPr>
                        <a:t>Yes</a:t>
                      </a:r>
                      <a:endParaRPr lang="en-US" sz="1400" dirty="0">
                        <a:latin typeface="+mn-lt"/>
                        <a:ea typeface="Calibri"/>
                        <a:cs typeface="Times New Roman"/>
                      </a:endParaRPr>
                    </a:p>
                  </a:txBody>
                  <a:tcPr marL="68580" marR="68580" marT="0" marB="0">
                    <a:solidFill>
                      <a:srgbClr val="D4EAE4"/>
                    </a:solidFill>
                  </a:tcPr>
                </a:tc>
                <a:tc>
                  <a:txBody>
                    <a:bodyPr/>
                    <a:lstStyle/>
                    <a:p>
                      <a:pPr marL="0" marR="0" indent="0" algn="l">
                        <a:lnSpc>
                          <a:spcPct val="100000"/>
                        </a:lnSpc>
                        <a:spcBef>
                          <a:spcPts val="0"/>
                        </a:spcBef>
                        <a:spcAft>
                          <a:spcPts val="0"/>
                        </a:spcAft>
                      </a:pPr>
                      <a:r>
                        <a:rPr lang="en-US" sz="1400" dirty="0" smtClean="0">
                          <a:latin typeface="+mn-lt"/>
                        </a:rPr>
                        <a:t>256</a:t>
                      </a:r>
                      <a:endParaRPr lang="en-US" sz="1400" dirty="0">
                        <a:latin typeface="+mn-lt"/>
                        <a:ea typeface="Calibri"/>
                        <a:cs typeface="Times New Roman"/>
                      </a:endParaRPr>
                    </a:p>
                  </a:txBody>
                  <a:tcPr marL="68580" marR="68580" marT="0" marB="0">
                    <a:solidFill>
                      <a:srgbClr val="D4EAE4"/>
                    </a:solidFill>
                  </a:tcPr>
                </a:tc>
                <a:tc>
                  <a:txBody>
                    <a:bodyPr/>
                    <a:lstStyle/>
                    <a:p>
                      <a:pPr marL="0" marR="0" indent="0" algn="l">
                        <a:lnSpc>
                          <a:spcPct val="100000"/>
                        </a:lnSpc>
                        <a:spcBef>
                          <a:spcPts val="0"/>
                        </a:spcBef>
                        <a:spcAft>
                          <a:spcPts val="0"/>
                        </a:spcAft>
                      </a:pPr>
                      <a:r>
                        <a:rPr lang="en-US" sz="1400" dirty="0" smtClean="0">
                          <a:latin typeface="+mn-lt"/>
                        </a:rPr>
                        <a:t>Inter-lacing</a:t>
                      </a:r>
                      <a:endParaRPr lang="en-US" sz="1400" dirty="0">
                        <a:latin typeface="+mn-lt"/>
                        <a:ea typeface="Calibri"/>
                        <a:cs typeface="Times New Roman"/>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tr>
              <a:tr h="863686">
                <a:tc>
                  <a:txBody>
                    <a:bodyPr/>
                    <a:lstStyle/>
                    <a:p>
                      <a:pPr marL="0" marR="0" indent="0" algn="l">
                        <a:lnSpc>
                          <a:spcPct val="100000"/>
                        </a:lnSpc>
                        <a:spcBef>
                          <a:spcPts val="0"/>
                        </a:spcBef>
                        <a:spcAft>
                          <a:spcPts val="0"/>
                        </a:spcAft>
                      </a:pPr>
                      <a:r>
                        <a:rPr lang="en-US" sz="1400" dirty="0">
                          <a:latin typeface="+mn-lt"/>
                        </a:rPr>
                        <a:t>Joint Photographic Experts </a:t>
                      </a:r>
                      <a:r>
                        <a:rPr lang="en-US" sz="1400" dirty="0" smtClean="0">
                          <a:latin typeface="+mn-lt"/>
                        </a:rPr>
                        <a:t>Group</a:t>
                      </a:r>
                      <a:r>
                        <a:rPr lang="en-US" sz="1400" baseline="0" dirty="0" smtClean="0">
                          <a:latin typeface="+mn-lt"/>
                        </a:rPr>
                        <a:t> </a:t>
                      </a:r>
                      <a:r>
                        <a:rPr lang="en-US" sz="1400" dirty="0" smtClean="0">
                          <a:latin typeface="+mn-lt"/>
                        </a:rPr>
                        <a:t>(</a:t>
                      </a:r>
                      <a:r>
                        <a:rPr lang="en-US" sz="1400" spc="-200" baseline="0" dirty="0" smtClean="0">
                          <a:latin typeface="+mn-lt"/>
                        </a:rPr>
                        <a:t>J P E </a:t>
                      </a:r>
                      <a:r>
                        <a:rPr lang="en-US" sz="1400" dirty="0" smtClean="0">
                          <a:latin typeface="+mn-lt"/>
                        </a:rPr>
                        <a:t>G</a:t>
                      </a:r>
                      <a:r>
                        <a:rPr lang="en-US" sz="1400" dirty="0">
                          <a:latin typeface="+mn-lt"/>
                        </a:rPr>
                        <a:t>)</a:t>
                      </a:r>
                      <a:endParaRPr lang="en-US" sz="1400" dirty="0">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gn="l">
                        <a:lnSpc>
                          <a:spcPct val="100000"/>
                        </a:lnSpc>
                        <a:spcBef>
                          <a:spcPts val="0"/>
                        </a:spcBef>
                        <a:spcAft>
                          <a:spcPts val="0"/>
                        </a:spcAft>
                      </a:pPr>
                      <a:r>
                        <a:rPr lang="en-US" sz="1400" dirty="0" smtClean="0">
                          <a:latin typeface="+mn-lt"/>
                        </a:rPr>
                        <a:t>.</a:t>
                      </a:r>
                      <a:r>
                        <a:rPr lang="en-US" sz="1400" dirty="0">
                          <a:latin typeface="+mn-lt"/>
                        </a:rPr>
                        <a:t>jpg or .jpeg</a:t>
                      </a:r>
                      <a:endParaRPr lang="en-US" sz="1400" dirty="0">
                        <a:latin typeface="+mn-lt"/>
                        <a:ea typeface="Calibri"/>
                        <a:cs typeface="Times New Roman"/>
                      </a:endParaRPr>
                    </a:p>
                  </a:txBody>
                  <a:tcPr marL="68580" marR="68580" marT="0" marB="0">
                    <a:solidFill>
                      <a:srgbClr val="D4EAE4"/>
                    </a:solidFill>
                  </a:tcPr>
                </a:tc>
                <a:tc>
                  <a:txBody>
                    <a:bodyPr/>
                    <a:lstStyle/>
                    <a:p>
                      <a:pPr marL="0" marR="0" indent="0" algn="l">
                        <a:lnSpc>
                          <a:spcPct val="100000"/>
                        </a:lnSpc>
                        <a:spcBef>
                          <a:spcPts val="0"/>
                        </a:spcBef>
                        <a:spcAft>
                          <a:spcPts val="0"/>
                        </a:spcAft>
                      </a:pPr>
                      <a:r>
                        <a:rPr lang="en-US" sz="1400" dirty="0" err="1" smtClean="0">
                          <a:latin typeface="+mn-lt"/>
                        </a:rPr>
                        <a:t>Lossy</a:t>
                      </a:r>
                      <a:endParaRPr lang="en-US" sz="1400" dirty="0">
                        <a:latin typeface="+mn-lt"/>
                        <a:ea typeface="Calibri"/>
                        <a:cs typeface="Times New Roman"/>
                      </a:endParaRPr>
                    </a:p>
                  </a:txBody>
                  <a:tcPr marL="68580" marR="68580" marT="0" marB="0">
                    <a:solidFill>
                      <a:srgbClr val="D4EAE4"/>
                    </a:solidFill>
                  </a:tcPr>
                </a:tc>
                <a:tc>
                  <a:txBody>
                    <a:bodyPr/>
                    <a:lstStyle/>
                    <a:p>
                      <a:pPr marL="0" marR="0" indent="0" algn="l">
                        <a:lnSpc>
                          <a:spcPct val="100000"/>
                        </a:lnSpc>
                        <a:spcBef>
                          <a:spcPts val="0"/>
                        </a:spcBef>
                        <a:spcAft>
                          <a:spcPts val="0"/>
                        </a:spcAft>
                      </a:pPr>
                      <a:r>
                        <a:rPr lang="en-US" sz="1400" dirty="0" smtClean="0">
                          <a:latin typeface="+mn-lt"/>
                        </a:rPr>
                        <a:t>No</a:t>
                      </a:r>
                      <a:endParaRPr lang="en-US" sz="1400" dirty="0">
                        <a:latin typeface="+mn-lt"/>
                        <a:ea typeface="Calibri"/>
                        <a:cs typeface="Times New Roman"/>
                      </a:endParaRPr>
                    </a:p>
                  </a:txBody>
                  <a:tcPr marL="68580" marR="68580" marT="0" marB="0">
                    <a:solidFill>
                      <a:srgbClr val="D4EAE4"/>
                    </a:solidFill>
                  </a:tcPr>
                </a:tc>
                <a:tc>
                  <a:txBody>
                    <a:bodyPr/>
                    <a:lstStyle/>
                    <a:p>
                      <a:pPr marL="0" marR="0" indent="0" algn="l">
                        <a:lnSpc>
                          <a:spcPct val="100000"/>
                        </a:lnSpc>
                        <a:spcBef>
                          <a:spcPts val="0"/>
                        </a:spcBef>
                        <a:spcAft>
                          <a:spcPts val="0"/>
                        </a:spcAft>
                      </a:pPr>
                      <a:r>
                        <a:rPr lang="en-US" sz="1400" dirty="0" smtClean="0">
                          <a:latin typeface="+mn-lt"/>
                        </a:rPr>
                        <a:t>No</a:t>
                      </a:r>
                      <a:endParaRPr lang="en-US" sz="1400" dirty="0">
                        <a:latin typeface="+mn-lt"/>
                        <a:ea typeface="Calibri"/>
                        <a:cs typeface="Times New Roman"/>
                      </a:endParaRPr>
                    </a:p>
                  </a:txBody>
                  <a:tcPr marL="68580" marR="68580" marT="0" marB="0">
                    <a:solidFill>
                      <a:srgbClr val="D4EAE4"/>
                    </a:solidFill>
                  </a:tcPr>
                </a:tc>
                <a:tc>
                  <a:txBody>
                    <a:bodyPr/>
                    <a:lstStyle/>
                    <a:p>
                      <a:pPr marL="0" marR="0" indent="0" algn="l">
                        <a:lnSpc>
                          <a:spcPct val="100000"/>
                        </a:lnSpc>
                        <a:spcBef>
                          <a:spcPts val="0"/>
                        </a:spcBef>
                        <a:spcAft>
                          <a:spcPts val="0"/>
                        </a:spcAft>
                      </a:pPr>
                      <a:r>
                        <a:rPr lang="en-US" sz="1400" dirty="0" smtClean="0">
                          <a:latin typeface="+mn-lt"/>
                        </a:rPr>
                        <a:t>Millions</a:t>
                      </a:r>
                      <a:endParaRPr lang="en-US" sz="1400" dirty="0">
                        <a:latin typeface="+mn-lt"/>
                        <a:ea typeface="Calibri"/>
                        <a:cs typeface="Times New Roman"/>
                      </a:endParaRPr>
                    </a:p>
                  </a:txBody>
                  <a:tcPr marL="68580" marR="68580" marT="0" marB="0">
                    <a:solidFill>
                      <a:srgbClr val="D4EAE4"/>
                    </a:solidFill>
                  </a:tcPr>
                </a:tc>
                <a:tc>
                  <a:txBody>
                    <a:bodyPr/>
                    <a:lstStyle/>
                    <a:p>
                      <a:pPr marL="0" marR="0" indent="0" algn="l">
                        <a:lnSpc>
                          <a:spcPct val="100000"/>
                        </a:lnSpc>
                        <a:spcBef>
                          <a:spcPts val="0"/>
                        </a:spcBef>
                        <a:spcAft>
                          <a:spcPts val="0"/>
                        </a:spcAft>
                      </a:pPr>
                      <a:r>
                        <a:rPr lang="en-US" sz="1400" dirty="0" smtClean="0">
                          <a:latin typeface="+mn-lt"/>
                        </a:rPr>
                        <a:t>Progressive</a:t>
                      </a:r>
                      <a:endParaRPr lang="en-US" sz="1400" dirty="0">
                        <a:latin typeface="+mn-lt"/>
                        <a:ea typeface="Calibri"/>
                        <a:cs typeface="Times New Roman"/>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tr>
              <a:tr h="690949">
                <a:tc>
                  <a:txBody>
                    <a:bodyPr/>
                    <a:lstStyle/>
                    <a:p>
                      <a:pPr marL="0" marR="0" indent="0" algn="l">
                        <a:lnSpc>
                          <a:spcPct val="100000"/>
                        </a:lnSpc>
                        <a:spcBef>
                          <a:spcPts val="0"/>
                        </a:spcBef>
                        <a:spcAft>
                          <a:spcPts val="0"/>
                        </a:spcAft>
                      </a:pPr>
                      <a:r>
                        <a:rPr lang="en-US" sz="1400" dirty="0">
                          <a:latin typeface="+mn-lt"/>
                        </a:rPr>
                        <a:t>Portable Network Graphic (</a:t>
                      </a:r>
                      <a:r>
                        <a:rPr lang="en-US" sz="1400" spc="-200" baseline="0" dirty="0" smtClean="0">
                          <a:latin typeface="+mn-lt"/>
                        </a:rPr>
                        <a:t>P N </a:t>
                      </a:r>
                      <a:r>
                        <a:rPr lang="en-US" sz="1400" dirty="0" smtClean="0">
                          <a:latin typeface="+mn-lt"/>
                        </a:rPr>
                        <a:t>G</a:t>
                      </a:r>
                      <a:r>
                        <a:rPr lang="en-US" sz="1400" dirty="0">
                          <a:latin typeface="+mn-lt"/>
                        </a:rPr>
                        <a:t>)</a:t>
                      </a:r>
                      <a:endParaRPr lang="en-US" sz="1400" dirty="0">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a:lnSpc>
                          <a:spcPct val="100000"/>
                        </a:lnSpc>
                        <a:spcBef>
                          <a:spcPts val="0"/>
                        </a:spcBef>
                        <a:spcAft>
                          <a:spcPts val="0"/>
                        </a:spcAft>
                      </a:pPr>
                      <a:r>
                        <a:rPr lang="en-US" sz="1400" dirty="0" smtClean="0">
                          <a:latin typeface="+mn-lt"/>
                        </a:rPr>
                        <a:t>.</a:t>
                      </a:r>
                      <a:r>
                        <a:rPr lang="en-US" sz="1400" dirty="0" err="1">
                          <a:latin typeface="+mn-lt"/>
                        </a:rPr>
                        <a:t>png</a:t>
                      </a:r>
                      <a:endParaRPr lang="en-US" sz="1400" dirty="0">
                        <a:latin typeface="+mn-lt"/>
                        <a:ea typeface="Calibri"/>
                        <a:cs typeface="Times New Roman"/>
                      </a:endParaRPr>
                    </a:p>
                  </a:txBody>
                  <a:tcPr marL="68580" marR="68580" marT="0" marB="0">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a:lnSpc>
                          <a:spcPct val="100000"/>
                        </a:lnSpc>
                        <a:spcBef>
                          <a:spcPts val="0"/>
                        </a:spcBef>
                        <a:spcAft>
                          <a:spcPts val="0"/>
                        </a:spcAft>
                      </a:pPr>
                      <a:r>
                        <a:rPr lang="en-US" sz="1400" dirty="0" smtClean="0">
                          <a:latin typeface="+mn-lt"/>
                        </a:rPr>
                        <a:t>Lossless</a:t>
                      </a:r>
                      <a:endParaRPr lang="en-US" sz="1400" dirty="0">
                        <a:latin typeface="+mn-lt"/>
                        <a:ea typeface="Calibri"/>
                        <a:cs typeface="Times New Roman"/>
                      </a:endParaRPr>
                    </a:p>
                  </a:txBody>
                  <a:tcPr marL="68580" marR="68580" marT="0" marB="0">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a:lnSpc>
                          <a:spcPct val="100000"/>
                        </a:lnSpc>
                        <a:spcBef>
                          <a:spcPts val="0"/>
                        </a:spcBef>
                        <a:spcAft>
                          <a:spcPts val="0"/>
                        </a:spcAft>
                      </a:pPr>
                      <a:r>
                        <a:rPr lang="en-US" sz="1400" dirty="0">
                          <a:latin typeface="+mn-lt"/>
                        </a:rPr>
                        <a:t>Yes (multiple levels)</a:t>
                      </a:r>
                      <a:endParaRPr lang="en-US" sz="1400" dirty="0">
                        <a:latin typeface="+mn-lt"/>
                        <a:ea typeface="Calibri"/>
                        <a:cs typeface="Times New Roman"/>
                      </a:endParaRPr>
                    </a:p>
                  </a:txBody>
                  <a:tcPr marL="68580" marR="68580" marT="0" marB="0">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a:lnSpc>
                          <a:spcPct val="100000"/>
                        </a:lnSpc>
                        <a:spcBef>
                          <a:spcPts val="0"/>
                        </a:spcBef>
                        <a:spcAft>
                          <a:spcPts val="0"/>
                        </a:spcAft>
                      </a:pPr>
                      <a:r>
                        <a:rPr lang="en-US" sz="1400" dirty="0" smtClean="0">
                          <a:latin typeface="+mn-lt"/>
                        </a:rPr>
                        <a:t>No</a:t>
                      </a:r>
                      <a:endParaRPr lang="en-US" sz="1400" dirty="0">
                        <a:latin typeface="+mn-lt"/>
                        <a:ea typeface="Calibri"/>
                        <a:cs typeface="Times New Roman"/>
                      </a:endParaRPr>
                    </a:p>
                  </a:txBody>
                  <a:tcPr marL="68580" marR="68580" marT="0" marB="0">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a:lnSpc>
                          <a:spcPct val="100000"/>
                        </a:lnSpc>
                        <a:spcBef>
                          <a:spcPts val="0"/>
                        </a:spcBef>
                        <a:spcAft>
                          <a:spcPts val="0"/>
                        </a:spcAft>
                      </a:pPr>
                      <a:r>
                        <a:rPr lang="en-US" sz="1400" dirty="0" smtClean="0">
                          <a:latin typeface="+mn-lt"/>
                        </a:rPr>
                        <a:t>Millions</a:t>
                      </a:r>
                      <a:endParaRPr lang="en-US" sz="1400" dirty="0">
                        <a:latin typeface="+mn-lt"/>
                        <a:ea typeface="Calibri"/>
                        <a:cs typeface="Times New Roman"/>
                      </a:endParaRPr>
                    </a:p>
                  </a:txBody>
                  <a:tcPr marL="68580" marR="68580" marT="0" marB="0">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a:lnSpc>
                          <a:spcPct val="100000"/>
                        </a:lnSpc>
                        <a:spcBef>
                          <a:spcPts val="0"/>
                        </a:spcBef>
                        <a:spcAft>
                          <a:spcPts val="0"/>
                        </a:spcAft>
                      </a:pPr>
                      <a:r>
                        <a:rPr lang="en-US" sz="1400" dirty="0" smtClean="0">
                          <a:latin typeface="+mn-lt"/>
                        </a:rPr>
                        <a:t>Inter-lacing</a:t>
                      </a:r>
                      <a:endParaRPr lang="en-US" sz="1400" dirty="0">
                        <a:latin typeface="+mn-lt"/>
                        <a:ea typeface="Calibri"/>
                        <a:cs typeface="Times New Roman"/>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4EAE4"/>
                    </a:solidFill>
                  </a:tcPr>
                </a:tc>
              </a:tr>
            </a:tbl>
          </a:graphicData>
        </a:graphic>
      </p:graphicFrame>
    </p:spTree>
    <p:extLst>
      <p:ext uri="{BB962C8B-B14F-4D97-AF65-F5344CB8AC3E}">
        <p14:creationId xmlns:p14="http://schemas.microsoft.com/office/powerpoint/2010/main" val="560423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altLang="en-US" sz="3600" dirty="0">
                <a:latin typeface="+mj-lt"/>
              </a:rPr>
              <a:t>Image Optimization</a:t>
            </a:r>
            <a:endParaRPr lang="en-US" sz="3600" dirty="0">
              <a:latin typeface="+mj-lt"/>
            </a:endParaRPr>
          </a:p>
        </p:txBody>
      </p:sp>
      <p:sp>
        <p:nvSpPr>
          <p:cNvPr id="3" name="Content Placeholder 2"/>
          <p:cNvSpPr>
            <a:spLocks noGrp="1"/>
          </p:cNvSpPr>
          <p:nvPr>
            <p:ph idx="1"/>
          </p:nvPr>
        </p:nvSpPr>
        <p:spPr>
          <a:xfrm>
            <a:off x="457200" y="838200"/>
            <a:ext cx="5181600" cy="4601260"/>
          </a:xfrm>
        </p:spPr>
        <p:txBody>
          <a:bodyPr wrap="square">
            <a:spAutoFit/>
          </a:bodyPr>
          <a:lstStyle/>
          <a:p>
            <a:r>
              <a:rPr lang="en-US" sz="2400" dirty="0"/>
              <a:t>The process of creating an image </a:t>
            </a:r>
            <a:r>
              <a:rPr lang="en-US" sz="2400" dirty="0" smtClean="0"/>
              <a:t>with </a:t>
            </a:r>
            <a:r>
              <a:rPr lang="en-US" sz="2400" dirty="0"/>
              <a:t>the lowest file size that still </a:t>
            </a:r>
            <a:r>
              <a:rPr lang="en-US" sz="2400" dirty="0" smtClean="0"/>
              <a:t>renders </a:t>
            </a:r>
            <a:r>
              <a:rPr lang="en-US" sz="2400" dirty="0"/>
              <a:t>a good quality </a:t>
            </a:r>
            <a:r>
              <a:rPr lang="en-US" sz="2400" dirty="0" smtClean="0"/>
              <a:t>image—</a:t>
            </a:r>
            <a:r>
              <a:rPr lang="en-US" sz="2400" b="1" dirty="0" smtClean="0"/>
              <a:t>balancing </a:t>
            </a:r>
            <a:r>
              <a:rPr lang="en-US" sz="2400" b="1" dirty="0"/>
              <a:t>image quality and file size</a:t>
            </a:r>
            <a:r>
              <a:rPr lang="en-US" sz="2400" b="1" dirty="0" smtClean="0"/>
              <a:t>.</a:t>
            </a:r>
            <a:endParaRPr lang="en-US" sz="2400" b="1" dirty="0"/>
          </a:p>
          <a:p>
            <a:r>
              <a:rPr lang="en-US" sz="2400" dirty="0"/>
              <a:t>Photographs taken with </a:t>
            </a:r>
            <a:r>
              <a:rPr lang="en-US" sz="2400" dirty="0" smtClean="0"/>
              <a:t>digital </a:t>
            </a:r>
            <a:r>
              <a:rPr lang="en-US" sz="2400" dirty="0"/>
              <a:t>cameras are </a:t>
            </a:r>
            <a:r>
              <a:rPr lang="en-US" sz="2400" dirty="0" smtClean="0"/>
              <a:t>not </a:t>
            </a:r>
            <a:r>
              <a:rPr lang="en-US" sz="2400" dirty="0"/>
              <a:t>usually optimized for the </a:t>
            </a:r>
            <a:r>
              <a:rPr lang="en-US" sz="2400" dirty="0" smtClean="0"/>
              <a:t>Web</a:t>
            </a:r>
            <a:endParaRPr lang="en-US" sz="2400" dirty="0"/>
          </a:p>
          <a:p>
            <a:r>
              <a:rPr lang="en-US" sz="2400" dirty="0"/>
              <a:t>Use a graphics application to:</a:t>
            </a:r>
          </a:p>
          <a:p>
            <a:pPr lvl="1"/>
            <a:r>
              <a:rPr lang="en-US" sz="2400" dirty="0"/>
              <a:t>Reduce image dimensions</a:t>
            </a:r>
          </a:p>
          <a:p>
            <a:pPr lvl="1"/>
            <a:r>
              <a:rPr lang="en-US" sz="2400" dirty="0"/>
              <a:t>Reduce size of the image file</a:t>
            </a:r>
          </a:p>
        </p:txBody>
      </p:sp>
      <p:pic>
        <p:nvPicPr>
          <p:cNvPr id="4" name="Picture 11" descr="The photo shows a balance sca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519" y="931625"/>
            <a:ext cx="2812686" cy="40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599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altLang="en-US" sz="3600" dirty="0">
                <a:latin typeface="+mj-lt"/>
              </a:rPr>
              <a:t>Optimize An Image for the Web</a:t>
            </a:r>
            <a:endParaRPr lang="en-US" sz="3600" dirty="0">
              <a:latin typeface="+mj-lt"/>
            </a:endParaRPr>
          </a:p>
        </p:txBody>
      </p:sp>
      <p:sp>
        <p:nvSpPr>
          <p:cNvPr id="3" name="Content Placeholder 2"/>
          <p:cNvSpPr>
            <a:spLocks noGrp="1"/>
          </p:cNvSpPr>
          <p:nvPr>
            <p:ph idx="1"/>
          </p:nvPr>
        </p:nvSpPr>
        <p:spPr>
          <a:xfrm>
            <a:off x="457200" y="838200"/>
            <a:ext cx="8153400" cy="3531736"/>
          </a:xfrm>
        </p:spPr>
        <p:txBody>
          <a:bodyPr wrap="square">
            <a:spAutoFit/>
          </a:bodyPr>
          <a:lstStyle/>
          <a:p>
            <a:r>
              <a:rPr lang="en-US" sz="2400" dirty="0"/>
              <a:t>Image Optimization</a:t>
            </a:r>
          </a:p>
          <a:p>
            <a:pPr lvl="1"/>
            <a:r>
              <a:rPr lang="en-US" sz="2400" dirty="0"/>
              <a:t>Reduce the file size of the image</a:t>
            </a:r>
          </a:p>
          <a:p>
            <a:pPr lvl="1"/>
            <a:r>
              <a:rPr lang="en-US" sz="2400" dirty="0"/>
              <a:t>Reduce the dimensions of the image to the actual width and height of the image on the web page.</a:t>
            </a:r>
          </a:p>
          <a:p>
            <a:r>
              <a:rPr lang="en-US" sz="2400" dirty="0"/>
              <a:t>Image Editing Tools:</a:t>
            </a:r>
          </a:p>
          <a:p>
            <a:pPr lvl="1"/>
            <a:r>
              <a:rPr lang="en-US" sz="2400" spc="-300" dirty="0" smtClean="0"/>
              <a:t>G I M </a:t>
            </a:r>
            <a:r>
              <a:rPr lang="en-US" sz="2400" dirty="0" smtClean="0"/>
              <a:t>P </a:t>
            </a:r>
            <a:r>
              <a:rPr lang="en-US" sz="2400" dirty="0"/>
              <a:t>(free!)</a:t>
            </a:r>
          </a:p>
          <a:p>
            <a:pPr lvl="1"/>
            <a:r>
              <a:rPr lang="en-US" sz="2400" dirty="0"/>
              <a:t>Adobe Photoshop</a:t>
            </a:r>
          </a:p>
          <a:p>
            <a:pPr lvl="1"/>
            <a:r>
              <a:rPr lang="en-US" sz="2400" dirty="0">
                <a:hlinkClick r:id="rId3" tooltip="http://pixlr.com/editor"/>
              </a:rPr>
              <a:t>http://pixlr.com/editor</a:t>
            </a:r>
            <a:r>
              <a:rPr lang="en-US" sz="2400" dirty="0"/>
              <a:t> (free!) </a:t>
            </a:r>
          </a:p>
        </p:txBody>
      </p:sp>
    </p:spTree>
    <p:extLst>
      <p:ext uri="{BB962C8B-B14F-4D97-AF65-F5344CB8AC3E}">
        <p14:creationId xmlns:p14="http://schemas.microsoft.com/office/powerpoint/2010/main" val="2780426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24394</TotalTime>
  <Words>1365</Words>
  <Application>Microsoft Office PowerPoint</Application>
  <PresentationFormat>On-screen Show (4:3)</PresentationFormat>
  <Paragraphs>250</Paragraphs>
  <Slides>28</Slides>
  <Notes>27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508 Lecture</vt:lpstr>
      <vt:lpstr>Basics of Web Design</vt:lpstr>
      <vt:lpstr>Learning Outcomes</vt:lpstr>
      <vt:lpstr>Types of Graphics</vt:lpstr>
      <vt:lpstr>G I F</vt:lpstr>
      <vt:lpstr>J P E G</vt:lpstr>
      <vt:lpstr>P N G</vt:lpstr>
      <vt:lpstr>Web Graphics</vt:lpstr>
      <vt:lpstr>Image Optimization</vt:lpstr>
      <vt:lpstr>Optimize An Image for the Web</vt:lpstr>
      <vt:lpstr>Choosing Names for Image Files</vt:lpstr>
      <vt:lpstr>The Image Element &lt;img&gt;</vt:lpstr>
      <vt:lpstr>Accessibility &amp; Images</vt:lpstr>
      <vt:lpstr>Image Links</vt:lpstr>
      <vt:lpstr>Thumbnail Image</vt:lpstr>
      <vt:lpstr>C S S background-image Property</vt:lpstr>
      <vt:lpstr>C S S background-repeat Property</vt:lpstr>
      <vt:lpstr>Using background-repeat</vt:lpstr>
      <vt:lpstr>Multiple Background Images</vt:lpstr>
      <vt:lpstr>Configure Typeface with C S S</vt:lpstr>
      <vt:lpstr>The font-size Property</vt:lpstr>
      <vt:lpstr>Align and Indent Text with C S S</vt:lpstr>
      <vt:lpstr>More C S S Text Properties</vt:lpstr>
      <vt:lpstr>Configure List Markers with C S S</vt:lpstr>
      <vt:lpstr>Favorites Icon</vt:lpstr>
      <vt:lpstr>Image  Map </vt:lpstr>
      <vt:lpstr>Figure and Figcaption Elements</vt:lpstr>
      <vt:lpstr>Summary</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Web Design: HTML5 &amp; CSS, Fifth Edition</dc:title>
  <dc:subject>HTML</dc:subject>
  <dc:creator>Terry Ann Felke-Morris</dc:creator>
  <cp:keywords>Basics of Web Design</cp:keywords>
  <cp:lastModifiedBy>Kumaraguru Govindasamy</cp:lastModifiedBy>
  <cp:revision>5350</cp:revision>
  <dcterms:created xsi:type="dcterms:W3CDTF">2014-07-14T20:04:21Z</dcterms:created>
  <dcterms:modified xsi:type="dcterms:W3CDTF">2019-04-12T13:55:22Z</dcterms:modified>
</cp:coreProperties>
</file>