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O3Zq06uHMpvYj0bK37q6i1g+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1C8C71-F4B6-4CB6-BC24-59961F54620C}">
  <a:tblStyle styleId="{3B1C8C71-F4B6-4CB6-BC24-59961F5462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5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osecaloca/Loan-Prediction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github.com/josecaloca/Loan-Prediction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linkedin.com/in/josecaloca/" TargetMode="Externa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08194" y="4750182"/>
            <a:ext cx="719979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17685"/>
                </a:solidFill>
              </a:rPr>
              <a:t>Loan Prediction Model</a:t>
            </a:r>
            <a:endParaRPr b="1">
              <a:solidFill>
                <a:srgbClr val="017685"/>
              </a:solidFill>
            </a:endParaRPr>
          </a:p>
        </p:txBody>
      </p:sp>
      <p:pic>
        <p:nvPicPr>
          <p:cNvPr descr="Github, logo, social network, social icon - Free download" id="85" name="Google Shape;85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7535" y="4574207"/>
            <a:ext cx="1890832" cy="189083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>
            <a:hlinkClick r:id="rId5"/>
          </p:cNvPr>
          <p:cNvSpPr txBox="1"/>
          <p:nvPr/>
        </p:nvSpPr>
        <p:spPr>
          <a:xfrm>
            <a:off x="9436963" y="6465039"/>
            <a:ext cx="2352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Click: Code Repository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4550" y="959081"/>
            <a:ext cx="8387075" cy="361511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838199" y="5698412"/>
            <a:ext cx="870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5000A"/>
                </a:solidFill>
                <a:latin typeface="Verdana"/>
                <a:ea typeface="Verdana"/>
                <a:cs typeface="Verdana"/>
                <a:sym typeface="Verdana"/>
              </a:rPr>
              <a:t>Author: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5000A"/>
                </a:solidFill>
                <a:latin typeface="Verdana"/>
                <a:ea typeface="Verdana"/>
                <a:cs typeface="Verdana"/>
                <a:sym typeface="Verdana"/>
              </a:rPr>
              <a:t>Jose Caloca - </a:t>
            </a:r>
            <a:r>
              <a:rPr lang="en-GB" sz="1800">
                <a:solidFill>
                  <a:srgbClr val="05000A"/>
                </a:solidFill>
                <a:latin typeface="Verdana"/>
                <a:ea typeface="Verdana"/>
                <a:cs typeface="Verdana"/>
                <a:sym typeface="Verdana"/>
              </a:rPr>
              <a:t>Senior </a:t>
            </a:r>
            <a:r>
              <a:rPr lang="en-GB" sz="1800">
                <a:solidFill>
                  <a:srgbClr val="05000A"/>
                </a:solidFill>
                <a:latin typeface="Verdana"/>
                <a:ea typeface="Verdana"/>
                <a:cs typeface="Verdana"/>
                <a:sym typeface="Verdana"/>
              </a:rPr>
              <a:t>Data Scientist</a:t>
            </a:r>
            <a:endParaRPr b="1">
              <a:solidFill>
                <a:srgbClr val="6AA84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inkedin - Free social media icons" id="89" name="Google Shape;89;p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53262" y="5993501"/>
            <a:ext cx="271686" cy="2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Summary: Model description and objective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1065319" y="1859364"/>
            <a:ext cx="4216894" cy="2543960"/>
          </a:xfrm>
          <a:prstGeom prst="roundRect">
            <a:avLst>
              <a:gd fmla="val 16667" name="adj"/>
            </a:avLst>
          </a:prstGeom>
          <a:solidFill>
            <a:srgbClr val="01768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model leverages customer-specific and transactional data to determine the creditworthiness of a customer and decide whether a loan will be granted on that basis.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388963" y="1859364"/>
            <a:ext cx="4216894" cy="2543960"/>
          </a:xfrm>
          <a:prstGeom prst="roundRect">
            <a:avLst>
              <a:gd fmla="val 16667" name="adj"/>
            </a:avLst>
          </a:prstGeom>
          <a:solidFill>
            <a:srgbClr val="01768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model predicts the probability of default for a customer. In order to make the model easy to use by non-technical users, the final output of this exercise is a scorecard that is relevant to the credit decision process.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649317" y="4740965"/>
            <a:ext cx="4893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			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                                 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Misclassification rate: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39.4%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AUC: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0.71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Gini: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       0.43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KS test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Output statistically significant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Modelling Steps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995778" y="1796080"/>
            <a:ext cx="4962618" cy="1988598"/>
          </a:xfrm>
          <a:prstGeom prst="roundRect">
            <a:avLst>
              <a:gd fmla="val 16667" name="adj"/>
            </a:avLst>
          </a:prstGeom>
          <a:solidFill>
            <a:srgbClr val="01768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	Load and prepare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1.1 	Handling missing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 	Removing duplicates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1.3	Outlier detection and treatment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1.4 	Feature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1.5	Aggregate data for final modelling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1.6	Encoding categorical variables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995778" y="4103473"/>
            <a:ext cx="4962618" cy="996921"/>
          </a:xfrm>
          <a:prstGeom prst="roundRect">
            <a:avLst>
              <a:gd fmla="val 16667" name="adj"/>
            </a:avLst>
          </a:prstGeom>
          <a:solidFill>
            <a:srgbClr val="01768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	Exploratory Data Analysis (EDA)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 	Correlation Analysis (continuous variables)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2.2 	Chi-squared test (categorical variables)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6746289" y="1796080"/>
            <a:ext cx="4962618" cy="1059254"/>
          </a:xfrm>
          <a:prstGeom prst="roundRect">
            <a:avLst>
              <a:gd fmla="val 16667" name="adj"/>
            </a:avLst>
          </a:prstGeom>
          <a:solidFill>
            <a:srgbClr val="01768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	Modelling probability of 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4.1 	Train initial Logistic Regression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4.2 	Select statistically significant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4.3	Train final Logistic Regression model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6746289" y="3330462"/>
            <a:ext cx="4962618" cy="1546022"/>
          </a:xfrm>
          <a:prstGeom prst="roundRect">
            <a:avLst>
              <a:gd fmla="val 16667" name="adj"/>
            </a:avLst>
          </a:prstGeom>
          <a:solidFill>
            <a:srgbClr val="01768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	Model Validation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5.1 	AUC calculation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5.2 	Find optimised threshold for classification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5.3	Accuracy and Misclassification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5.4	Gini and Kolmogorov Smirnov test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995778" y="5419189"/>
            <a:ext cx="4962618" cy="996921"/>
          </a:xfrm>
          <a:prstGeom prst="roundRect">
            <a:avLst>
              <a:gd fmla="val 16667" name="adj"/>
            </a:avLst>
          </a:prstGeom>
          <a:solidFill>
            <a:srgbClr val="01768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	Split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3.1 	WoE transformation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3.2	Fine and Coarse Classing based on WoE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6746289" y="5351612"/>
            <a:ext cx="4962618" cy="996921"/>
          </a:xfrm>
          <a:prstGeom prst="roundRect">
            <a:avLst>
              <a:gd fmla="val 16667" name="adj"/>
            </a:avLst>
          </a:prstGeom>
          <a:solidFill>
            <a:srgbClr val="01768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	Scorecard creation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6.1	Covert model coefficients into scores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6.2 	Calculate scores for each customer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506027" y="2574524"/>
            <a:ext cx="489751" cy="53266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506027" y="4331820"/>
            <a:ext cx="489751" cy="53266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507506" y="5640967"/>
            <a:ext cx="489751" cy="53266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270593" y="2098090"/>
            <a:ext cx="489751" cy="53266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6270593" y="3799160"/>
            <a:ext cx="489751" cy="53266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6264676" y="5583742"/>
            <a:ext cx="489751" cy="53266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None/>
            </a:pPr>
            <a:r>
              <a:rPr lang="en-GB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Final Scorecard</a:t>
            </a:r>
            <a:endParaRPr/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5566067" y="579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{3B1C8C71-F4B6-4CB6-BC24-59961F54620C}</a:tableStyleId>
              </a:tblPr>
              <a:tblGrid>
                <a:gridCol w="1869625"/>
                <a:gridCol w="3249175"/>
                <a:gridCol w="1415400"/>
              </a:tblGrid>
              <a:tr h="18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Feature name</a:t>
                      </a:r>
                      <a:endParaRPr/>
                    </a:p>
                  </a:txBody>
                  <a:tcPr marT="7625" marB="0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Category name</a:t>
                      </a:r>
                      <a:endParaRPr/>
                    </a:p>
                  </a:txBody>
                  <a:tcPr marT="7625" marB="0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Score - Final</a:t>
                      </a:r>
                      <a:endParaRPr/>
                    </a:p>
                  </a:txBody>
                  <a:tcPr marT="7625" marB="0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8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Intercept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Intercept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406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AGE:18-22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AGE:22-27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-26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AGE:27-34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-34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AGE:34-43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-27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AGE:44-57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-12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AGE:58-63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-37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AGE:64-75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147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8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AGE:75+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104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AMOUNT:+70500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AMOUNT:&lt;6281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187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AMOUNT:24871-40081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AMOUNT:40081-45150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AMOUNT:45150-50220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-24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AMOUNT:50220-70500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-69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8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AMOUNT:6281-24871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42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NUM_OF_TRANSACTIONS:+566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NUM_OF_TRANSACTIONS:&lt;49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88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NUM_OF_TRANSACTIONS:248-301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NUM_OF_TRANSACTIONS:301-340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62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NUM_OF_TRANSACTIONS:340-394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54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NUM_OF_TRANSACTIONS:394-433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NUM_OF_TRANSACTIONS:433-566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NUM_OF_TRANSACTIONS:50-90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93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8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NUM_OF_TRANSACTIONS:90-248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26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MOST_COMMON_TRANS_OPERATION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MOST_COMMON_TRANS_OPERATION:OTHER_CREDIT_IN_CA...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76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MOST_COMMON_TRANS_OPERATION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MOST_COMMON_TRANS_OPERATION:REMITTANCE_TO_OTHER_BANK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MOST_COMMON_TRANS_OPERATION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MOST_COMMON_TRANS_OPERATION:WITHDRAWAL_IN_CASH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34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UNEMP_96:+6.709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28</a:t>
                      </a:r>
                      <a:endParaRPr/>
                    </a:p>
                  </a:txBody>
                  <a:tcPr marT="30475" marB="30475" marR="7625" marL="76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UNEMP_96:&lt;1.327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22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UNEMP_96:1.327-2.673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UNEMP_96:2.673-3.121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34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7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UNEMP_96:3.121-4.915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  <a:tr h="18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UNEMP_96:4.915-6.709</a:t>
                      </a:r>
                      <a:endParaRPr/>
                    </a:p>
                  </a:txBody>
                  <a:tcPr marT="30475" marB="30475" marR="7625" marL="76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800" u="none" cap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18</a:t>
                      </a:r>
                      <a:endParaRPr/>
                    </a:p>
                  </a:txBody>
                  <a:tcPr marT="30475" marB="30475" marR="7625" marL="76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4"/>
          <p:cNvSpPr/>
          <p:nvPr/>
        </p:nvSpPr>
        <p:spPr>
          <a:xfrm>
            <a:off x="660646" y="2306181"/>
            <a:ext cx="4186561" cy="3808132"/>
          </a:xfrm>
          <a:prstGeom prst="roundRect">
            <a:avLst>
              <a:gd fmla="val 16667" name="adj"/>
            </a:avLst>
          </a:prstGeom>
          <a:solidFill>
            <a:srgbClr val="01768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AGE: Age of the customer as of 1996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AMOUNT: Higher transaction amount performed by the customer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NUM_OF_TRANSCTIONS: Total number of transactions performed by the customer (historical data)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UNEMP_96: Unemployment rate in 1996 in the district the customer belongs.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3101202" y="2424750"/>
            <a:ext cx="6642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BA2D"/>
              </a:buClr>
              <a:buSzPct val="100000"/>
              <a:buFont typeface="Arial"/>
              <a:buNone/>
            </a:pPr>
            <a:r>
              <a:rPr b="1" lang="en-GB">
                <a:solidFill>
                  <a:srgbClr val="017685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br>
              <a:rPr b="1" lang="en-GB">
                <a:solidFill>
                  <a:srgbClr val="017685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GB">
                <a:solidFill>
                  <a:srgbClr val="017685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GB">
                <a:solidFill>
                  <a:srgbClr val="01768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>
                <a:solidFill>
                  <a:srgbClr val="017685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>
              <a:solidFill>
                <a:srgbClr val="01768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2023-07-31T11:29:45Z</dcterms:created>
  <dc:creator>CALOCA MARTINEZ, J.J. (JOSE JAVIER)</dc:creator>
</cp:coreProperties>
</file>