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49DF-FAC2-4667-AF3E-D5D1CE0D8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4D456-8882-422A-960A-A9E9C7959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1312A-AF86-46AB-887D-55F497FA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89-EB21-49CC-8388-F5BFE00BD1A5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11520-EB86-4D4B-B9CD-4E004850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64B6-7B3B-4F08-9C38-297A3A9C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05D4-6ED3-4639-8095-769FDB0DD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97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54A4-8F73-46A4-9287-9A7F4B6C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EAB91-2DAF-4A4D-B638-3E7FE002E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330A6-4ED5-4989-9DE5-8FF586B4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89-EB21-49CC-8388-F5BFE00BD1A5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7581B-65AF-418B-9DA2-C9658236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5DDB1-FC3C-48F7-9250-6A82A82D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05D4-6ED3-4639-8095-769FDB0DD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68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D497E-3AAA-4734-876E-A6290E1CF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D640D-07F3-48F9-83B2-08381C4EA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AA43-C8E8-4394-9581-19043743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89-EB21-49CC-8388-F5BFE00BD1A5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4070E-6620-40BC-B24F-0004E858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2184E-91C1-4D2B-85B4-CC1653AB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05D4-6ED3-4639-8095-769FDB0DD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09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0B59-CCDE-4AD6-9308-16ED2246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B319-26FE-4387-9B27-389CF9A09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FB048-09AE-44FD-ABBD-31B60621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89-EB21-49CC-8388-F5BFE00BD1A5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A0650-7706-441B-BDF1-C4849054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B3275-D250-4D91-B62E-CB286F34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05D4-6ED3-4639-8095-769FDB0DD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80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135C-629E-4683-BA79-BA27DED3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20F23-4344-41AA-8EFD-0E49E4C8E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DCFC2-7684-4995-8C33-62300397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89-EB21-49CC-8388-F5BFE00BD1A5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6C8AB-D0B2-4F53-BFE7-3895EB88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D0AD4-1653-4102-B6F9-D0B287F0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05D4-6ED3-4639-8095-769FDB0DD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9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FFC4-615E-49B5-BBFB-608A5088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A894-E941-4536-BDB5-CC767E31C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0B59C-308C-49CA-8F0A-48E8A1903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F6216-2650-4F65-993B-D3D60082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89-EB21-49CC-8388-F5BFE00BD1A5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0FE13-36F4-4923-AD1E-BFFA1C9E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3B307-EEFA-4763-AEDC-E2972618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05D4-6ED3-4639-8095-769FDB0DD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9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E560-101C-424C-A5B7-8F68F653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A1D6-B76D-479B-A475-DFCABF76A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85E18-FF8F-4943-91F3-7816D3528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0970C-050F-452C-B091-0FC08F883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447CC-1F3B-4DE1-A4DD-15F108AC6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FF59-AEEB-459A-9FBB-27F59532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89-EB21-49CC-8388-F5BFE00BD1A5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3A312-6018-4895-BBA1-DD260F8E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6CEAE-7C88-4C54-9C60-F597DC45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05D4-6ED3-4639-8095-769FDB0DD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36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DBAE-05A7-41A7-BE4C-5AFB1015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A2C7E-BAEE-423A-B0B5-AA77D64D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89-EB21-49CC-8388-F5BFE00BD1A5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66B89-10AE-4592-A54B-7609F644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3FEFD-B1FF-40AB-97B0-8755A9E7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05D4-6ED3-4639-8095-769FDB0DD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9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ED5FD-0984-4932-8175-9ACABA5F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89-EB21-49CC-8388-F5BFE00BD1A5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C15EE-C696-4877-B491-280F950A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9DCBF-5F7E-4579-9A11-F9E8E8E1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05D4-6ED3-4639-8095-769FDB0DD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8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9E96-7C8C-485F-80C0-D55D95CA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A609-971E-43CA-B125-5DDF9E2D4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71C99-5BE4-4FF4-B611-91E8543D5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33966-55D9-4F61-8367-E5497B97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89-EB21-49CC-8388-F5BFE00BD1A5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3E5E8-89F9-4CB4-B6AB-2C95AD9B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D509F-A7F5-4E3D-A826-8BBDE2F9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05D4-6ED3-4639-8095-769FDB0DD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13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B881-CFD5-461A-B7C9-8F2E9C63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F52B6-7898-4FD4-8E24-1108DC61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B7381-AC52-434B-8326-BE7E4CEA4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B03FC-268E-4AFA-B44F-1BE49B55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89-EB21-49CC-8388-F5BFE00BD1A5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03F39-8EA2-46E4-8B5C-2FBAA04C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96702-CF8F-4F56-A13B-821BDCDF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05D4-6ED3-4639-8095-769FDB0DD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8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EF6E8-DE9B-4EB5-ACBB-1A997E6E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2625-AF48-41A5-A2FD-E7B9949F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5646B-A887-4920-9F48-10156F360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9689-EB21-49CC-8388-F5BFE00BD1A5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02C0A-5E8B-445A-89A4-30EB99305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32ACE-9A40-4FE0-ADDD-BFA6DCB50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05D4-6ED3-4639-8095-769FDB0DD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45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2D0B739-A9BC-4063-B8CE-9E01157A293A}"/>
              </a:ext>
            </a:extLst>
          </p:cNvPr>
          <p:cNvGrpSpPr/>
          <p:nvPr/>
        </p:nvGrpSpPr>
        <p:grpSpPr>
          <a:xfrm>
            <a:off x="1626398" y="2524583"/>
            <a:ext cx="5714135" cy="2383132"/>
            <a:chOff x="942455" y="2343657"/>
            <a:chExt cx="5538340" cy="2377064"/>
          </a:xfrm>
        </p:grpSpPr>
        <p:sp>
          <p:nvSpPr>
            <p:cNvPr id="7" name="Line 88">
              <a:extLst>
                <a:ext uri="{FF2B5EF4-FFF2-40B4-BE49-F238E27FC236}">
                  <a16:creationId xmlns:a16="http://schemas.microsoft.com/office/drawing/2014/main" id="{79A4961C-1658-485D-A1B5-36846DB59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455" y="2343657"/>
              <a:ext cx="0" cy="2377064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 sz="1805" dirty="0">
                <a:solidFill>
                  <a:srgbClr val="FFFFFF"/>
                </a:solidFill>
              </a:endParaRPr>
            </a:p>
          </p:txBody>
        </p:sp>
        <p:sp>
          <p:nvSpPr>
            <p:cNvPr id="8" name="Line 89">
              <a:extLst>
                <a:ext uri="{FF2B5EF4-FFF2-40B4-BE49-F238E27FC236}">
                  <a16:creationId xmlns:a16="http://schemas.microsoft.com/office/drawing/2014/main" id="{4C2E1AC0-2583-4FB5-9922-46D8E5DF7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455" y="4713408"/>
              <a:ext cx="5538340" cy="7313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 sz="1805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Text Box 90">
            <a:extLst>
              <a:ext uri="{FF2B5EF4-FFF2-40B4-BE49-F238E27FC236}">
                <a16:creationId xmlns:a16="http://schemas.microsoft.com/office/drawing/2014/main" id="{DA70D930-825D-4194-95B8-51F69317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946" y="5180714"/>
            <a:ext cx="866301" cy="18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volume</a:t>
            </a:r>
          </a:p>
        </p:txBody>
      </p:sp>
      <p:sp>
        <p:nvSpPr>
          <p:cNvPr id="10" name="Text Box 91">
            <a:extLst>
              <a:ext uri="{FF2B5EF4-FFF2-40B4-BE49-F238E27FC236}">
                <a16:creationId xmlns:a16="http://schemas.microsoft.com/office/drawing/2014/main" id="{4271532D-DAA1-42E6-B749-6B1865999C2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108487" y="3054534"/>
            <a:ext cx="704167" cy="18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11" name="Line 92">
            <a:extLst>
              <a:ext uri="{FF2B5EF4-FFF2-40B4-BE49-F238E27FC236}">
                <a16:creationId xmlns:a16="http://schemas.microsoft.com/office/drawing/2014/main" id="{EF3CECAB-37CE-4357-B08D-58A1959A0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8008" y="2671287"/>
            <a:ext cx="0" cy="223769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5" dirty="0">
              <a:solidFill>
                <a:srgbClr val="FFFFFF"/>
              </a:solidFill>
            </a:endParaRPr>
          </a:p>
        </p:txBody>
      </p:sp>
      <p:sp>
        <p:nvSpPr>
          <p:cNvPr id="12" name="Rectangle 96">
            <a:extLst>
              <a:ext uri="{FF2B5EF4-FFF2-40B4-BE49-F238E27FC236}">
                <a16:creationId xmlns:a16="http://schemas.microsoft.com/office/drawing/2014/main" id="{A93B1CE9-3F5B-45E6-AD16-75A545678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044" y="4909801"/>
            <a:ext cx="65" cy="27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24"/>
              </a:buClr>
              <a:buFont typeface="Wingdings" pitchFamily="2" charset="2"/>
              <a:buChar char="n"/>
              <a:defRPr sz="2200">
                <a:solidFill>
                  <a:srgbClr val="000024"/>
                </a:solidFill>
                <a:latin typeface="Arial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24"/>
              </a:buClr>
              <a:buFont typeface="Arial" pitchFamily="34" charset="0"/>
              <a:buChar char="–"/>
              <a:defRPr sz="2000">
                <a:solidFill>
                  <a:srgbClr val="000024"/>
                </a:solidFill>
                <a:latin typeface="Arial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0024"/>
              </a:buClr>
              <a:defRPr sz="2000">
                <a:solidFill>
                  <a:srgbClr val="000024"/>
                </a:solidFill>
                <a:latin typeface="Arial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24"/>
              </a:buClr>
              <a:defRPr sz="2000">
                <a:solidFill>
                  <a:srgbClr val="000024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s-ES" sz="1805" b="0" dirty="0">
              <a:solidFill>
                <a:srgbClr val="FFFFFF"/>
              </a:solidFill>
            </a:endParaRPr>
          </a:p>
        </p:txBody>
      </p:sp>
      <p:sp>
        <p:nvSpPr>
          <p:cNvPr id="13" name="Line 97">
            <a:extLst>
              <a:ext uri="{FF2B5EF4-FFF2-40B4-BE49-F238E27FC236}">
                <a16:creationId xmlns:a16="http://schemas.microsoft.com/office/drawing/2014/main" id="{1AA3CF40-4D64-4996-B1FE-1B3873CE8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508" y="3549752"/>
            <a:ext cx="1392224" cy="73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5" dirty="0">
              <a:solidFill>
                <a:srgbClr val="FFFFFF"/>
              </a:solidFill>
            </a:endParaRPr>
          </a:p>
        </p:txBody>
      </p:sp>
      <p:sp>
        <p:nvSpPr>
          <p:cNvPr id="14" name="Text Box 98">
            <a:extLst>
              <a:ext uri="{FF2B5EF4-FFF2-40B4-BE49-F238E27FC236}">
                <a16:creationId xmlns:a16="http://schemas.microsoft.com/office/drawing/2014/main" id="{BBEB6B3E-190C-4CE8-94C3-1F357F302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777" y="3434831"/>
            <a:ext cx="147852" cy="21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24"/>
              </a:buClr>
              <a:buFont typeface="Wingdings" pitchFamily="2" charset="2"/>
              <a:buChar char="n"/>
              <a:defRPr sz="2200">
                <a:solidFill>
                  <a:srgbClr val="000024"/>
                </a:solidFill>
                <a:latin typeface="Arial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24"/>
              </a:buClr>
              <a:buFont typeface="Arial" pitchFamily="34" charset="0"/>
              <a:buChar char="–"/>
              <a:defRPr sz="2000">
                <a:solidFill>
                  <a:srgbClr val="000024"/>
                </a:solidFill>
                <a:latin typeface="Arial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0024"/>
              </a:buClr>
              <a:defRPr sz="2000">
                <a:solidFill>
                  <a:srgbClr val="000024"/>
                </a:solidFill>
                <a:latin typeface="Arial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24"/>
              </a:buClr>
              <a:defRPr sz="2000">
                <a:solidFill>
                  <a:srgbClr val="000024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s-ES" sz="1404" b="0" dirty="0">
                <a:solidFill>
                  <a:srgbClr val="000000"/>
                </a:solidFill>
                <a:latin typeface="Myriad-Roman" pitchFamily="2" charset="0"/>
                <a:sym typeface="Symbol" pitchFamily="18" charset="2"/>
              </a:rPr>
              <a:t> </a:t>
            </a:r>
          </a:p>
        </p:txBody>
      </p:sp>
      <p:sp>
        <p:nvSpPr>
          <p:cNvPr id="15" name="Line 99">
            <a:extLst>
              <a:ext uri="{FF2B5EF4-FFF2-40B4-BE49-F238E27FC236}">
                <a16:creationId xmlns:a16="http://schemas.microsoft.com/office/drawing/2014/main" id="{5E0DE186-C18E-4D54-8260-090EE522D5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6776" y="3551581"/>
            <a:ext cx="1113780" cy="73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5" dirty="0">
              <a:solidFill>
                <a:srgbClr val="FFFFFF"/>
              </a:solidFill>
            </a:endParaRPr>
          </a:p>
        </p:txBody>
      </p:sp>
      <p:sp>
        <p:nvSpPr>
          <p:cNvPr id="16" name="Text Box 100">
            <a:extLst>
              <a:ext uri="{FF2B5EF4-FFF2-40B4-BE49-F238E27FC236}">
                <a16:creationId xmlns:a16="http://schemas.microsoft.com/office/drawing/2014/main" id="{75867671-5F48-428E-A074-809C7D1F2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539" y="3187912"/>
            <a:ext cx="212785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3" b="1" dirty="0">
                <a:solidFill>
                  <a:srgbClr val="000000"/>
                </a:solidFill>
              </a:rPr>
              <a:t>N standard deviations</a:t>
            </a:r>
          </a:p>
        </p:txBody>
      </p:sp>
      <p:sp>
        <p:nvSpPr>
          <p:cNvPr id="17" name="Line 92">
            <a:extLst>
              <a:ext uri="{FF2B5EF4-FFF2-40B4-BE49-F238E27FC236}">
                <a16:creationId xmlns:a16="http://schemas.microsoft.com/office/drawing/2014/main" id="{641E9C7D-607B-4AE1-A8E9-9648A5934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6519" y="2671287"/>
            <a:ext cx="0" cy="223769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5" dirty="0">
              <a:solidFill>
                <a:srgbClr val="FFFFFF"/>
              </a:solidFill>
            </a:endParaRPr>
          </a:p>
        </p:txBody>
      </p:sp>
      <p:sp>
        <p:nvSpPr>
          <p:cNvPr id="18" name="Text Box 103">
            <a:extLst>
              <a:ext uri="{FF2B5EF4-FFF2-40B4-BE49-F238E27FC236}">
                <a16:creationId xmlns:a16="http://schemas.microsoft.com/office/drawing/2014/main" id="{AF34F746-585C-4C56-AA93-107F04312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682" y="5027857"/>
            <a:ext cx="1052092" cy="46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Losses</a:t>
            </a:r>
          </a:p>
        </p:txBody>
      </p:sp>
      <p:sp>
        <p:nvSpPr>
          <p:cNvPr id="19" name="Text Box 103">
            <a:extLst>
              <a:ext uri="{FF2B5EF4-FFF2-40B4-BE49-F238E27FC236}">
                <a16:creationId xmlns:a16="http://schemas.microsoft.com/office/drawing/2014/main" id="{4DA0B451-5094-4A3A-AA0D-D4C6E19B9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751" y="5558753"/>
            <a:ext cx="1675576" cy="46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es-E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Loss with 99,9% </a:t>
            </a:r>
          </a:p>
          <a:p>
            <a:r>
              <a:rPr lang="en-US" sz="1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 level</a:t>
            </a:r>
          </a:p>
        </p:txBody>
      </p:sp>
      <p:sp>
        <p:nvSpPr>
          <p:cNvPr id="20" name="Text Box 103">
            <a:extLst>
              <a:ext uri="{FF2B5EF4-FFF2-40B4-BE49-F238E27FC236}">
                <a16:creationId xmlns:a16="http://schemas.microsoft.com/office/drawing/2014/main" id="{76598ED6-7485-4152-853B-63A2B5BC2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022" y="5027857"/>
            <a:ext cx="2914971" cy="46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Unexpected loss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B48192-1787-4D10-9998-1A102E1C0C82}"/>
              </a:ext>
            </a:extLst>
          </p:cNvPr>
          <p:cNvCxnSpPr>
            <a:stCxn id="8" idx="0"/>
          </p:cNvCxnSpPr>
          <p:nvPr/>
        </p:nvCxnSpPr>
        <p:spPr>
          <a:xfrm>
            <a:off x="1626398" y="4900383"/>
            <a:ext cx="2" cy="6857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5D4256-2B84-4C11-80E7-F16301452049}"/>
              </a:ext>
            </a:extLst>
          </p:cNvPr>
          <p:cNvCxnSpPr/>
          <p:nvPr/>
        </p:nvCxnSpPr>
        <p:spPr>
          <a:xfrm>
            <a:off x="2718008" y="4900383"/>
            <a:ext cx="0" cy="68574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4EA36E-1A64-4CCC-BB33-6D27FC818351}"/>
              </a:ext>
            </a:extLst>
          </p:cNvPr>
          <p:cNvCxnSpPr/>
          <p:nvPr/>
        </p:nvCxnSpPr>
        <p:spPr>
          <a:xfrm>
            <a:off x="5609792" y="4924824"/>
            <a:ext cx="0" cy="68574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93">
            <a:extLst>
              <a:ext uri="{FF2B5EF4-FFF2-40B4-BE49-F238E27FC236}">
                <a16:creationId xmlns:a16="http://schemas.microsoft.com/office/drawing/2014/main" id="{608E7B02-01D6-4A3D-93E3-D89301553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591" y="2475696"/>
            <a:ext cx="416781" cy="18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</a:p>
        </p:txBody>
      </p:sp>
      <p:sp>
        <p:nvSpPr>
          <p:cNvPr id="25" name="Text Box 95">
            <a:extLst>
              <a:ext uri="{FF2B5EF4-FFF2-40B4-BE49-F238E27FC236}">
                <a16:creationId xmlns:a16="http://schemas.microsoft.com/office/drawing/2014/main" id="{E730978E-30BC-4C66-9D81-FD9452968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969" y="2353983"/>
            <a:ext cx="925815" cy="370275"/>
          </a:xfrm>
          <a:prstGeom prst="rect">
            <a:avLst/>
          </a:prstGeom>
          <a:noFill/>
          <a:ln w="9525">
            <a:noFill/>
            <a:prstDash val="solid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Percentile 99,9%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21E3B52-A5E8-4BFD-9554-B9105287C331}"/>
              </a:ext>
            </a:extLst>
          </p:cNvPr>
          <p:cNvSpPr/>
          <p:nvPr/>
        </p:nvSpPr>
        <p:spPr>
          <a:xfrm>
            <a:off x="1654683" y="3265574"/>
            <a:ext cx="5455463" cy="1653888"/>
          </a:xfrm>
          <a:custGeom>
            <a:avLst/>
            <a:gdLst>
              <a:gd name="connsiteX0" fmla="*/ 0 w 4840448"/>
              <a:gd name="connsiteY0" fmla="*/ 2021759 h 2086903"/>
              <a:gd name="connsiteX1" fmla="*/ 914400 w 4840448"/>
              <a:gd name="connsiteY1" fmla="*/ 12 h 2086903"/>
              <a:gd name="connsiteX2" fmla="*/ 4840448 w 4840448"/>
              <a:gd name="connsiteY2" fmla="*/ 2046926 h 208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0448" h="2086903">
                <a:moveTo>
                  <a:pt x="0" y="2021759"/>
                </a:moveTo>
                <a:cubicBezTo>
                  <a:pt x="53829" y="1008788"/>
                  <a:pt x="107659" y="-4182"/>
                  <a:pt x="914400" y="12"/>
                </a:cubicBezTo>
                <a:cubicBezTo>
                  <a:pt x="1721141" y="4206"/>
                  <a:pt x="3120705" y="2424431"/>
                  <a:pt x="4840448" y="20469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76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Myriad-Roman</vt:lpstr>
      <vt:lpstr>Times New Roman</vt:lpstr>
      <vt:lpstr>Office Theme</vt:lpstr>
      <vt:lpstr>PowerPoint Presentation</vt:lpstr>
    </vt:vector>
  </TitlesOfParts>
  <Company>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CALOCA MARTINEZ, J.J. (JOSE JAVIER)</dc:creator>
  <cp:lastModifiedBy>CALOCA MARTINEZ, J.J. (JOSE JAVIER)</cp:lastModifiedBy>
  <cp:revision>2</cp:revision>
  <dcterms:created xsi:type="dcterms:W3CDTF">2022-05-15T14:32:28Z</dcterms:created>
  <dcterms:modified xsi:type="dcterms:W3CDTF">2022-05-15T14:41:36Z</dcterms:modified>
</cp:coreProperties>
</file>