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3" r:id="rId2"/>
  </p:sldMasterIdLst>
  <p:notesMasterIdLst>
    <p:notesMasterId r:id="rId21"/>
  </p:notesMasterIdLst>
  <p:handoutMasterIdLst>
    <p:handoutMasterId r:id="rId22"/>
  </p:handoutMasterIdLst>
  <p:sldIdLst>
    <p:sldId id="522" r:id="rId3"/>
    <p:sldId id="298" r:id="rId4"/>
    <p:sldId id="359" r:id="rId5"/>
    <p:sldId id="362" r:id="rId6"/>
    <p:sldId id="367" r:id="rId7"/>
    <p:sldId id="369" r:id="rId8"/>
    <p:sldId id="370" r:id="rId9"/>
    <p:sldId id="297" r:id="rId10"/>
    <p:sldId id="519" r:id="rId11"/>
    <p:sldId id="518" r:id="rId12"/>
    <p:sldId id="520" r:id="rId13"/>
    <p:sldId id="521" r:id="rId14"/>
    <p:sldId id="517" r:id="rId15"/>
    <p:sldId id="512" r:id="rId16"/>
    <p:sldId id="516" r:id="rId17"/>
    <p:sldId id="514" r:id="rId18"/>
    <p:sldId id="515" r:id="rId19"/>
    <p:sldId id="524" r:id="rId2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userDrawn="1">
          <p15:clr>
            <a:srgbClr val="A4A3A4"/>
          </p15:clr>
        </p15:guide>
        <p15:guide id="2" pos="551" userDrawn="1">
          <p15:clr>
            <a:srgbClr val="A4A3A4"/>
          </p15:clr>
        </p15:guide>
        <p15:guide id="3" pos="7129" userDrawn="1">
          <p15:clr>
            <a:srgbClr val="A4A3A4"/>
          </p15:clr>
        </p15:guide>
        <p15:guide id="4" orient="horz" pos="3861" userDrawn="1">
          <p15:clr>
            <a:srgbClr val="A4A3A4"/>
          </p15:clr>
        </p15:guide>
        <p15:guide id="5" orient="horz" pos="663" userDrawn="1">
          <p15:clr>
            <a:srgbClr val="A4A3A4"/>
          </p15:clr>
        </p15:guide>
        <p15:guide id="6" orient="horz" pos="3657" userDrawn="1">
          <p15:clr>
            <a:srgbClr val="A4A3A4"/>
          </p15:clr>
        </p15:guide>
        <p15:guide id="7" orient="horz" pos="2727" userDrawn="1">
          <p15:clr>
            <a:srgbClr val="A4A3A4"/>
          </p15:clr>
        </p15:guide>
        <p15:guide id="8" orient="horz" pos="4088" userDrawn="1">
          <p15:clr>
            <a:srgbClr val="A4A3A4"/>
          </p15:clr>
        </p15:guide>
        <p15:guide id="9" orient="horz" pos="935" userDrawn="1">
          <p15:clr>
            <a:srgbClr val="A4A3A4"/>
          </p15:clr>
        </p15:guide>
        <p15:guide id="10" pos="14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sylwia.tomaszewska@fundacjaap.org.pl"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7687"/>
    <a:srgbClr val="F0F0F0"/>
    <a:srgbClr val="FF6200"/>
    <a:srgbClr val="000000"/>
    <a:srgbClr val="FFFFCC"/>
    <a:srgbClr val="E0D6F5"/>
    <a:srgbClr val="C1EEFC"/>
    <a:srgbClr val="FCCBD4"/>
    <a:srgbClr val="F2F2F2"/>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2E890-78C0-48EF-A068-06D97A536616}" v="15" dt="2023-04-08T23:43:52.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16" y="67"/>
      </p:cViewPr>
      <p:guideLst>
        <p:guide orient="horz" pos="142"/>
        <p:guide pos="551"/>
        <p:guide pos="7129"/>
        <p:guide orient="horz" pos="3861"/>
        <p:guide orient="horz" pos="663"/>
        <p:guide orient="horz" pos="3657"/>
        <p:guide orient="horz" pos="2727"/>
        <p:guide orient="horz" pos="4088"/>
        <p:guide orient="horz" pos="935"/>
        <p:guide pos="143"/>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OCA MARTINEZ, J.J. (JOSE JAVIER)" userId="62596a45-ea1f-4872-bb33-d900b6672b0c" providerId="ADAL" clId="{5BE2E890-78C0-48EF-A068-06D97A536616}"/>
    <pc:docChg chg="undo custSel addSld delSld modSld">
      <pc:chgData name="CALOCA MARTINEZ, J.J. (JOSE JAVIER)" userId="62596a45-ea1f-4872-bb33-d900b6672b0c" providerId="ADAL" clId="{5BE2E890-78C0-48EF-A068-06D97A536616}" dt="2023-04-08T23:46:55.514" v="362" actId="20577"/>
      <pc:docMkLst>
        <pc:docMk/>
      </pc:docMkLst>
      <pc:sldChg chg="del">
        <pc:chgData name="CALOCA MARTINEZ, J.J. (JOSE JAVIER)" userId="62596a45-ea1f-4872-bb33-d900b6672b0c" providerId="ADAL" clId="{5BE2E890-78C0-48EF-A068-06D97A536616}" dt="2023-04-08T23:19:18.635" v="0" actId="47"/>
        <pc:sldMkLst>
          <pc:docMk/>
          <pc:sldMk cId="1050137549" sldId="268"/>
        </pc:sldMkLst>
      </pc:sldChg>
      <pc:sldChg chg="delSp mod">
        <pc:chgData name="CALOCA MARTINEZ, J.J. (JOSE JAVIER)" userId="62596a45-ea1f-4872-bb33-d900b6672b0c" providerId="ADAL" clId="{5BE2E890-78C0-48EF-A068-06D97A536616}" dt="2023-04-08T23:19:52.110" v="11" actId="478"/>
        <pc:sldMkLst>
          <pc:docMk/>
          <pc:sldMk cId="2750930680" sldId="297"/>
        </pc:sldMkLst>
        <pc:picChg chg="del">
          <ac:chgData name="CALOCA MARTINEZ, J.J. (JOSE JAVIER)" userId="62596a45-ea1f-4872-bb33-d900b6672b0c" providerId="ADAL" clId="{5BE2E890-78C0-48EF-A068-06D97A536616}" dt="2023-04-08T23:19:52.110" v="11" actId="478"/>
          <ac:picMkLst>
            <pc:docMk/>
            <pc:sldMk cId="2750930680" sldId="297"/>
            <ac:picMk id="7" creationId="{5EFD501D-939E-400D-8941-FE5DBA2F15BE}"/>
          </ac:picMkLst>
        </pc:picChg>
      </pc:sldChg>
      <pc:sldChg chg="delSp mod">
        <pc:chgData name="CALOCA MARTINEZ, J.J. (JOSE JAVIER)" userId="62596a45-ea1f-4872-bb33-d900b6672b0c" providerId="ADAL" clId="{5BE2E890-78C0-48EF-A068-06D97A536616}" dt="2023-04-08T23:19:32.095" v="5" actId="478"/>
        <pc:sldMkLst>
          <pc:docMk/>
          <pc:sldMk cId="599303560" sldId="298"/>
        </pc:sldMkLst>
        <pc:picChg chg="del">
          <ac:chgData name="CALOCA MARTINEZ, J.J. (JOSE JAVIER)" userId="62596a45-ea1f-4872-bb33-d900b6672b0c" providerId="ADAL" clId="{5BE2E890-78C0-48EF-A068-06D97A536616}" dt="2023-04-08T23:19:32.095" v="5" actId="478"/>
          <ac:picMkLst>
            <pc:docMk/>
            <pc:sldMk cId="599303560" sldId="298"/>
            <ac:picMk id="18" creationId="{613F258C-432B-415D-85EF-A7D84761C19F}"/>
          </ac:picMkLst>
        </pc:picChg>
      </pc:sldChg>
      <pc:sldChg chg="del">
        <pc:chgData name="CALOCA MARTINEZ, J.J. (JOSE JAVIER)" userId="62596a45-ea1f-4872-bb33-d900b6672b0c" providerId="ADAL" clId="{5BE2E890-78C0-48EF-A068-06D97A536616}" dt="2023-04-08T23:20:26.836" v="21" actId="47"/>
        <pc:sldMkLst>
          <pc:docMk/>
          <pc:sldMk cId="1899486920" sldId="317"/>
        </pc:sldMkLst>
      </pc:sldChg>
      <pc:sldChg chg="add del">
        <pc:chgData name="CALOCA MARTINEZ, J.J. (JOSE JAVIER)" userId="62596a45-ea1f-4872-bb33-d900b6672b0c" providerId="ADAL" clId="{5BE2E890-78C0-48EF-A068-06D97A536616}" dt="2023-04-08T23:19:26.417" v="4" actId="47"/>
        <pc:sldMkLst>
          <pc:docMk/>
          <pc:sldMk cId="481292024" sldId="354"/>
        </pc:sldMkLst>
      </pc:sldChg>
      <pc:sldChg chg="delSp mod">
        <pc:chgData name="CALOCA MARTINEZ, J.J. (JOSE JAVIER)" userId="62596a45-ea1f-4872-bb33-d900b6672b0c" providerId="ADAL" clId="{5BE2E890-78C0-48EF-A068-06D97A536616}" dt="2023-04-08T23:19:36.300" v="6" actId="478"/>
        <pc:sldMkLst>
          <pc:docMk/>
          <pc:sldMk cId="2849771442" sldId="359"/>
        </pc:sldMkLst>
        <pc:picChg chg="del">
          <ac:chgData name="CALOCA MARTINEZ, J.J. (JOSE JAVIER)" userId="62596a45-ea1f-4872-bb33-d900b6672b0c" providerId="ADAL" clId="{5BE2E890-78C0-48EF-A068-06D97A536616}" dt="2023-04-08T23:19:36.300" v="6" actId="478"/>
          <ac:picMkLst>
            <pc:docMk/>
            <pc:sldMk cId="2849771442" sldId="359"/>
            <ac:picMk id="18" creationId="{613F258C-432B-415D-85EF-A7D84761C19F}"/>
          </ac:picMkLst>
        </pc:picChg>
      </pc:sldChg>
      <pc:sldChg chg="delSp mod">
        <pc:chgData name="CALOCA MARTINEZ, J.J. (JOSE JAVIER)" userId="62596a45-ea1f-4872-bb33-d900b6672b0c" providerId="ADAL" clId="{5BE2E890-78C0-48EF-A068-06D97A536616}" dt="2023-04-08T23:19:40.994" v="7" actId="478"/>
        <pc:sldMkLst>
          <pc:docMk/>
          <pc:sldMk cId="4087534958" sldId="362"/>
        </pc:sldMkLst>
        <pc:picChg chg="del">
          <ac:chgData name="CALOCA MARTINEZ, J.J. (JOSE JAVIER)" userId="62596a45-ea1f-4872-bb33-d900b6672b0c" providerId="ADAL" clId="{5BE2E890-78C0-48EF-A068-06D97A536616}" dt="2023-04-08T23:19:40.994" v="7" actId="478"/>
          <ac:picMkLst>
            <pc:docMk/>
            <pc:sldMk cId="4087534958" sldId="362"/>
            <ac:picMk id="18" creationId="{613F258C-432B-415D-85EF-A7D84761C19F}"/>
          </ac:picMkLst>
        </pc:picChg>
      </pc:sldChg>
      <pc:sldChg chg="delSp mod">
        <pc:chgData name="CALOCA MARTINEZ, J.J. (JOSE JAVIER)" userId="62596a45-ea1f-4872-bb33-d900b6672b0c" providerId="ADAL" clId="{5BE2E890-78C0-48EF-A068-06D97A536616}" dt="2023-04-08T23:19:43.187" v="8" actId="478"/>
        <pc:sldMkLst>
          <pc:docMk/>
          <pc:sldMk cId="144404013" sldId="367"/>
        </pc:sldMkLst>
        <pc:picChg chg="del">
          <ac:chgData name="CALOCA MARTINEZ, J.J. (JOSE JAVIER)" userId="62596a45-ea1f-4872-bb33-d900b6672b0c" providerId="ADAL" clId="{5BE2E890-78C0-48EF-A068-06D97A536616}" dt="2023-04-08T23:19:43.187" v="8" actId="478"/>
          <ac:picMkLst>
            <pc:docMk/>
            <pc:sldMk cId="144404013" sldId="367"/>
            <ac:picMk id="18" creationId="{613F258C-432B-415D-85EF-A7D84761C19F}"/>
          </ac:picMkLst>
        </pc:picChg>
      </pc:sldChg>
      <pc:sldChg chg="delSp mod">
        <pc:chgData name="CALOCA MARTINEZ, J.J. (JOSE JAVIER)" userId="62596a45-ea1f-4872-bb33-d900b6672b0c" providerId="ADAL" clId="{5BE2E890-78C0-48EF-A068-06D97A536616}" dt="2023-04-08T23:19:45.374" v="9" actId="478"/>
        <pc:sldMkLst>
          <pc:docMk/>
          <pc:sldMk cId="1973795854" sldId="369"/>
        </pc:sldMkLst>
        <pc:picChg chg="del">
          <ac:chgData name="CALOCA MARTINEZ, J.J. (JOSE JAVIER)" userId="62596a45-ea1f-4872-bb33-d900b6672b0c" providerId="ADAL" clId="{5BE2E890-78C0-48EF-A068-06D97A536616}" dt="2023-04-08T23:19:45.374" v="9" actId="478"/>
          <ac:picMkLst>
            <pc:docMk/>
            <pc:sldMk cId="1973795854" sldId="369"/>
            <ac:picMk id="18" creationId="{613F258C-432B-415D-85EF-A7D84761C19F}"/>
          </ac:picMkLst>
        </pc:picChg>
      </pc:sldChg>
      <pc:sldChg chg="delSp mod">
        <pc:chgData name="CALOCA MARTINEZ, J.J. (JOSE JAVIER)" userId="62596a45-ea1f-4872-bb33-d900b6672b0c" providerId="ADAL" clId="{5BE2E890-78C0-48EF-A068-06D97A536616}" dt="2023-04-08T23:19:47.656" v="10" actId="478"/>
        <pc:sldMkLst>
          <pc:docMk/>
          <pc:sldMk cId="384266026" sldId="370"/>
        </pc:sldMkLst>
        <pc:picChg chg="del">
          <ac:chgData name="CALOCA MARTINEZ, J.J. (JOSE JAVIER)" userId="62596a45-ea1f-4872-bb33-d900b6672b0c" providerId="ADAL" clId="{5BE2E890-78C0-48EF-A068-06D97A536616}" dt="2023-04-08T23:19:47.656" v="10" actId="478"/>
          <ac:picMkLst>
            <pc:docMk/>
            <pc:sldMk cId="384266026" sldId="370"/>
            <ac:picMk id="18" creationId="{613F258C-432B-415D-85EF-A7D84761C19F}"/>
          </ac:picMkLst>
        </pc:picChg>
      </pc:sldChg>
      <pc:sldChg chg="delSp modSp mod">
        <pc:chgData name="CALOCA MARTINEZ, J.J. (JOSE JAVIER)" userId="62596a45-ea1f-4872-bb33-d900b6672b0c" providerId="ADAL" clId="{5BE2E890-78C0-48EF-A068-06D97A536616}" dt="2023-04-08T23:23:57.429" v="51" actId="20577"/>
        <pc:sldMkLst>
          <pc:docMk/>
          <pc:sldMk cId="863926261" sldId="512"/>
        </pc:sldMkLst>
        <pc:spChg chg="mod">
          <ac:chgData name="CALOCA MARTINEZ, J.J. (JOSE JAVIER)" userId="62596a45-ea1f-4872-bb33-d900b6672b0c" providerId="ADAL" clId="{5BE2E890-78C0-48EF-A068-06D97A536616}" dt="2023-04-08T23:23:57.429" v="51" actId="20577"/>
          <ac:spMkLst>
            <pc:docMk/>
            <pc:sldMk cId="863926261" sldId="512"/>
            <ac:spMk id="27" creationId="{E919D5F9-AE2B-40F1-B9FD-CF11DF7DDED8}"/>
          </ac:spMkLst>
        </pc:spChg>
        <pc:picChg chg="del">
          <ac:chgData name="CALOCA MARTINEZ, J.J. (JOSE JAVIER)" userId="62596a45-ea1f-4872-bb33-d900b6672b0c" providerId="ADAL" clId="{5BE2E890-78C0-48EF-A068-06D97A536616}" dt="2023-04-08T23:20:15.261" v="17" actId="478"/>
          <ac:picMkLst>
            <pc:docMk/>
            <pc:sldMk cId="863926261" sldId="512"/>
            <ac:picMk id="18" creationId="{613F258C-432B-415D-85EF-A7D84761C19F}"/>
          </ac:picMkLst>
        </pc:picChg>
      </pc:sldChg>
      <pc:sldChg chg="delSp modSp mod">
        <pc:chgData name="CALOCA MARTINEZ, J.J. (JOSE JAVIER)" userId="62596a45-ea1f-4872-bb33-d900b6672b0c" providerId="ADAL" clId="{5BE2E890-78C0-48EF-A068-06D97A536616}" dt="2023-04-08T23:24:10.957" v="57" actId="20577"/>
        <pc:sldMkLst>
          <pc:docMk/>
          <pc:sldMk cId="2603987397" sldId="514"/>
        </pc:sldMkLst>
        <pc:spChg chg="mod">
          <ac:chgData name="CALOCA MARTINEZ, J.J. (JOSE JAVIER)" userId="62596a45-ea1f-4872-bb33-d900b6672b0c" providerId="ADAL" clId="{5BE2E890-78C0-48EF-A068-06D97A536616}" dt="2023-04-08T23:24:10.957" v="57" actId="20577"/>
          <ac:spMkLst>
            <pc:docMk/>
            <pc:sldMk cId="2603987397" sldId="514"/>
            <ac:spMk id="27" creationId="{E919D5F9-AE2B-40F1-B9FD-CF11DF7DDED8}"/>
          </ac:spMkLst>
        </pc:spChg>
        <pc:picChg chg="del">
          <ac:chgData name="CALOCA MARTINEZ, J.J. (JOSE JAVIER)" userId="62596a45-ea1f-4872-bb33-d900b6672b0c" providerId="ADAL" clId="{5BE2E890-78C0-48EF-A068-06D97A536616}" dt="2023-04-08T23:20:18.316" v="19" actId="478"/>
          <ac:picMkLst>
            <pc:docMk/>
            <pc:sldMk cId="2603987397" sldId="514"/>
            <ac:picMk id="18" creationId="{613F258C-432B-415D-85EF-A7D84761C19F}"/>
          </ac:picMkLst>
        </pc:picChg>
      </pc:sldChg>
      <pc:sldChg chg="delSp modSp mod">
        <pc:chgData name="CALOCA MARTINEZ, J.J. (JOSE JAVIER)" userId="62596a45-ea1f-4872-bb33-d900b6672b0c" providerId="ADAL" clId="{5BE2E890-78C0-48EF-A068-06D97A536616}" dt="2023-04-08T23:24:17.555" v="60" actId="20577"/>
        <pc:sldMkLst>
          <pc:docMk/>
          <pc:sldMk cId="2626033791" sldId="515"/>
        </pc:sldMkLst>
        <pc:spChg chg="mod">
          <ac:chgData name="CALOCA MARTINEZ, J.J. (JOSE JAVIER)" userId="62596a45-ea1f-4872-bb33-d900b6672b0c" providerId="ADAL" clId="{5BE2E890-78C0-48EF-A068-06D97A536616}" dt="2023-04-08T23:24:17.555" v="60" actId="20577"/>
          <ac:spMkLst>
            <pc:docMk/>
            <pc:sldMk cId="2626033791" sldId="515"/>
            <ac:spMk id="27" creationId="{E919D5F9-AE2B-40F1-B9FD-CF11DF7DDED8}"/>
          </ac:spMkLst>
        </pc:spChg>
        <pc:picChg chg="del">
          <ac:chgData name="CALOCA MARTINEZ, J.J. (JOSE JAVIER)" userId="62596a45-ea1f-4872-bb33-d900b6672b0c" providerId="ADAL" clId="{5BE2E890-78C0-48EF-A068-06D97A536616}" dt="2023-04-08T23:20:19.713" v="20" actId="478"/>
          <ac:picMkLst>
            <pc:docMk/>
            <pc:sldMk cId="2626033791" sldId="515"/>
            <ac:picMk id="18" creationId="{613F258C-432B-415D-85EF-A7D84761C19F}"/>
          </ac:picMkLst>
        </pc:picChg>
      </pc:sldChg>
      <pc:sldChg chg="delSp modSp mod">
        <pc:chgData name="CALOCA MARTINEZ, J.J. (JOSE JAVIER)" userId="62596a45-ea1f-4872-bb33-d900b6672b0c" providerId="ADAL" clId="{5BE2E890-78C0-48EF-A068-06D97A536616}" dt="2023-04-08T23:24:04.939" v="54" actId="20577"/>
        <pc:sldMkLst>
          <pc:docMk/>
          <pc:sldMk cId="463400352" sldId="516"/>
        </pc:sldMkLst>
        <pc:spChg chg="mod">
          <ac:chgData name="CALOCA MARTINEZ, J.J. (JOSE JAVIER)" userId="62596a45-ea1f-4872-bb33-d900b6672b0c" providerId="ADAL" clId="{5BE2E890-78C0-48EF-A068-06D97A536616}" dt="2023-04-08T23:24:04.939" v="54" actId="20577"/>
          <ac:spMkLst>
            <pc:docMk/>
            <pc:sldMk cId="463400352" sldId="516"/>
            <ac:spMk id="27" creationId="{E919D5F9-AE2B-40F1-B9FD-CF11DF7DDED8}"/>
          </ac:spMkLst>
        </pc:spChg>
        <pc:picChg chg="del">
          <ac:chgData name="CALOCA MARTINEZ, J.J. (JOSE JAVIER)" userId="62596a45-ea1f-4872-bb33-d900b6672b0c" providerId="ADAL" clId="{5BE2E890-78C0-48EF-A068-06D97A536616}" dt="2023-04-08T23:20:16.919" v="18" actId="478"/>
          <ac:picMkLst>
            <pc:docMk/>
            <pc:sldMk cId="463400352" sldId="516"/>
            <ac:picMk id="18" creationId="{613F258C-432B-415D-85EF-A7D84761C19F}"/>
          </ac:picMkLst>
        </pc:picChg>
      </pc:sldChg>
      <pc:sldChg chg="delSp mod">
        <pc:chgData name="CALOCA MARTINEZ, J.J. (JOSE JAVIER)" userId="62596a45-ea1f-4872-bb33-d900b6672b0c" providerId="ADAL" clId="{5BE2E890-78C0-48EF-A068-06D97A536616}" dt="2023-04-08T23:23:17.757" v="45" actId="478"/>
        <pc:sldMkLst>
          <pc:docMk/>
          <pc:sldMk cId="4146351765" sldId="517"/>
        </pc:sldMkLst>
        <pc:spChg chg="del">
          <ac:chgData name="CALOCA MARTINEZ, J.J. (JOSE JAVIER)" userId="62596a45-ea1f-4872-bb33-d900b6672b0c" providerId="ADAL" clId="{5BE2E890-78C0-48EF-A068-06D97A536616}" dt="2023-04-08T23:23:17.757" v="45" actId="478"/>
          <ac:spMkLst>
            <pc:docMk/>
            <pc:sldMk cId="4146351765" sldId="517"/>
            <ac:spMk id="14" creationId="{E394F8C0-DCAB-4A4E-A8A2-5BFB3380D620}"/>
          </ac:spMkLst>
        </pc:spChg>
        <pc:picChg chg="del">
          <ac:chgData name="CALOCA MARTINEZ, J.J. (JOSE JAVIER)" userId="62596a45-ea1f-4872-bb33-d900b6672b0c" providerId="ADAL" clId="{5BE2E890-78C0-48EF-A068-06D97A536616}" dt="2023-04-08T23:20:13.237" v="16" actId="478"/>
          <ac:picMkLst>
            <pc:docMk/>
            <pc:sldMk cId="4146351765" sldId="517"/>
            <ac:picMk id="7" creationId="{5EFD501D-939E-400D-8941-FE5DBA2F15BE}"/>
          </ac:picMkLst>
        </pc:picChg>
      </pc:sldChg>
      <pc:sldChg chg="delSp mod">
        <pc:chgData name="CALOCA MARTINEZ, J.J. (JOSE JAVIER)" userId="62596a45-ea1f-4872-bb33-d900b6672b0c" providerId="ADAL" clId="{5BE2E890-78C0-48EF-A068-06D97A536616}" dt="2023-04-08T23:20:06.905" v="13" actId="478"/>
        <pc:sldMkLst>
          <pc:docMk/>
          <pc:sldMk cId="1167122978" sldId="518"/>
        </pc:sldMkLst>
        <pc:picChg chg="del">
          <ac:chgData name="CALOCA MARTINEZ, J.J. (JOSE JAVIER)" userId="62596a45-ea1f-4872-bb33-d900b6672b0c" providerId="ADAL" clId="{5BE2E890-78C0-48EF-A068-06D97A536616}" dt="2023-04-08T23:20:06.905" v="13" actId="478"/>
          <ac:picMkLst>
            <pc:docMk/>
            <pc:sldMk cId="1167122978" sldId="518"/>
            <ac:picMk id="7" creationId="{5EFD501D-939E-400D-8941-FE5DBA2F15BE}"/>
          </ac:picMkLst>
        </pc:picChg>
      </pc:sldChg>
      <pc:sldChg chg="delSp mod">
        <pc:chgData name="CALOCA MARTINEZ, J.J. (JOSE JAVIER)" userId="62596a45-ea1f-4872-bb33-d900b6672b0c" providerId="ADAL" clId="{5BE2E890-78C0-48EF-A068-06D97A536616}" dt="2023-04-08T23:19:54.110" v="12" actId="478"/>
        <pc:sldMkLst>
          <pc:docMk/>
          <pc:sldMk cId="2027070264" sldId="519"/>
        </pc:sldMkLst>
        <pc:picChg chg="del">
          <ac:chgData name="CALOCA MARTINEZ, J.J. (JOSE JAVIER)" userId="62596a45-ea1f-4872-bb33-d900b6672b0c" providerId="ADAL" clId="{5BE2E890-78C0-48EF-A068-06D97A536616}" dt="2023-04-08T23:19:54.110" v="12" actId="478"/>
          <ac:picMkLst>
            <pc:docMk/>
            <pc:sldMk cId="2027070264" sldId="519"/>
            <ac:picMk id="7" creationId="{5EFD501D-939E-400D-8941-FE5DBA2F15BE}"/>
          </ac:picMkLst>
        </pc:picChg>
      </pc:sldChg>
      <pc:sldChg chg="delSp mod">
        <pc:chgData name="CALOCA MARTINEZ, J.J. (JOSE JAVIER)" userId="62596a45-ea1f-4872-bb33-d900b6672b0c" providerId="ADAL" clId="{5BE2E890-78C0-48EF-A068-06D97A536616}" dt="2023-04-08T23:20:09.109" v="14" actId="478"/>
        <pc:sldMkLst>
          <pc:docMk/>
          <pc:sldMk cId="1385467518" sldId="520"/>
        </pc:sldMkLst>
        <pc:picChg chg="del">
          <ac:chgData name="CALOCA MARTINEZ, J.J. (JOSE JAVIER)" userId="62596a45-ea1f-4872-bb33-d900b6672b0c" providerId="ADAL" clId="{5BE2E890-78C0-48EF-A068-06D97A536616}" dt="2023-04-08T23:20:09.109" v="14" actId="478"/>
          <ac:picMkLst>
            <pc:docMk/>
            <pc:sldMk cId="1385467518" sldId="520"/>
            <ac:picMk id="7" creationId="{5EFD501D-939E-400D-8941-FE5DBA2F15BE}"/>
          </ac:picMkLst>
        </pc:picChg>
      </pc:sldChg>
      <pc:sldChg chg="delSp mod">
        <pc:chgData name="CALOCA MARTINEZ, J.J. (JOSE JAVIER)" userId="62596a45-ea1f-4872-bb33-d900b6672b0c" providerId="ADAL" clId="{5BE2E890-78C0-48EF-A068-06D97A536616}" dt="2023-04-08T23:20:10.862" v="15" actId="478"/>
        <pc:sldMkLst>
          <pc:docMk/>
          <pc:sldMk cId="2577686300" sldId="521"/>
        </pc:sldMkLst>
        <pc:picChg chg="del">
          <ac:chgData name="CALOCA MARTINEZ, J.J. (JOSE JAVIER)" userId="62596a45-ea1f-4872-bb33-d900b6672b0c" providerId="ADAL" clId="{5BE2E890-78C0-48EF-A068-06D97A536616}" dt="2023-04-08T23:20:10.862" v="15" actId="478"/>
          <ac:picMkLst>
            <pc:docMk/>
            <pc:sldMk cId="2577686300" sldId="521"/>
            <ac:picMk id="7" creationId="{5EFD501D-939E-400D-8941-FE5DBA2F15BE}"/>
          </ac:picMkLst>
        </pc:picChg>
      </pc:sldChg>
      <pc:sldChg chg="addSp modSp add mod">
        <pc:chgData name="CALOCA MARTINEZ, J.J. (JOSE JAVIER)" userId="62596a45-ea1f-4872-bb33-d900b6672b0c" providerId="ADAL" clId="{5BE2E890-78C0-48EF-A068-06D97A536616}" dt="2023-04-08T23:43:29.057" v="102"/>
        <pc:sldMkLst>
          <pc:docMk/>
          <pc:sldMk cId="1283862998" sldId="522"/>
        </pc:sldMkLst>
        <pc:spChg chg="mod">
          <ac:chgData name="CALOCA MARTINEZ, J.J. (JOSE JAVIER)" userId="62596a45-ea1f-4872-bb33-d900b6672b0c" providerId="ADAL" clId="{5BE2E890-78C0-48EF-A068-06D97A536616}" dt="2023-04-08T23:26:36.784" v="82" actId="207"/>
          <ac:spMkLst>
            <pc:docMk/>
            <pc:sldMk cId="1283862998" sldId="522"/>
            <ac:spMk id="2" creationId="{37EBAE02-5C00-8845-C373-789477E7F8F8}"/>
          </ac:spMkLst>
        </pc:spChg>
        <pc:spChg chg="mod">
          <ac:chgData name="CALOCA MARTINEZ, J.J. (JOSE JAVIER)" userId="62596a45-ea1f-4872-bb33-d900b6672b0c" providerId="ADAL" clId="{5BE2E890-78C0-48EF-A068-06D97A536616}" dt="2023-04-08T23:22:16.286" v="37" actId="1076"/>
          <ac:spMkLst>
            <pc:docMk/>
            <pc:sldMk cId="1283862998" sldId="522"/>
            <ac:spMk id="4" creationId="{D0E2EA50-7976-F8DD-DD42-F3BBF249D7B0}"/>
          </ac:spMkLst>
        </pc:spChg>
        <pc:spChg chg="add mod">
          <ac:chgData name="CALOCA MARTINEZ, J.J. (JOSE JAVIER)" userId="62596a45-ea1f-4872-bb33-d900b6672b0c" providerId="ADAL" clId="{5BE2E890-78C0-48EF-A068-06D97A536616}" dt="2023-04-08T23:22:49.444" v="43" actId="14100"/>
          <ac:spMkLst>
            <pc:docMk/>
            <pc:sldMk cId="1283862998" sldId="522"/>
            <ac:spMk id="5" creationId="{6E3A5C40-28BD-FCA5-1327-403AC87D7787}"/>
          </ac:spMkLst>
        </pc:spChg>
        <pc:picChg chg="add mod">
          <ac:chgData name="CALOCA MARTINEZ, J.J. (JOSE JAVIER)" userId="62596a45-ea1f-4872-bb33-d900b6672b0c" providerId="ADAL" clId="{5BE2E890-78C0-48EF-A068-06D97A536616}" dt="2023-04-08T23:42:29.289" v="99"/>
          <ac:picMkLst>
            <pc:docMk/>
            <pc:sldMk cId="1283862998" sldId="522"/>
            <ac:picMk id="3" creationId="{926E12FA-E69A-E774-DD7B-A64D37B6F9BD}"/>
          </ac:picMkLst>
        </pc:picChg>
        <pc:picChg chg="add mod">
          <ac:chgData name="CALOCA MARTINEZ, J.J. (JOSE JAVIER)" userId="62596a45-ea1f-4872-bb33-d900b6672b0c" providerId="ADAL" clId="{5BE2E890-78C0-48EF-A068-06D97A536616}" dt="2023-04-08T23:43:29.057" v="102"/>
          <ac:picMkLst>
            <pc:docMk/>
            <pc:sldMk cId="1283862998" sldId="522"/>
            <ac:picMk id="6" creationId="{F301FED9-3C96-AF56-140C-D1BC6D216FE2}"/>
          </ac:picMkLst>
        </pc:picChg>
        <pc:picChg chg="add mod">
          <ac:chgData name="CALOCA MARTINEZ, J.J. (JOSE JAVIER)" userId="62596a45-ea1f-4872-bb33-d900b6672b0c" providerId="ADAL" clId="{5BE2E890-78C0-48EF-A068-06D97A536616}" dt="2023-04-08T23:43:07.709" v="101" actId="1076"/>
          <ac:picMkLst>
            <pc:docMk/>
            <pc:sldMk cId="1283862998" sldId="522"/>
            <ac:picMk id="7" creationId="{55567FA6-527E-2B97-CA2D-1BBD10DFD879}"/>
          </ac:picMkLst>
        </pc:picChg>
      </pc:sldChg>
      <pc:sldChg chg="new del">
        <pc:chgData name="CALOCA MARTINEZ, J.J. (JOSE JAVIER)" userId="62596a45-ea1f-4872-bb33-d900b6672b0c" providerId="ADAL" clId="{5BE2E890-78C0-48EF-A068-06D97A536616}" dt="2023-04-08T23:20:38.163" v="24" actId="47"/>
        <pc:sldMkLst>
          <pc:docMk/>
          <pc:sldMk cId="644452050" sldId="523"/>
        </pc:sldMkLst>
      </pc:sldChg>
      <pc:sldChg chg="addSp delSp modSp new mod">
        <pc:chgData name="CALOCA MARTINEZ, J.J. (JOSE JAVIER)" userId="62596a45-ea1f-4872-bb33-d900b6672b0c" providerId="ADAL" clId="{5BE2E890-78C0-48EF-A068-06D97A536616}" dt="2023-04-08T23:46:55.514" v="362" actId="20577"/>
        <pc:sldMkLst>
          <pc:docMk/>
          <pc:sldMk cId="2281815373" sldId="524"/>
        </pc:sldMkLst>
        <pc:spChg chg="del">
          <ac:chgData name="CALOCA MARTINEZ, J.J. (JOSE JAVIER)" userId="62596a45-ea1f-4872-bb33-d900b6672b0c" providerId="ADAL" clId="{5BE2E890-78C0-48EF-A068-06D97A536616}" dt="2023-04-08T23:20:42.640" v="25" actId="478"/>
          <ac:spMkLst>
            <pc:docMk/>
            <pc:sldMk cId="2281815373" sldId="524"/>
            <ac:spMk id="2" creationId="{27C006B6-B809-0FDB-56C2-6396CC6C0E76}"/>
          </ac:spMkLst>
        </pc:spChg>
        <pc:spChg chg="add mod">
          <ac:chgData name="CALOCA MARTINEZ, J.J. (JOSE JAVIER)" userId="62596a45-ea1f-4872-bb33-d900b6672b0c" providerId="ADAL" clId="{5BE2E890-78C0-48EF-A068-06D97A536616}" dt="2023-04-08T23:46:55.514" v="362" actId="20577"/>
          <ac:spMkLst>
            <pc:docMk/>
            <pc:sldMk cId="2281815373" sldId="524"/>
            <ac:spMk id="2" creationId="{CE00E118-147A-DD9C-9E76-F38D5BCBBCC7}"/>
          </ac:spMkLst>
        </pc:spChg>
        <pc:spChg chg="del">
          <ac:chgData name="CALOCA MARTINEZ, J.J. (JOSE JAVIER)" userId="62596a45-ea1f-4872-bb33-d900b6672b0c" providerId="ADAL" clId="{5BE2E890-78C0-48EF-A068-06D97A536616}" dt="2023-04-08T23:20:42.640" v="25" actId="478"/>
          <ac:spMkLst>
            <pc:docMk/>
            <pc:sldMk cId="2281815373" sldId="524"/>
            <ac:spMk id="3" creationId="{F164F430-C5B8-826B-1F78-8FE4993992F1}"/>
          </ac:spMkLst>
        </pc:spChg>
        <pc:spChg chg="del">
          <ac:chgData name="CALOCA MARTINEZ, J.J. (JOSE JAVIER)" userId="62596a45-ea1f-4872-bb33-d900b6672b0c" providerId="ADAL" clId="{5BE2E890-78C0-48EF-A068-06D97A536616}" dt="2023-04-08T23:20:42.640" v="25" actId="478"/>
          <ac:spMkLst>
            <pc:docMk/>
            <pc:sldMk cId="2281815373" sldId="524"/>
            <ac:spMk id="4" creationId="{82D7D436-F614-4593-4B65-3488BD6F6D9C}"/>
          </ac:spMkLst>
        </pc:spChg>
        <pc:spChg chg="add mod">
          <ac:chgData name="CALOCA MARTINEZ, J.J. (JOSE JAVIER)" userId="62596a45-ea1f-4872-bb33-d900b6672b0c" providerId="ADAL" clId="{5BE2E890-78C0-48EF-A068-06D97A536616}" dt="2023-04-08T23:26:50.972" v="91" actId="1076"/>
          <ac:spMkLst>
            <pc:docMk/>
            <pc:sldMk cId="2281815373" sldId="524"/>
            <ac:spMk id="5" creationId="{C5EED083-069E-1A17-AEB4-15C794ECD48E}"/>
          </ac:spMkLst>
        </pc:spChg>
      </pc:sldChg>
    </pc:docChg>
  </pc:docChgLst>
  <pc:docChgLst>
    <pc:chgData name="GUPTA, K. (KARAN)" userId="f1839846-cfd9-40a1-a4ae-5226867433dc" providerId="ADAL" clId="{22DB3440-21E7-457C-901D-90D0A89AA949}"/>
    <pc:docChg chg="modSld">
      <pc:chgData name="GUPTA, K. (KARAN)" userId="f1839846-cfd9-40a1-a4ae-5226867433dc" providerId="ADAL" clId="{22DB3440-21E7-457C-901D-90D0A89AA949}" dt="2022-12-16T09:29:11.555" v="1" actId="20577"/>
      <pc:docMkLst>
        <pc:docMk/>
      </pc:docMkLst>
      <pc:sldChg chg="modSp mod">
        <pc:chgData name="GUPTA, K. (KARAN)" userId="f1839846-cfd9-40a1-a4ae-5226867433dc" providerId="ADAL" clId="{22DB3440-21E7-457C-901D-90D0A89AA949}" dt="2022-12-16T09:29:11.555" v="1" actId="20577"/>
        <pc:sldMkLst>
          <pc:docMk/>
          <pc:sldMk cId="481292024" sldId="354"/>
        </pc:sldMkLst>
        <pc:spChg chg="mod">
          <ac:chgData name="GUPTA, K. (KARAN)" userId="f1839846-cfd9-40a1-a4ae-5226867433dc" providerId="ADAL" clId="{22DB3440-21E7-457C-901D-90D0A89AA949}" dt="2022-12-16T09:29:11.555" v="1" actId="20577"/>
          <ac:spMkLst>
            <pc:docMk/>
            <pc:sldMk cId="481292024" sldId="354"/>
            <ac:spMk id="20" creationId="{AE59367E-58A3-4B8A-B1C1-143EFB66A5AD}"/>
          </ac:spMkLst>
        </pc:spChg>
      </pc:sldChg>
    </pc:docChg>
  </pc:docChgLst>
  <pc:docChgLst>
    <pc:chgData name="CALOCA MARTINEZ, J.J. (JOSE JAVIER)" userId="62596a45-ea1f-4872-bb33-d900b6672b0c" providerId="ADAL" clId="{2872FC0F-DD24-47EE-AF78-A940D8A0E59C}"/>
    <pc:docChg chg="modSld">
      <pc:chgData name="CALOCA MARTINEZ, J.J. (JOSE JAVIER)" userId="62596a45-ea1f-4872-bb33-d900b6672b0c" providerId="ADAL" clId="{2872FC0F-DD24-47EE-AF78-A940D8A0E59C}" dt="2022-12-16T08:28:00.040" v="0" actId="2711"/>
      <pc:docMkLst>
        <pc:docMk/>
      </pc:docMkLst>
      <pc:sldChg chg="modSp mod">
        <pc:chgData name="CALOCA MARTINEZ, J.J. (JOSE JAVIER)" userId="62596a45-ea1f-4872-bb33-d900b6672b0c" providerId="ADAL" clId="{2872FC0F-DD24-47EE-AF78-A940D8A0E59C}" dt="2022-12-16T08:28:00.040" v="0" actId="2711"/>
        <pc:sldMkLst>
          <pc:docMk/>
          <pc:sldMk cId="4087534958" sldId="362"/>
        </pc:sldMkLst>
        <pc:spChg chg="mod">
          <ac:chgData name="CALOCA MARTINEZ, J.J. (JOSE JAVIER)" userId="62596a45-ea1f-4872-bb33-d900b6672b0c" providerId="ADAL" clId="{2872FC0F-DD24-47EE-AF78-A940D8A0E59C}" dt="2022-12-16T08:28:00.040" v="0" actId="2711"/>
          <ac:spMkLst>
            <pc:docMk/>
            <pc:sldMk cId="4087534958" sldId="362"/>
            <ac:spMk id="96" creationId="{2E469DCF-5EC2-4D20-96F5-D1E22B55782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E5-48EB-AB46-D9D29D5D01F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E5-48EB-AB46-D9D29D5D01FB}"/>
              </c:ext>
            </c:extLst>
          </c:dPt>
          <c:dLbls>
            <c:dLbl>
              <c:idx val="1"/>
              <c:layout>
                <c:manualLayout>
                  <c:x val="-0.12871584162932725"/>
                  <c:y val="-0.325835517168795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DE5-48EB-AB46-D9D29D5D01FB}"/>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People of Color</c:v>
                </c:pt>
                <c:pt idx="1">
                  <c:v>Whites</c:v>
                </c:pt>
              </c:strCache>
            </c:strRef>
          </c:cat>
          <c:val>
            <c:numRef>
              <c:f>Sheet1!$B$2:$B$3</c:f>
              <c:numCache>
                <c:formatCode>General</c:formatCode>
                <c:ptCount val="2"/>
                <c:pt idx="0">
                  <c:v>0.1</c:v>
                </c:pt>
                <c:pt idx="1">
                  <c:v>0.9</c:v>
                </c:pt>
              </c:numCache>
            </c:numRef>
          </c:val>
          <c:extLst>
            <c:ext xmlns:c16="http://schemas.microsoft.com/office/drawing/2014/chart" uri="{C3380CC4-5D6E-409C-BE32-E72D297353CC}">
              <c16:uniqueId val="{00000004-4DE5-48EB-AB46-D9D29D5D01F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015769601625115"/>
          <c:y val="0.7482388595398074"/>
          <c:w val="0.53730668301071682"/>
          <c:h val="0.1500180860405059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ED-4D3B-84BE-53F51FD39E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AB-4FD4-9043-8EE56DA635D6}"/>
              </c:ext>
            </c:extLst>
          </c:dPt>
          <c:dLbls>
            <c:dLbl>
              <c:idx val="1"/>
              <c:layout>
                <c:manualLayout>
                  <c:x val="-0.12871584162932725"/>
                  <c:y val="-0.325835517168795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AB-4FD4-9043-8EE56DA635D6}"/>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People of Color</c:v>
                </c:pt>
                <c:pt idx="1">
                  <c:v>Whites</c:v>
                </c:pt>
              </c:strCache>
            </c:strRef>
          </c:cat>
          <c:val>
            <c:numRef>
              <c:f>Sheet1!$B$2:$B$3</c:f>
              <c:numCache>
                <c:formatCode>General</c:formatCode>
                <c:ptCount val="2"/>
                <c:pt idx="0">
                  <c:v>0.1</c:v>
                </c:pt>
                <c:pt idx="1">
                  <c:v>0.9</c:v>
                </c:pt>
              </c:numCache>
            </c:numRef>
          </c:val>
          <c:extLst>
            <c:ext xmlns:c16="http://schemas.microsoft.com/office/drawing/2014/chart" uri="{C3380CC4-5D6E-409C-BE32-E72D297353CC}">
              <c16:uniqueId val="{00000000-58AB-4FD4-9043-8EE56DA635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015769601625115"/>
          <c:y val="0.7482388595398074"/>
          <c:w val="0.53730668301071682"/>
          <c:h val="0.1500180860405059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ED-4D3B-84BE-53F51FD39E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AB-4FD4-9043-8EE56DA635D6}"/>
              </c:ext>
            </c:extLst>
          </c:dPt>
          <c:dLbls>
            <c:dLbl>
              <c:idx val="1"/>
              <c:layout>
                <c:manualLayout>
                  <c:x val="-0.12871584162932725"/>
                  <c:y val="-0.325835517168795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AB-4FD4-9043-8EE56DA635D6}"/>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People of Color</c:v>
                </c:pt>
                <c:pt idx="1">
                  <c:v>Whites</c:v>
                </c:pt>
              </c:strCache>
            </c:strRef>
          </c:cat>
          <c:val>
            <c:numRef>
              <c:f>Sheet1!$B$2:$B$3</c:f>
              <c:numCache>
                <c:formatCode>General</c:formatCode>
                <c:ptCount val="2"/>
                <c:pt idx="0">
                  <c:v>0.1</c:v>
                </c:pt>
                <c:pt idx="1">
                  <c:v>0.9</c:v>
                </c:pt>
              </c:numCache>
            </c:numRef>
          </c:val>
          <c:extLst>
            <c:ext xmlns:c16="http://schemas.microsoft.com/office/drawing/2014/chart" uri="{C3380CC4-5D6E-409C-BE32-E72D297353CC}">
              <c16:uniqueId val="{00000000-58AB-4FD4-9043-8EE56DA635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015769601625115"/>
          <c:y val="0.7482388595398074"/>
          <c:w val="0.53730668301071682"/>
          <c:h val="0.1500180860405059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E5-48EB-AB46-D9D29D5D01F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E5-48EB-AB46-D9D29D5D01FB}"/>
              </c:ext>
            </c:extLst>
          </c:dPt>
          <c:dLbls>
            <c:dLbl>
              <c:idx val="1"/>
              <c:layout>
                <c:manualLayout>
                  <c:x val="-0.12871584162932725"/>
                  <c:y val="-0.325835517168795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DE5-48EB-AB46-D9D29D5D01FB}"/>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People of Color</c:v>
                </c:pt>
                <c:pt idx="1">
                  <c:v>Whites</c:v>
                </c:pt>
              </c:strCache>
            </c:strRef>
          </c:cat>
          <c:val>
            <c:numRef>
              <c:f>Sheet1!$B$2:$B$3</c:f>
              <c:numCache>
                <c:formatCode>General</c:formatCode>
                <c:ptCount val="2"/>
                <c:pt idx="0">
                  <c:v>0.1</c:v>
                </c:pt>
                <c:pt idx="1">
                  <c:v>0.9</c:v>
                </c:pt>
              </c:numCache>
            </c:numRef>
          </c:val>
          <c:extLst>
            <c:ext xmlns:c16="http://schemas.microsoft.com/office/drawing/2014/chart" uri="{C3380CC4-5D6E-409C-BE32-E72D297353CC}">
              <c16:uniqueId val="{00000004-4DE5-48EB-AB46-D9D29D5D01F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015769601625115"/>
          <c:y val="0.7482388595398074"/>
          <c:w val="0.53730668301071682"/>
          <c:h val="0.1500180860405059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A928C88C-E191-4059-9BF2-AEB232396D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F293F652-C854-4714-9031-68AEFB19CE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D78E40-4600-43D0-8F69-8F76E51C58B6}" type="datetimeFigureOut">
              <a:rPr lang="pl-PL" smtClean="0"/>
              <a:t>09.04.2023</a:t>
            </a:fld>
            <a:endParaRPr lang="pl-PL"/>
          </a:p>
        </p:txBody>
      </p:sp>
      <p:sp>
        <p:nvSpPr>
          <p:cNvPr id="4" name="Symbol zastępczy stopki 3">
            <a:extLst>
              <a:ext uri="{FF2B5EF4-FFF2-40B4-BE49-F238E27FC236}">
                <a16:creationId xmlns:a16="http://schemas.microsoft.com/office/drawing/2014/main" id="{1F366979-CBE5-4C7D-B400-49216C8685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FF797A9D-DB50-4CF2-A210-0032DDDA17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397EC5-9BD3-4E25-9D93-2A1852B0BAAC}" type="slidenum">
              <a:rPr lang="pl-PL" smtClean="0"/>
              <a:t>‹#›</a:t>
            </a:fld>
            <a:endParaRPr lang="pl-PL"/>
          </a:p>
        </p:txBody>
      </p:sp>
    </p:spTree>
    <p:extLst>
      <p:ext uri="{BB962C8B-B14F-4D97-AF65-F5344CB8AC3E}">
        <p14:creationId xmlns:p14="http://schemas.microsoft.com/office/powerpoint/2010/main" val="2019119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5DC91-CD0A-4F78-9EAD-EDFFECCF1A1F}" type="datetimeFigureOut">
              <a:rPr lang="pl-PL" smtClean="0"/>
              <a:t>09.04.2023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174C3-EA14-417F-8EC7-CEB9E36A1A07}" type="slidenum">
              <a:rPr lang="pl-PL" smtClean="0"/>
              <a:t>‹#›</a:t>
            </a:fld>
            <a:endParaRPr lang="pl-PL"/>
          </a:p>
        </p:txBody>
      </p:sp>
    </p:spTree>
    <p:extLst>
      <p:ext uri="{BB962C8B-B14F-4D97-AF65-F5344CB8AC3E}">
        <p14:creationId xmlns:p14="http://schemas.microsoft.com/office/powerpoint/2010/main" val="1987816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491578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1182800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1176019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955811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2412744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292344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hyperlink" Target="https://brand.ing.com/login/"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brand.ing.com/login/" TargetMode="External"/><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2.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11E847-E87E-4ADA-8403-E3060A03DF8A}"/>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5F9E60E7-DF3E-4146-AFF1-BCCD2EAC25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9A666435-3E89-4BEC-83E7-2C9D40F87E6A}"/>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5" name="Symbol zastępczy stopki 4">
            <a:extLst>
              <a:ext uri="{FF2B5EF4-FFF2-40B4-BE49-F238E27FC236}">
                <a16:creationId xmlns:a16="http://schemas.microsoft.com/office/drawing/2014/main" id="{F3BE9001-E47E-42A8-8C43-D9513422CDE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D4F6A61-BC27-4183-875A-10D6C3B11A0C}"/>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79884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A3AD03-BB87-441E-9C5A-152E43177ACE}"/>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20F744B1-EEA4-44AD-AAC9-AEACACDBF7C6}"/>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44F9F0A-AF54-4164-A224-24851C03B186}"/>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5" name="Symbol zastępczy stopki 4">
            <a:extLst>
              <a:ext uri="{FF2B5EF4-FFF2-40B4-BE49-F238E27FC236}">
                <a16:creationId xmlns:a16="http://schemas.microsoft.com/office/drawing/2014/main" id="{DAF555E8-CB0F-4EAF-8F0E-3BD21A617B8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643A1D4-8846-4C44-8CBC-EB3A1B0E7BDA}"/>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5484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1E41866B-E49B-4DE0-B8B3-E75CE57B1BA9}"/>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38B58E7F-2278-4D58-986C-A7DD99B451D0}"/>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25035E11-32DA-4DF7-AE58-32CC15EEB20B}"/>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5" name="Symbol zastępczy stopki 4">
            <a:extLst>
              <a:ext uri="{FF2B5EF4-FFF2-40B4-BE49-F238E27FC236}">
                <a16:creationId xmlns:a16="http://schemas.microsoft.com/office/drawing/2014/main" id="{1D82039D-F307-4FFF-AA91-A2EF68B794B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F1327F8-EDAB-4653-B5E1-BA10E8706ACB}"/>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187383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a:t>Click to 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Tree>
    <p:extLst>
      <p:ext uri="{BB962C8B-B14F-4D97-AF65-F5344CB8AC3E}">
        <p14:creationId xmlns:p14="http://schemas.microsoft.com/office/powerpoint/2010/main" val="363332684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845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138345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a:p>
            <a:pPr lvl="6"/>
            <a:r>
              <a:rPr lang="en-GB" noProof="0"/>
              <a:t>Seventh level</a:t>
            </a:r>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2073941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title</a:t>
            </a:r>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376602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 photo from the last part of the PP file 'Useful elements, example slides and photos', or download a photo from the Media box &gt; Photos on the </a:t>
            </a:r>
            <a:r>
              <a:rPr lang="en-GB" sz="1000">
                <a:hlinkClick r:id="rId4"/>
              </a:rPr>
              <a:t>ING brand site</a:t>
            </a:r>
            <a:r>
              <a:rPr lang="en-US" sz="1000" b="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 click on the new picture and choose 'Move to Back' via the right mouse button to show the heading bars again.</a:t>
            </a:r>
            <a:endParaRPr lang="en-GB" sz="1000" b="0" err="1">
              <a:solidFill>
                <a:srgbClr val="696969"/>
              </a:solidFill>
            </a:endParaRPr>
          </a:p>
        </p:txBody>
      </p:sp>
    </p:spTree>
    <p:extLst>
      <p:ext uri="{BB962C8B-B14F-4D97-AF65-F5344CB8AC3E}">
        <p14:creationId xmlns:p14="http://schemas.microsoft.com/office/powerpoint/2010/main" val="419031984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a:t>Click to add title</a:t>
            </a:r>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376602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 photo from the last part of the PP file 'Useful elements, example slides and photos', or download a photo from the Media box &gt; Photos on </a:t>
            </a:r>
            <a:r>
              <a:rPr lang="en-GB" sz="1000">
                <a:hlinkClick r:id="rId3"/>
              </a:rPr>
              <a:t>ING brand site</a:t>
            </a:r>
            <a:r>
              <a:rPr lang="en-GB" sz="1000"/>
              <a:t>.</a:t>
            </a: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 click on the new picture and choose 'Move to Back' via the right mouse button to show the heading bars again.</a:t>
            </a:r>
            <a:endParaRPr lang="en-GB" sz="1000" b="0" err="1">
              <a:solidFill>
                <a:srgbClr val="696969"/>
              </a:solidFill>
            </a:endParaRPr>
          </a:p>
        </p:txBody>
      </p:sp>
    </p:spTree>
    <p:extLst>
      <p:ext uri="{BB962C8B-B14F-4D97-AF65-F5344CB8AC3E}">
        <p14:creationId xmlns:p14="http://schemas.microsoft.com/office/powerpoint/2010/main" val="14273265"/>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a:t>Click to 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Tree>
    <p:extLst>
      <p:ext uri="{BB962C8B-B14F-4D97-AF65-F5344CB8AC3E}">
        <p14:creationId xmlns:p14="http://schemas.microsoft.com/office/powerpoint/2010/main" val="427371869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Tree>
    <p:extLst>
      <p:ext uri="{BB962C8B-B14F-4D97-AF65-F5344CB8AC3E}">
        <p14:creationId xmlns:p14="http://schemas.microsoft.com/office/powerpoint/2010/main" val="244317881"/>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1391A7-9672-4EB3-90B3-C1BF972C290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46309E8-24EF-4175-B4CA-2A7500CFEFDA}"/>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C2A0D2C-12E4-4177-9AC1-5AC4E0189DF5}"/>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5" name="Symbol zastępczy stopki 4">
            <a:extLst>
              <a:ext uri="{FF2B5EF4-FFF2-40B4-BE49-F238E27FC236}">
                <a16:creationId xmlns:a16="http://schemas.microsoft.com/office/drawing/2014/main" id="{DC1D797C-835D-45B9-94F9-710A9509255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0EFEA3C-54D8-48EB-A1A5-B308E510513F}"/>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49938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a:t>Click to add title</a:t>
            </a:r>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Tree>
    <p:extLst>
      <p:ext uri="{BB962C8B-B14F-4D97-AF65-F5344CB8AC3E}">
        <p14:creationId xmlns:p14="http://schemas.microsoft.com/office/powerpoint/2010/main" val="137443135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a:t>Click to add text</a:t>
            </a:r>
          </a:p>
          <a:p>
            <a:pPr lvl="1"/>
            <a:r>
              <a:rPr lang="en-GB" noProof="0"/>
              <a:t>Second level</a:t>
            </a:r>
          </a:p>
        </p:txBody>
      </p:sp>
    </p:spTree>
    <p:extLst>
      <p:ext uri="{BB962C8B-B14F-4D97-AF65-F5344CB8AC3E}">
        <p14:creationId xmlns:p14="http://schemas.microsoft.com/office/powerpoint/2010/main" val="91000465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a:t>Click to add text</a:t>
            </a:r>
          </a:p>
          <a:p>
            <a:pPr lvl="1"/>
            <a:r>
              <a:rPr lang="en-GB" noProof="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GB" sz="1000"/>
              <a:t>.</a:t>
            </a: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4186247283"/>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a:t>Click to add text</a:t>
            </a:r>
          </a:p>
          <a:p>
            <a:pPr lvl="1"/>
            <a:r>
              <a:rPr lang="en-GB" noProof="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GB" sz="1000"/>
              <a:t>.</a:t>
            </a: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1968459575"/>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(sub)title or remove bar</a:t>
            </a:r>
          </a:p>
        </p:txBody>
      </p:sp>
    </p:spTree>
    <p:extLst>
      <p:ext uri="{BB962C8B-B14F-4D97-AF65-F5344CB8AC3E}">
        <p14:creationId xmlns:p14="http://schemas.microsoft.com/office/powerpoint/2010/main" val="311222012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a:t>Click to add chapter title</a:t>
            </a:r>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76602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Finally, click on the new picture and choose 'Move to Back' via the right mouse button to show the heading bars again.</a:t>
            </a:r>
            <a:endParaRPr lang="en-GB" sz="1000" b="0" err="1">
              <a:solidFill>
                <a:srgbClr val="696969"/>
              </a:solidFill>
            </a:endParaRPr>
          </a:p>
        </p:txBody>
      </p:sp>
    </p:spTree>
    <p:extLst>
      <p:ext uri="{BB962C8B-B14F-4D97-AF65-F5344CB8AC3E}">
        <p14:creationId xmlns:p14="http://schemas.microsoft.com/office/powerpoint/2010/main" val="20557228"/>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943772635"/>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2363575231"/>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1595646181"/>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3335433439"/>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E7D319F-2573-4C9D-898E-7CB27B4E7D99}"/>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E0D615EB-EF76-4303-A167-CF1F1CF8D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6CA9E69-CC70-4EB6-8A55-082DD8A604F0}"/>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5" name="Symbol zastępczy stopki 4">
            <a:extLst>
              <a:ext uri="{FF2B5EF4-FFF2-40B4-BE49-F238E27FC236}">
                <a16:creationId xmlns:a16="http://schemas.microsoft.com/office/drawing/2014/main" id="{6DF07C36-A234-43D7-B845-797095AEE29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B67AB92-4386-482E-96C9-FD1F50E5021C}"/>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30514518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1953895509"/>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1989581578"/>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2379557585"/>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3987754171"/>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2677996574"/>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1734850030"/>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707485881"/>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109466934"/>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76602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Finally, click on the new picture and choose 'Move to Back' via the right mouse button to show the heading bars again.</a:t>
            </a:r>
            <a:endParaRPr lang="en-GB" sz="1000" b="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16224491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GB" sz="1000"/>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334580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A924A6-619A-43BA-B970-AB48CE02B529}"/>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194F74E-9459-49D4-91B2-842B6CAA56FB}"/>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7EA17F89-DEBE-44C4-A63F-CEE2D29AA332}"/>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323FFBB1-9284-4AC4-9C98-1209F818A5DB}"/>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6" name="Symbol zastępczy stopki 5">
            <a:extLst>
              <a:ext uri="{FF2B5EF4-FFF2-40B4-BE49-F238E27FC236}">
                <a16:creationId xmlns:a16="http://schemas.microsoft.com/office/drawing/2014/main" id="{3D807EF1-2D1F-4489-A259-DC7CF21FC25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5ECCF01-E26C-44B2-9C8E-8EDBFCB97ADF}"/>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868020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a:p>
        </p:txBody>
      </p:sp>
    </p:spTree>
    <p:extLst>
      <p:ext uri="{BB962C8B-B14F-4D97-AF65-F5344CB8AC3E}">
        <p14:creationId xmlns:p14="http://schemas.microsoft.com/office/powerpoint/2010/main" val="24374971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a:p>
        </p:txBody>
      </p:sp>
    </p:spTree>
    <p:extLst>
      <p:ext uri="{BB962C8B-B14F-4D97-AF65-F5344CB8AC3E}">
        <p14:creationId xmlns:p14="http://schemas.microsoft.com/office/powerpoint/2010/main" val="5078481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a:t>
              </a:r>
              <a:r>
                <a:rPr lang="en-GB" sz="1000" err="1"/>
                <a:t>ING_News</a:t>
              </a:r>
              <a:endParaRPr lang="en-GB" sz="100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1955449066"/>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15933461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1391A7-9672-4EB3-90B3-C1BF972C290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46309E8-24EF-4175-B4CA-2A7500CFEFDA}"/>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C2A0D2C-12E4-4177-9AC1-5AC4E0189DF5}"/>
              </a:ext>
            </a:extLst>
          </p:cNvPr>
          <p:cNvSpPr>
            <a:spLocks noGrp="1"/>
          </p:cNvSpPr>
          <p:nvPr>
            <p:ph type="dt" sz="half" idx="10"/>
          </p:nvPr>
        </p:nvSpPr>
        <p:spPr/>
        <p:txBody>
          <a:bodyPr/>
          <a:lstStyle/>
          <a:p>
            <a:fld id="{A4CAE714-D1AF-4BF0-B6D9-835DEEE631F4}" type="datetime1">
              <a:rPr lang="pl-PL" smtClean="0"/>
              <a:t>09.04.2023</a:t>
            </a:fld>
            <a:endParaRPr lang="pl-PL"/>
          </a:p>
        </p:txBody>
      </p:sp>
      <p:sp>
        <p:nvSpPr>
          <p:cNvPr id="5" name="Symbol zastępczy stopki 4">
            <a:extLst>
              <a:ext uri="{FF2B5EF4-FFF2-40B4-BE49-F238E27FC236}">
                <a16:creationId xmlns:a16="http://schemas.microsoft.com/office/drawing/2014/main" id="{DC1D797C-835D-45B9-94F9-710A9509255E}"/>
              </a:ext>
            </a:extLst>
          </p:cNvPr>
          <p:cNvSpPr>
            <a:spLocks noGrp="1"/>
          </p:cNvSpPr>
          <p:nvPr>
            <p:ph type="ftr" sz="quarter" idx="11"/>
          </p:nvPr>
        </p:nvSpPr>
        <p:spPr/>
        <p:txBody>
          <a:bodyPr/>
          <a:lstStyle/>
          <a:p>
            <a:r>
              <a:rPr lang="pl-PL"/>
              <a:t>For illustration purposes only.</a:t>
            </a:r>
          </a:p>
        </p:txBody>
      </p:sp>
      <p:sp>
        <p:nvSpPr>
          <p:cNvPr id="6" name="Symbol zastępczy numeru slajdu 5">
            <a:extLst>
              <a:ext uri="{FF2B5EF4-FFF2-40B4-BE49-F238E27FC236}">
                <a16:creationId xmlns:a16="http://schemas.microsoft.com/office/drawing/2014/main" id="{A0EFEA3C-54D8-48EB-A1A5-B308E510513F}"/>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81797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2C0A51-C831-4C90-94A2-53BF2EB3198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71E56AE-692C-4D4F-B021-C74DD6A6AE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B13735C9-8782-4006-9729-C9B78E4A134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DD3D0925-11DC-44ED-BDE3-933FE03A1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4819E40-4752-4033-AE70-500EB2903B48}"/>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7370D4DC-AC42-4647-A68E-24FE91DE03E5}"/>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8" name="Symbol zastępczy stopki 7">
            <a:extLst>
              <a:ext uri="{FF2B5EF4-FFF2-40B4-BE49-F238E27FC236}">
                <a16:creationId xmlns:a16="http://schemas.microsoft.com/office/drawing/2014/main" id="{D39E19E5-274B-4E20-B4B7-81689B7F0624}"/>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0D3673D2-E448-4E65-9DD3-201875E789B1}"/>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286313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747D51-2631-4C95-B806-C5EAF827E71C}"/>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C3AB95B7-C147-48EC-8F3F-177F8F48A277}"/>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4" name="Symbol zastępczy stopki 3">
            <a:extLst>
              <a:ext uri="{FF2B5EF4-FFF2-40B4-BE49-F238E27FC236}">
                <a16:creationId xmlns:a16="http://schemas.microsoft.com/office/drawing/2014/main" id="{98E2B276-2EF5-4842-AAD7-0987C181D2AD}"/>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AB820BC-622A-4084-94B5-F5EA2F5A5C5D}"/>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422636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EF88DFA-3E45-4E88-AD1C-1DE43E470922}"/>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3" name="Symbol zastępczy stopki 2">
            <a:extLst>
              <a:ext uri="{FF2B5EF4-FFF2-40B4-BE49-F238E27FC236}">
                <a16:creationId xmlns:a16="http://schemas.microsoft.com/office/drawing/2014/main" id="{4AE885C0-E5C9-4A79-B697-F7B35556BA86}"/>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FA3E84E5-5D5E-4C75-A277-7DA28359239C}"/>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377382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0B14BC-2040-4659-9C55-5808BDFB470A}"/>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03152E4A-76BE-4994-AD25-3BA929DEA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20A482D7-0D51-4F76-80EB-D87EA4299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8996519-C4D1-4A0A-8D52-0A4350255577}"/>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6" name="Symbol zastępczy stopki 5">
            <a:extLst>
              <a:ext uri="{FF2B5EF4-FFF2-40B4-BE49-F238E27FC236}">
                <a16:creationId xmlns:a16="http://schemas.microsoft.com/office/drawing/2014/main" id="{818CFA33-780D-4623-BAB8-1598194E695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F4354721-D7EE-4B4C-AFB2-35DA79D7755B}"/>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11073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15BE9E-12A2-4CD2-981A-4C633671CE7A}"/>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1371680B-281C-483A-B1B8-1A1E56A48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p>
        </p:txBody>
      </p:sp>
      <p:sp>
        <p:nvSpPr>
          <p:cNvPr id="4" name="Symbol zastępczy tekstu 3">
            <a:extLst>
              <a:ext uri="{FF2B5EF4-FFF2-40B4-BE49-F238E27FC236}">
                <a16:creationId xmlns:a16="http://schemas.microsoft.com/office/drawing/2014/main" id="{424D56A4-DDBC-4FA4-A16C-29C9417DA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E9E0125-6A63-4658-9C65-0F66F64EB10D}"/>
              </a:ext>
            </a:extLst>
          </p:cNvPr>
          <p:cNvSpPr>
            <a:spLocks noGrp="1"/>
          </p:cNvSpPr>
          <p:nvPr>
            <p:ph type="dt" sz="half" idx="10"/>
          </p:nvPr>
        </p:nvSpPr>
        <p:spPr/>
        <p:txBody>
          <a:bodyPr/>
          <a:lstStyle/>
          <a:p>
            <a:fld id="{69FA6420-6523-43FC-A99F-78CE68C71056}" type="datetimeFigureOut">
              <a:rPr lang="pl-PL" smtClean="0"/>
              <a:t>09.04.2023</a:t>
            </a:fld>
            <a:endParaRPr lang="pl-PL"/>
          </a:p>
        </p:txBody>
      </p:sp>
      <p:sp>
        <p:nvSpPr>
          <p:cNvPr id="6" name="Symbol zastępczy stopki 5">
            <a:extLst>
              <a:ext uri="{FF2B5EF4-FFF2-40B4-BE49-F238E27FC236}">
                <a16:creationId xmlns:a16="http://schemas.microsoft.com/office/drawing/2014/main" id="{416998F0-B846-4E8D-8C77-03E4CED706D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7D7506CB-95B9-4C76-9958-3821528E0EFA}"/>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209734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image" Target="../media/image5.png"/><Relationship Id="rId21" Type="http://schemas.openxmlformats.org/officeDocument/2006/relationships/slideLayout" Target="../slideLayouts/slideLayout32.xml"/><Relationship Id="rId34" Type="http://schemas.openxmlformats.org/officeDocument/2006/relationships/theme" Target="../theme/theme2.xml"/><Relationship Id="rId42" Type="http://schemas.openxmlformats.org/officeDocument/2006/relationships/image" Target="../media/image8.sv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image" Target="../media/image3.png"/><Relationship Id="rId40" Type="http://schemas.openxmlformats.org/officeDocument/2006/relationships/image" Target="../media/image6.sv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image" Target="../media/image2.svg"/><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88A53CC1-5730-4D8F-8791-B6FF8B477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29FD8164-04D3-4AC4-965E-BFC21600A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5A0D66F-E452-498F-A222-A7DBBA81F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A6420-6523-43FC-A99F-78CE68C71056}" type="datetimeFigureOut">
              <a:rPr lang="pl-PL" smtClean="0"/>
              <a:t>09.04.2023</a:t>
            </a:fld>
            <a:endParaRPr lang="pl-PL"/>
          </a:p>
        </p:txBody>
      </p:sp>
      <p:sp>
        <p:nvSpPr>
          <p:cNvPr id="5" name="Symbol zastępczy stopki 4">
            <a:extLst>
              <a:ext uri="{FF2B5EF4-FFF2-40B4-BE49-F238E27FC236}">
                <a16:creationId xmlns:a16="http://schemas.microsoft.com/office/drawing/2014/main" id="{548B9319-DED9-4AAD-AB8C-856CB5D5F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38F0AEA2-7F87-400A-ADF0-5A3B1F85C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76B6A-A9D5-4ABA-9939-A832AC87749F}" type="slidenum">
              <a:rPr lang="pl-PL" smtClean="0"/>
              <a:t>‹#›</a:t>
            </a:fld>
            <a:endParaRPr lang="pl-PL"/>
          </a:p>
        </p:txBody>
      </p:sp>
    </p:spTree>
    <p:extLst>
      <p:ext uri="{BB962C8B-B14F-4D97-AF65-F5344CB8AC3E}">
        <p14:creationId xmlns:p14="http://schemas.microsoft.com/office/powerpoint/2010/main" val="17184030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a:p>
        </p:txBody>
      </p:sp>
    </p:spTree>
    <p:extLst>
      <p:ext uri="{BB962C8B-B14F-4D97-AF65-F5344CB8AC3E}">
        <p14:creationId xmlns:p14="http://schemas.microsoft.com/office/powerpoint/2010/main" val="8271165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5">
            <a:extLst>
              <a:ext uri="{96DAC541-7B7A-43D3-8B79-37D633B846F1}">
                <asvg:svgBlip xmlns:asvg="http://schemas.microsoft.com/office/drawing/2016/SVG/main" r:embed="rId3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7">
            <a:extLst>
              <a:ext uri="{96DAC541-7B7A-43D3-8B79-37D633B846F1}">
                <asvg:svgBlip xmlns:asvg="http://schemas.microsoft.com/office/drawing/2016/SVG/main" r:embed="rId3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9">
            <a:extLst>
              <a:ext uri="{96DAC541-7B7A-43D3-8B79-37D633B846F1}">
                <asvg:svgBlip xmlns:asvg="http://schemas.microsoft.com/office/drawing/2016/SVG/main" r:embed="rId4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1">
            <a:extLst>
              <a:ext uri="{96DAC541-7B7A-43D3-8B79-37D633B846F1}">
                <asvg:svgBlip xmlns:asvg="http://schemas.microsoft.com/office/drawing/2016/SVG/main" r:embed="rId4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inghubspoland.com/" TargetMode="External"/><Relationship Id="rId7" Type="http://schemas.openxmlformats.org/officeDocument/2006/relationships/hyperlink" Target="https://www.linkedin.com/in/karan-gupta-risk-modeling/" TargetMode="Externa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s://www.linkedin.com/in/josecaloca/" TargetMode="External"/><Relationship Id="rId4" Type="http://schemas.openxmlformats.org/officeDocument/2006/relationships/image" Target="../media/image28.jpeg"/></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49.png"/><Relationship Id="rId4" Type="http://schemas.openxmlformats.org/officeDocument/2006/relationships/image" Target="../media/image40.jpeg"/></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49.png"/><Relationship Id="rId4" Type="http://schemas.openxmlformats.org/officeDocument/2006/relationships/image" Target="../media/image40.jpe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49.png"/><Relationship Id="rId4" Type="http://schemas.openxmlformats.org/officeDocument/2006/relationships/image" Target="../media/image40.jpe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1.xml"/><Relationship Id="rId4" Type="http://schemas.openxmlformats.org/officeDocument/2006/relationships/image" Target="../media/image40.jpeg"/></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50.png"/><Relationship Id="rId1" Type="http://schemas.openxmlformats.org/officeDocument/2006/relationships/slideLayout" Target="../slideLayouts/slideLayout44.xml"/><Relationship Id="rId6" Type="http://schemas.openxmlformats.org/officeDocument/2006/relationships/image" Target="../media/image69.png"/><Relationship Id="rId4"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2.png"/><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4.xml"/><Relationship Id="rId6" Type="http://schemas.openxmlformats.org/officeDocument/2006/relationships/image" Target="../media/image28.jpe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6.png"/></Relationships>
</file>

<file path=ppt/slides/_rels/slide1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chart" Target="../charts/chart3.xml"/><Relationship Id="rId7" Type="http://schemas.openxmlformats.org/officeDocument/2006/relationships/chart" Target="../charts/chart4.xml"/><Relationship Id="rId2" Type="http://schemas.openxmlformats.org/officeDocument/2006/relationships/image" Target="../media/image28.jpeg"/><Relationship Id="rId1" Type="http://schemas.openxmlformats.org/officeDocument/2006/relationships/slideLayout" Target="../slideLayouts/slideLayout44.xml"/><Relationship Id="rId6" Type="http://schemas.openxmlformats.org/officeDocument/2006/relationships/image" Target="../media/image56.png"/><Relationship Id="rId5" Type="http://schemas.openxmlformats.org/officeDocument/2006/relationships/image" Target="../media/image54.png"/><Relationship Id="rId4" Type="http://schemas.openxmlformats.org/officeDocument/2006/relationships/image" Target="../media/image55.png"/><Relationship Id="rId9"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28.jpeg"/><Relationship Id="rId1" Type="http://schemas.openxmlformats.org/officeDocument/2006/relationships/slideLayout" Target="../slideLayouts/slideLayout44.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58.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44.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35.svg"/><Relationship Id="rId18" Type="http://schemas.openxmlformats.org/officeDocument/2006/relationships/image" Target="../media/image6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svg"/><Relationship Id="rId17" Type="http://schemas.openxmlformats.org/officeDocument/2006/relationships/image" Target="../media/image62.png"/><Relationship Id="rId2" Type="http://schemas.openxmlformats.org/officeDocument/2006/relationships/image" Target="../media/image28.jpe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33.sv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60.png"/><Relationship Id="rId10" Type="http://schemas.openxmlformats.org/officeDocument/2006/relationships/image" Target="../media/image37.svg"/><Relationship Id="rId19" Type="http://schemas.openxmlformats.org/officeDocument/2006/relationships/image" Target="../media/image64.png"/><Relationship Id="rId4" Type="http://schemas.openxmlformats.org/officeDocument/2006/relationships/image" Target="../media/image31.svg"/><Relationship Id="rId9" Type="http://schemas.openxmlformats.org/officeDocument/2006/relationships/image" Target="../media/image36.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49.png"/><Relationship Id="rId4" Type="http://schemas.openxmlformats.org/officeDocument/2006/relationships/image" Target="../media/image4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E02-5C00-8845-C373-789477E7F8F8}"/>
              </a:ext>
            </a:extLst>
          </p:cNvPr>
          <p:cNvSpPr>
            <a:spLocks noGrp="1"/>
          </p:cNvSpPr>
          <p:nvPr>
            <p:ph type="title"/>
          </p:nvPr>
        </p:nvSpPr>
        <p:spPr/>
        <p:txBody>
          <a:bodyPr/>
          <a:lstStyle/>
          <a:p>
            <a:pPr algn="ctr"/>
            <a:r>
              <a:rPr lang="en-GB" dirty="0">
                <a:solidFill>
                  <a:srgbClr val="027687"/>
                </a:solidFill>
              </a:rPr>
              <a:t>Lecture</a:t>
            </a:r>
            <a:r>
              <a:rPr lang="en-GB" dirty="0">
                <a:solidFill>
                  <a:srgbClr val="017687"/>
                </a:solidFill>
              </a:rPr>
              <a:t>: Methods to validate fair classifiers</a:t>
            </a:r>
          </a:p>
        </p:txBody>
      </p:sp>
      <p:pic>
        <p:nvPicPr>
          <p:cNvPr id="1026" name="Picture 2">
            <a:extLst>
              <a:ext uri="{FF2B5EF4-FFF2-40B4-BE49-F238E27FC236}">
                <a16:creationId xmlns:a16="http://schemas.microsoft.com/office/drawing/2014/main" id="{5D39230B-028A-AE19-BCF0-AE7F6A3AB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000250"/>
            <a:ext cx="66294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E2EA50-7976-F8DD-DD42-F3BBF249D7B0}"/>
              </a:ext>
            </a:extLst>
          </p:cNvPr>
          <p:cNvSpPr txBox="1"/>
          <p:nvPr/>
        </p:nvSpPr>
        <p:spPr>
          <a:xfrm>
            <a:off x="787924" y="5167312"/>
            <a:ext cx="8701726" cy="923330"/>
          </a:xfrm>
          <a:prstGeom prst="rect">
            <a:avLst/>
          </a:prstGeom>
          <a:noFill/>
        </p:spPr>
        <p:txBody>
          <a:bodyPr wrap="square" rtlCol="0">
            <a:spAutoFit/>
          </a:bodyPr>
          <a:lstStyle/>
          <a:p>
            <a:r>
              <a:rPr lang="en-GB" dirty="0"/>
              <a:t>Authors: </a:t>
            </a:r>
          </a:p>
          <a:p>
            <a:r>
              <a:rPr lang="en-GB" dirty="0"/>
              <a:t>Jose Caloca    - Senior Data Scientist, </a:t>
            </a:r>
            <a:r>
              <a:rPr lang="en-GB" dirty="0">
                <a:solidFill>
                  <a:srgbClr val="FF6200"/>
                </a:solidFill>
              </a:rPr>
              <a:t>ING Hubs Poland</a:t>
            </a:r>
          </a:p>
          <a:p>
            <a:r>
              <a:rPr lang="en-GB" dirty="0"/>
              <a:t>Karan Gupta   - Senior Risk Modelling Specialist,</a:t>
            </a:r>
            <a:r>
              <a:rPr lang="en-GB" dirty="0">
                <a:solidFill>
                  <a:srgbClr val="FF6200"/>
                </a:solidFill>
              </a:rPr>
              <a:t> ING Hubs Poland</a:t>
            </a:r>
          </a:p>
        </p:txBody>
      </p:sp>
      <p:sp>
        <p:nvSpPr>
          <p:cNvPr id="5" name="TextBox 4">
            <a:extLst>
              <a:ext uri="{FF2B5EF4-FFF2-40B4-BE49-F238E27FC236}">
                <a16:creationId xmlns:a16="http://schemas.microsoft.com/office/drawing/2014/main" id="{6E3A5C40-28BD-FCA5-1327-403AC87D7787}"/>
              </a:ext>
            </a:extLst>
          </p:cNvPr>
          <p:cNvSpPr txBox="1"/>
          <p:nvPr/>
        </p:nvSpPr>
        <p:spPr>
          <a:xfrm>
            <a:off x="787924" y="6340866"/>
            <a:ext cx="9345890" cy="830997"/>
          </a:xfrm>
          <a:prstGeom prst="rect">
            <a:avLst/>
          </a:prstGeom>
          <a:noFill/>
        </p:spPr>
        <p:txBody>
          <a:bodyPr wrap="square">
            <a:spAutoFit/>
          </a:bodyPr>
          <a:lstStyle/>
          <a:p>
            <a:pPr rtl="0">
              <a:spcBef>
                <a:spcPts val="0"/>
              </a:spcBef>
              <a:spcAft>
                <a:spcPts val="0"/>
              </a:spcAft>
            </a:pPr>
            <a:r>
              <a:rPr lang="en-GB" sz="1200" b="1" i="0" u="none" strike="noStrike" dirty="0">
                <a:solidFill>
                  <a:srgbClr val="05000A"/>
                </a:solidFill>
                <a:effectLst/>
                <a:latin typeface="Arial" panose="020B0604020202020204" pitchFamily="34" charset="0"/>
              </a:rPr>
              <a:t>Disclaimer: </a:t>
            </a:r>
            <a:r>
              <a:rPr lang="en-GB" sz="1200" b="0" i="0" u="none" strike="noStrike" dirty="0">
                <a:solidFill>
                  <a:srgbClr val="05000A"/>
                </a:solidFill>
                <a:effectLst/>
                <a:latin typeface="Arial" panose="020B0604020202020204" pitchFamily="34" charset="0"/>
              </a:rPr>
              <a:t>The views expressed in this presentation and on the subsequent slides solely belong to the presenters and do not necessarily reflect ING practices.</a:t>
            </a:r>
            <a:endParaRPr lang="en-GB" sz="1200" b="0" dirty="0">
              <a:effectLst/>
            </a:endParaRPr>
          </a:p>
          <a:p>
            <a:br>
              <a:rPr lang="en-GB" sz="1200" dirty="0"/>
            </a:br>
            <a:endParaRPr lang="en-GB" sz="1200" dirty="0"/>
          </a:p>
        </p:txBody>
      </p:sp>
      <p:pic>
        <p:nvPicPr>
          <p:cNvPr id="6" name="Content Placeholder 3">
            <a:hlinkClick r:id="rId3"/>
            <a:extLst>
              <a:ext uri="{FF2B5EF4-FFF2-40B4-BE49-F238E27FC236}">
                <a16:creationId xmlns:a16="http://schemas.microsoft.com/office/drawing/2014/main" id="{F301FED9-3C96-AF56-140C-D1BC6D216FE2}"/>
              </a:ext>
            </a:extLst>
          </p:cNvPr>
          <p:cNvPicPr>
            <a:picLocks noGrp="1" noChangeAspect="1"/>
          </p:cNvPicPr>
          <p:nvPr>
            <p:ph idx="1"/>
          </p:nvPr>
        </p:nvPicPr>
        <p:blipFill>
          <a:blip r:embed="rId4"/>
          <a:stretch>
            <a:fillRect/>
          </a:stretch>
        </p:blipFill>
        <p:spPr>
          <a:xfrm>
            <a:off x="10290875" y="5812245"/>
            <a:ext cx="1753491" cy="830997"/>
          </a:xfrm>
        </p:spPr>
      </p:pic>
      <p:pic>
        <p:nvPicPr>
          <p:cNvPr id="3" name="Picture 2" descr="Linkedin - Free social media icons">
            <a:hlinkClick r:id="rId5"/>
            <a:extLst>
              <a:ext uri="{FF2B5EF4-FFF2-40B4-BE49-F238E27FC236}">
                <a16:creationId xmlns:a16="http://schemas.microsoft.com/office/drawing/2014/main" id="{926E12FA-E69A-E774-DD7B-A64D37B6F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906" y="5301792"/>
            <a:ext cx="414780" cy="4147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inkedin - Free social media icons">
            <a:hlinkClick r:id="rId7"/>
            <a:extLst>
              <a:ext uri="{FF2B5EF4-FFF2-40B4-BE49-F238E27FC236}">
                <a16:creationId xmlns:a16="http://schemas.microsoft.com/office/drawing/2014/main" id="{55567FA6-527E-2B97-CA2D-1BBD10DFD8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8911" y="5568637"/>
            <a:ext cx="414780" cy="41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86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8072"/>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pic>
        <p:nvPicPr>
          <p:cNvPr id="14" name="Picture 13">
            <a:extLst>
              <a:ext uri="{FF2B5EF4-FFF2-40B4-BE49-F238E27FC236}">
                <a16:creationId xmlns:a16="http://schemas.microsoft.com/office/drawing/2014/main" id="{19767F1E-12C2-45B6-9B95-2852C6A0B3BC}"/>
              </a:ext>
            </a:extLst>
          </p:cNvPr>
          <p:cNvPicPr>
            <a:picLocks noChangeAspect="1"/>
          </p:cNvPicPr>
          <p:nvPr/>
        </p:nvPicPr>
        <p:blipFill>
          <a:blip r:embed="rId4"/>
          <a:stretch>
            <a:fillRect/>
          </a:stretch>
        </p:blipFill>
        <p:spPr>
          <a:xfrm>
            <a:off x="4453615" y="1191754"/>
            <a:ext cx="7365565" cy="2913318"/>
          </a:xfrm>
          <a:prstGeom prst="rect">
            <a:avLst/>
          </a:prstGeom>
        </p:spPr>
      </p:pic>
      <p:pic>
        <p:nvPicPr>
          <p:cNvPr id="15" name="Picture 14">
            <a:extLst>
              <a:ext uri="{FF2B5EF4-FFF2-40B4-BE49-F238E27FC236}">
                <a16:creationId xmlns:a16="http://schemas.microsoft.com/office/drawing/2014/main" id="{A92E5063-D290-4490-A002-2B32C4C31CDB}"/>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63020"/>
          <a:stretch/>
        </p:blipFill>
        <p:spPr>
          <a:xfrm>
            <a:off x="9095361" y="1191754"/>
            <a:ext cx="2723817" cy="2913318"/>
          </a:xfrm>
          <a:prstGeom prst="rect">
            <a:avLst/>
          </a:prstGeom>
        </p:spPr>
      </p:pic>
      <p:pic>
        <p:nvPicPr>
          <p:cNvPr id="17" name="Picture 16">
            <a:extLst>
              <a:ext uri="{FF2B5EF4-FFF2-40B4-BE49-F238E27FC236}">
                <a16:creationId xmlns:a16="http://schemas.microsoft.com/office/drawing/2014/main" id="{E5DC9466-3901-47B3-9DF4-FCD4FE753C9D}"/>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r="71583"/>
          <a:stretch/>
        </p:blipFill>
        <p:spPr>
          <a:xfrm>
            <a:off x="4453615" y="1191754"/>
            <a:ext cx="2093099" cy="2913318"/>
          </a:xfrm>
          <a:prstGeom prst="rect">
            <a:avLst/>
          </a:prstGeom>
        </p:spPr>
      </p:pic>
    </p:spTree>
    <p:extLst>
      <p:ext uri="{BB962C8B-B14F-4D97-AF65-F5344CB8AC3E}">
        <p14:creationId xmlns:p14="http://schemas.microsoft.com/office/powerpoint/2010/main" val="1167122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26926"/>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pic>
        <p:nvPicPr>
          <p:cNvPr id="13" name="Picture 12">
            <a:extLst>
              <a:ext uri="{FF2B5EF4-FFF2-40B4-BE49-F238E27FC236}">
                <a16:creationId xmlns:a16="http://schemas.microsoft.com/office/drawing/2014/main" id="{193B1522-A1BE-4D17-AD18-E17805AC7553}"/>
              </a:ext>
            </a:extLst>
          </p:cNvPr>
          <p:cNvPicPr>
            <a:picLocks noChangeAspect="1"/>
          </p:cNvPicPr>
          <p:nvPr/>
        </p:nvPicPr>
        <p:blipFill>
          <a:blip r:embed="rId4"/>
          <a:stretch>
            <a:fillRect/>
          </a:stretch>
        </p:blipFill>
        <p:spPr>
          <a:xfrm>
            <a:off x="4453615" y="1191754"/>
            <a:ext cx="7365565" cy="2913318"/>
          </a:xfrm>
          <a:prstGeom prst="rect">
            <a:avLst/>
          </a:prstGeom>
        </p:spPr>
      </p:pic>
      <p:pic>
        <p:nvPicPr>
          <p:cNvPr id="14" name="Picture 13">
            <a:extLst>
              <a:ext uri="{FF2B5EF4-FFF2-40B4-BE49-F238E27FC236}">
                <a16:creationId xmlns:a16="http://schemas.microsoft.com/office/drawing/2014/main" id="{1A0DDE64-CE9B-4FC9-9AE9-AE109591B9ED}"/>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83227"/>
          <a:stretch/>
        </p:blipFill>
        <p:spPr>
          <a:xfrm>
            <a:off x="10583694" y="1191754"/>
            <a:ext cx="1235484" cy="2913318"/>
          </a:xfrm>
          <a:prstGeom prst="rect">
            <a:avLst/>
          </a:prstGeom>
        </p:spPr>
      </p:pic>
      <p:pic>
        <p:nvPicPr>
          <p:cNvPr id="15" name="Picture 14">
            <a:extLst>
              <a:ext uri="{FF2B5EF4-FFF2-40B4-BE49-F238E27FC236}">
                <a16:creationId xmlns:a16="http://schemas.microsoft.com/office/drawing/2014/main" id="{E1C68949-9F16-4CDE-96DB-8971CA450E8E}"/>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r="38170"/>
          <a:stretch/>
        </p:blipFill>
        <p:spPr>
          <a:xfrm>
            <a:off x="4453615" y="1191754"/>
            <a:ext cx="4554198" cy="2913318"/>
          </a:xfrm>
          <a:prstGeom prst="rect">
            <a:avLst/>
          </a:prstGeom>
        </p:spPr>
      </p:pic>
    </p:spTree>
    <p:extLst>
      <p:ext uri="{BB962C8B-B14F-4D97-AF65-F5344CB8AC3E}">
        <p14:creationId xmlns:p14="http://schemas.microsoft.com/office/powerpoint/2010/main" val="1385467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17499"/>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pic>
        <p:nvPicPr>
          <p:cNvPr id="10" name="Picture 9">
            <a:extLst>
              <a:ext uri="{FF2B5EF4-FFF2-40B4-BE49-F238E27FC236}">
                <a16:creationId xmlns:a16="http://schemas.microsoft.com/office/drawing/2014/main" id="{880B27EF-9510-4839-9BA4-E286F15EF45C}"/>
              </a:ext>
            </a:extLst>
          </p:cNvPr>
          <p:cNvPicPr>
            <a:picLocks noChangeAspect="1"/>
          </p:cNvPicPr>
          <p:nvPr/>
        </p:nvPicPr>
        <p:blipFill>
          <a:blip r:embed="rId4"/>
          <a:stretch>
            <a:fillRect/>
          </a:stretch>
        </p:blipFill>
        <p:spPr>
          <a:xfrm>
            <a:off x="4453615" y="1191754"/>
            <a:ext cx="7365565" cy="2913318"/>
          </a:xfrm>
          <a:prstGeom prst="rect">
            <a:avLst/>
          </a:prstGeom>
        </p:spPr>
      </p:pic>
      <p:pic>
        <p:nvPicPr>
          <p:cNvPr id="12" name="Picture 11">
            <a:extLst>
              <a:ext uri="{FF2B5EF4-FFF2-40B4-BE49-F238E27FC236}">
                <a16:creationId xmlns:a16="http://schemas.microsoft.com/office/drawing/2014/main" id="{C90FD1C2-6118-4204-8421-7F6152071742}"/>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1" r="17569"/>
          <a:stretch/>
        </p:blipFill>
        <p:spPr>
          <a:xfrm>
            <a:off x="4453614" y="1191754"/>
            <a:ext cx="6071713" cy="2913318"/>
          </a:xfrm>
          <a:prstGeom prst="rect">
            <a:avLst/>
          </a:prstGeom>
        </p:spPr>
      </p:pic>
    </p:spTree>
    <p:extLst>
      <p:ext uri="{BB962C8B-B14F-4D97-AF65-F5344CB8AC3E}">
        <p14:creationId xmlns:p14="http://schemas.microsoft.com/office/powerpoint/2010/main" val="2577686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pic>
        <p:nvPicPr>
          <p:cNvPr id="13" name="Picture 12">
            <a:extLst>
              <a:ext uri="{FF2B5EF4-FFF2-40B4-BE49-F238E27FC236}">
                <a16:creationId xmlns:a16="http://schemas.microsoft.com/office/drawing/2014/main" id="{49B20099-9359-4D32-B29C-964D919CB05D}"/>
              </a:ext>
            </a:extLst>
          </p:cNvPr>
          <p:cNvPicPr>
            <a:picLocks noChangeAspect="1"/>
          </p:cNvPicPr>
          <p:nvPr/>
        </p:nvPicPr>
        <p:blipFill>
          <a:blip r:embed="rId4"/>
          <a:stretch>
            <a:fillRect/>
          </a:stretch>
        </p:blipFill>
        <p:spPr>
          <a:xfrm>
            <a:off x="4453615" y="1191754"/>
            <a:ext cx="7365565" cy="2913318"/>
          </a:xfrm>
          <a:prstGeom prst="rect">
            <a:avLst/>
          </a:prstGeom>
        </p:spPr>
      </p:pic>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17499"/>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spTree>
    <p:extLst>
      <p:ext uri="{BB962C8B-B14F-4D97-AF65-F5344CB8AC3E}">
        <p14:creationId xmlns:p14="http://schemas.microsoft.com/office/powerpoint/2010/main" val="4146351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Process 16">
            <a:extLst>
              <a:ext uri="{FF2B5EF4-FFF2-40B4-BE49-F238E27FC236}">
                <a16:creationId xmlns:a16="http://schemas.microsoft.com/office/drawing/2014/main" id="{84A883A6-A0EF-447A-81B5-B1B9043B9D4A}"/>
              </a:ext>
            </a:extLst>
          </p:cNvPr>
          <p:cNvSpPr>
            <a:spLocks noChangeAspect="1"/>
          </p:cNvSpPr>
          <p:nvPr/>
        </p:nvSpPr>
        <p:spPr>
          <a:xfrm>
            <a:off x="8069724" y="1353197"/>
            <a:ext cx="2098213" cy="2167110"/>
          </a:xfrm>
          <a:prstGeom prst="flowChartProcess">
            <a:avLst/>
          </a:prstGeom>
          <a:solidFill>
            <a:srgbClr val="F0F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pic>
        <p:nvPicPr>
          <p:cNvPr id="12" name="Picture 11">
            <a:extLst>
              <a:ext uri="{FF2B5EF4-FFF2-40B4-BE49-F238E27FC236}">
                <a16:creationId xmlns:a16="http://schemas.microsoft.com/office/drawing/2014/main" id="{1C4FD6FD-B9BB-400F-A7C8-62F2B03B0341}"/>
              </a:ext>
            </a:extLst>
          </p:cNvPr>
          <p:cNvPicPr>
            <a:picLocks noChangeAspect="1"/>
          </p:cNvPicPr>
          <p:nvPr/>
        </p:nvPicPr>
        <p:blipFill>
          <a:blip r:embed="rId2">
            <a:duotone>
              <a:prstClr val="black"/>
              <a:schemeClr val="accent2">
                <a:tint val="45000"/>
                <a:satMod val="400000"/>
              </a:schemeClr>
            </a:duotone>
          </a:blip>
          <a:stretch>
            <a:fillRect/>
          </a:stretch>
        </p:blipFill>
        <p:spPr>
          <a:xfrm>
            <a:off x="4524522" y="4223319"/>
            <a:ext cx="2705639" cy="1638154"/>
          </a:xfrm>
          <a:prstGeom prst="ellipse">
            <a:avLst/>
          </a:prstGeom>
          <a:ln w="3175" cap="rnd">
            <a:solidFill>
              <a:schemeClr val="tx1"/>
            </a:solidFill>
          </a:ln>
          <a:effectLst/>
          <a:scene3d>
            <a:camera prst="orthographicFront"/>
            <a:lightRig rig="contrasting" dir="t">
              <a:rot lat="0" lon="0" rev="3000000"/>
            </a:lightRig>
          </a:scene3d>
          <a:sp3d contourW="7620">
            <a:bevelT w="95250" h="31750"/>
            <a:contourClr>
              <a:srgbClr val="333333"/>
            </a:contourClr>
          </a:sp3d>
        </p:spPr>
      </p:pic>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62006"/>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27" name="Symbol zastępczy numeru slajdu 1">
            <a:extLst>
              <a:ext uri="{FF2B5EF4-FFF2-40B4-BE49-F238E27FC236}">
                <a16:creationId xmlns:a16="http://schemas.microsoft.com/office/drawing/2014/main" id="{E919D5F9-AE2B-40F1-B9FD-CF11DF7DDED8}"/>
              </a:ext>
            </a:extLst>
          </p:cNvPr>
          <p:cNvSpPr>
            <a:spLocks noGrp="1"/>
          </p:cNvSpPr>
          <p:nvPr>
            <p:ph type="sldNum" sz="quarter" idx="12"/>
          </p:nvPr>
        </p:nvSpPr>
        <p:spPr>
          <a:xfrm>
            <a:off x="8567737" y="6384138"/>
            <a:ext cx="2743200" cy="153888"/>
          </a:xfrm>
        </p:spPr>
        <p:txBody>
          <a:bodyPr vert="horz" wrap="square" lIns="0" tIns="0" rIns="0" bIns="0" rtlCol="0" anchor="b">
            <a:spAutoFit/>
          </a:bodyPr>
          <a:lstStyle/>
          <a:p>
            <a:pPr>
              <a:spcBef>
                <a:spcPct val="0"/>
              </a:spcBef>
            </a:pPr>
            <a:fld id="{1A076B6A-A9D5-4ABA-9939-A832AC87749F}" type="slidenum">
              <a:rPr lang="pl-PL" b="1" smtClean="0">
                <a:solidFill>
                  <a:schemeClr val="tx1"/>
                </a:solidFill>
                <a:latin typeface="+mj-lt"/>
                <a:ea typeface="+mj-ea"/>
                <a:cs typeface="+mj-cs"/>
              </a:rPr>
              <a:pPr>
                <a:spcBef>
                  <a:spcPct val="0"/>
                </a:spcBef>
              </a:pPr>
              <a:t>14</a:t>
            </a:fld>
            <a:endParaRPr lang="en-GB" b="1" dirty="0">
              <a:latin typeface="+mj-lt"/>
              <a:ea typeface="+mj-ea"/>
              <a:cs typeface="+mj-cs"/>
            </a:endParaRPr>
          </a:p>
        </p:txBody>
      </p:sp>
      <p:pic>
        <p:nvPicPr>
          <p:cNvPr id="5" name="Content Placeholder 3">
            <a:extLst>
              <a:ext uri="{FF2B5EF4-FFF2-40B4-BE49-F238E27FC236}">
                <a16:creationId xmlns:a16="http://schemas.microsoft.com/office/drawing/2014/main" id="{5D13F6A3-254A-4BFE-BCBA-A70BDB91A4FD}"/>
              </a:ext>
            </a:extLst>
          </p:cNvPr>
          <p:cNvPicPr>
            <a:picLocks noGrp="1" noChangeAspect="1"/>
          </p:cNvPicPr>
          <p:nvPr>
            <p:ph idx="1"/>
          </p:nvPr>
        </p:nvPicPr>
        <p:blipFill>
          <a:blip r:embed="rId3"/>
          <a:stretch>
            <a:fillRect/>
          </a:stretch>
        </p:blipFill>
        <p:spPr>
          <a:xfrm>
            <a:off x="1853037" y="6197497"/>
            <a:ext cx="963028" cy="456389"/>
          </a:xfrm>
        </p:spPr>
      </p:pic>
      <p:sp>
        <p:nvSpPr>
          <p:cNvPr id="22" name="Title 6">
            <a:extLst>
              <a:ext uri="{FF2B5EF4-FFF2-40B4-BE49-F238E27FC236}">
                <a16:creationId xmlns:a16="http://schemas.microsoft.com/office/drawing/2014/main" id="{647D5C82-273D-4A97-A267-4BC9605AB7CB}"/>
              </a:ext>
            </a:extLst>
          </p:cNvPr>
          <p:cNvSpPr txBox="1">
            <a:spLocks/>
          </p:cNvSpPr>
          <p:nvPr/>
        </p:nvSpPr>
        <p:spPr>
          <a:xfrm>
            <a:off x="658199" y="3928"/>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a:solidFill>
                  <a:srgbClr val="FF6200"/>
                </a:solidFill>
                <a:latin typeface="ING Me" panose="02000506040000020004" pitchFamily="2" charset="0"/>
                <a:cs typeface="ING Me" panose="02000506040000020004" pitchFamily="2" charset="0"/>
              </a:rPr>
              <a:t>Approaches to Bias Mitigation: Pre-Processing</a:t>
            </a:r>
          </a:p>
        </p:txBody>
      </p:sp>
      <p:pic>
        <p:nvPicPr>
          <p:cNvPr id="3" name="Picture 2">
            <a:extLst>
              <a:ext uri="{FF2B5EF4-FFF2-40B4-BE49-F238E27FC236}">
                <a16:creationId xmlns:a16="http://schemas.microsoft.com/office/drawing/2014/main" id="{022446B0-962B-49EB-BE10-B5B4109882D5}"/>
              </a:ext>
            </a:extLst>
          </p:cNvPr>
          <p:cNvPicPr>
            <a:picLocks noChangeAspect="1"/>
          </p:cNvPicPr>
          <p:nvPr/>
        </p:nvPicPr>
        <p:blipFill>
          <a:blip r:embed="rId4"/>
          <a:stretch>
            <a:fillRect/>
          </a:stretch>
        </p:blipFill>
        <p:spPr>
          <a:xfrm>
            <a:off x="8069724" y="1436984"/>
            <a:ext cx="2098213" cy="2039202"/>
          </a:xfrm>
          <a:prstGeom prst="rect">
            <a:avLst/>
          </a:prstGeom>
        </p:spPr>
      </p:pic>
      <p:graphicFrame>
        <p:nvGraphicFramePr>
          <p:cNvPr id="4" name="Table 5">
            <a:extLst>
              <a:ext uri="{FF2B5EF4-FFF2-40B4-BE49-F238E27FC236}">
                <a16:creationId xmlns:a16="http://schemas.microsoft.com/office/drawing/2014/main" id="{7AD3347B-12E1-4394-B889-F765D5705D76}"/>
              </a:ext>
            </a:extLst>
          </p:cNvPr>
          <p:cNvGraphicFramePr>
            <a:graphicFrameLocks noGrp="1"/>
          </p:cNvGraphicFramePr>
          <p:nvPr>
            <p:extLst>
              <p:ext uri="{D42A27DB-BD31-4B8C-83A1-F6EECF244321}">
                <p14:modId xmlns:p14="http://schemas.microsoft.com/office/powerpoint/2010/main" val="2638413779"/>
              </p:ext>
            </p:extLst>
          </p:nvPr>
        </p:nvGraphicFramePr>
        <p:xfrm>
          <a:off x="1363049" y="1223150"/>
          <a:ext cx="5590848" cy="1854200"/>
        </p:xfrm>
        <a:graphic>
          <a:graphicData uri="http://schemas.openxmlformats.org/drawingml/2006/table">
            <a:tbl>
              <a:tblPr firstRow="1" bandRow="1"/>
              <a:tblGrid>
                <a:gridCol w="1397712">
                  <a:extLst>
                    <a:ext uri="{9D8B030D-6E8A-4147-A177-3AD203B41FA5}">
                      <a16:colId xmlns:a16="http://schemas.microsoft.com/office/drawing/2014/main" val="1830208092"/>
                    </a:ext>
                  </a:extLst>
                </a:gridCol>
                <a:gridCol w="1397712">
                  <a:extLst>
                    <a:ext uri="{9D8B030D-6E8A-4147-A177-3AD203B41FA5}">
                      <a16:colId xmlns:a16="http://schemas.microsoft.com/office/drawing/2014/main" val="1350754405"/>
                    </a:ext>
                  </a:extLst>
                </a:gridCol>
                <a:gridCol w="1397712">
                  <a:extLst>
                    <a:ext uri="{9D8B030D-6E8A-4147-A177-3AD203B41FA5}">
                      <a16:colId xmlns:a16="http://schemas.microsoft.com/office/drawing/2014/main" val="4177720158"/>
                    </a:ext>
                  </a:extLst>
                </a:gridCol>
                <a:gridCol w="1397712">
                  <a:extLst>
                    <a:ext uri="{9D8B030D-6E8A-4147-A177-3AD203B41FA5}">
                      <a16:colId xmlns:a16="http://schemas.microsoft.com/office/drawing/2014/main" val="2929727883"/>
                    </a:ext>
                  </a:extLst>
                </a:gridCol>
              </a:tblGrid>
              <a:tr h="370840">
                <a:tc>
                  <a:txBody>
                    <a:bodyPr/>
                    <a:lstStyle/>
                    <a:p>
                      <a:pPr algn="ctr"/>
                      <a:r>
                        <a:rPr lang="en-GB" b="1">
                          <a:solidFill>
                            <a:schemeClr val="bg1"/>
                          </a:solidFill>
                        </a:rPr>
                        <a:t>Sex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200"/>
                    </a:solidFill>
                  </a:tcPr>
                </a:tc>
                <a:tc>
                  <a:txBody>
                    <a:bodyPr/>
                    <a:lstStyle/>
                    <a:p>
                      <a:pPr algn="ctr"/>
                      <a:r>
                        <a:rPr lang="en-GB" b="1">
                          <a:solidFill>
                            <a:schemeClr val="bg1"/>
                          </a:solidFill>
                        </a:rPr>
                        <a:t>Default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200"/>
                    </a:solidFill>
                  </a:tcPr>
                </a:tc>
                <a:tc>
                  <a:txBody>
                    <a:bodyPr/>
                    <a:lstStyle/>
                    <a:p>
                      <a:pPr algn="ctr"/>
                      <a:r>
                        <a:rPr lang="en-GB" b="1">
                          <a:solidFill>
                            <a:schemeClr val="bg1"/>
                          </a:solidFill>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200"/>
                    </a:solidFill>
                  </a:tcPr>
                </a:tc>
                <a:tc>
                  <a:txBody>
                    <a:bodyPr/>
                    <a:lstStyle/>
                    <a:p>
                      <a:pPr algn="ctr"/>
                      <a:r>
                        <a:rPr lang="en-GB" b="1">
                          <a:solidFill>
                            <a:schemeClr val="bg1"/>
                          </a:solidFill>
                        </a:rPr>
                        <a:t>Class Prob.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200"/>
                    </a:solidFill>
                  </a:tcPr>
                </a:tc>
                <a:extLst>
                  <a:ext uri="{0D108BD9-81ED-4DB2-BD59-A6C34878D82A}">
                    <a16:rowId xmlns:a16="http://schemas.microsoft.com/office/drawing/2014/main" val="2524838195"/>
                  </a:ext>
                </a:extLst>
              </a:tr>
              <a:tr h="370840">
                <a:tc>
                  <a:txBody>
                    <a:bodyPr/>
                    <a:lstStyle/>
                    <a:p>
                      <a:pPr algn="ctr"/>
                      <a:r>
                        <a:rPr lang="en-GB">
                          <a:solidFill>
                            <a:schemeClr val="tx1"/>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solidFill>
                            <a:schemeClr val="tx1"/>
                          </a:solidFill>
                        </a:rPr>
                        <a:t>Y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809162"/>
                  </a:ext>
                </a:extLst>
              </a:tr>
              <a:tr h="370840">
                <a:tc>
                  <a:txBody>
                    <a:bodyPr/>
                    <a:lstStyle/>
                    <a:p>
                      <a:pPr algn="ctr"/>
                      <a:r>
                        <a:rPr lang="en-GB">
                          <a:solidFill>
                            <a:schemeClr val="tx1"/>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solidFill>
                            <a:schemeClr val="tx1"/>
                          </a:solidFill>
                        </a:rPr>
                        <a:t>Y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b="1">
                          <a:solidFill>
                            <a:schemeClr val="tx1"/>
                          </a:solidFill>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3612905"/>
                  </a:ext>
                </a:extLst>
              </a:tr>
              <a:tr h="370840">
                <a:tc>
                  <a:txBody>
                    <a:bodyPr/>
                    <a:lstStyle/>
                    <a:p>
                      <a:pPr algn="ctr"/>
                      <a:r>
                        <a:rPr lang="en-GB">
                          <a:solidFill>
                            <a:schemeClr val="tx1"/>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solidFill>
                            <a:schemeClr val="tx1"/>
                          </a:solidFill>
                        </a:rPr>
                        <a:t>Y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977875"/>
                  </a:ext>
                </a:extLst>
              </a:tr>
              <a:tr h="370840">
                <a:tc>
                  <a:txBody>
                    <a:bodyPr/>
                    <a:lstStyle/>
                    <a:p>
                      <a:pPr algn="ctr"/>
                      <a:r>
                        <a:rPr lang="en-GB">
                          <a:solidFill>
                            <a:schemeClr val="tx1"/>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solidFill>
                            <a:schemeClr val="tx1"/>
                          </a:solidFill>
                        </a:rPr>
                        <a:t>Y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1,800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b="1">
                          <a:solidFill>
                            <a:schemeClr val="tx1"/>
                          </a:solidFill>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8927366"/>
                  </a:ext>
                </a:extLst>
              </a:tr>
            </a:tbl>
          </a:graphicData>
        </a:graphic>
      </p:graphicFrame>
      <p:cxnSp>
        <p:nvCxnSpPr>
          <p:cNvPr id="7" name="Straight Connector 6">
            <a:extLst>
              <a:ext uri="{FF2B5EF4-FFF2-40B4-BE49-F238E27FC236}">
                <a16:creationId xmlns:a16="http://schemas.microsoft.com/office/drawing/2014/main" id="{196E4CEE-FBD7-4926-9FB8-182EE42E1BEA}"/>
              </a:ext>
            </a:extLst>
          </p:cNvPr>
          <p:cNvCxnSpPr/>
          <p:nvPr/>
        </p:nvCxnSpPr>
        <p:spPr>
          <a:xfrm>
            <a:off x="658199" y="3879972"/>
            <a:ext cx="1052766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FECDAE-D7BB-4A34-BA16-846D1B8E8964}"/>
              </a:ext>
            </a:extLst>
          </p:cNvPr>
          <p:cNvCxnSpPr/>
          <p:nvPr/>
        </p:nvCxnSpPr>
        <p:spPr>
          <a:xfrm>
            <a:off x="658199" y="3904366"/>
            <a:ext cx="1052766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86D8A2-316D-41EE-97F3-10D06FC3580B}"/>
                  </a:ext>
                </a:extLst>
              </p:cNvPr>
              <p:cNvSpPr txBox="1"/>
              <p:nvPr/>
            </p:nvSpPr>
            <p:spPr>
              <a:xfrm>
                <a:off x="1363049" y="3268249"/>
                <a:ext cx="5590848" cy="415874"/>
              </a:xfrm>
              <a:prstGeom prst="rect">
                <a:avLst/>
              </a:prstGeom>
              <a:solidFill>
                <a:srgbClr val="F0F0F0"/>
              </a:solidFill>
              <a:ln>
                <a:noFill/>
              </a:ln>
            </p:spPr>
            <p:txBody>
              <a:bodyPr wrap="square" lIns="36000" tIns="36000" rIns="36000" bIns="36000" rtlCol="0">
                <a:spAutoFit/>
              </a:bodyPr>
              <a:lstStyle/>
              <a:p>
                <a:pPr algn="ctr"/>
                <a:r>
                  <a:rPr lang="en-GB" sz="1400" b="1">
                    <a:solidFill>
                      <a:srgbClr val="FF6200"/>
                    </a:solidFill>
                    <a:latin typeface="+mj-lt"/>
                  </a:rPr>
                  <a:t>Base Rate (+)  </a:t>
                </a:r>
                <a14:m>
                  <m:oMath xmlns:m="http://schemas.openxmlformats.org/officeDocument/2006/math">
                    <m:r>
                      <a:rPr lang="en-GB" sz="1400" b="1" i="1">
                        <a:solidFill>
                          <a:srgbClr val="FF6200"/>
                        </a:solidFill>
                        <a:latin typeface="Cambria Math" panose="02040503050406030204" pitchFamily="18" charset="0"/>
                        <a:ea typeface="Cambria Math" panose="02040503050406030204" pitchFamily="18" charset="0"/>
                      </a:rPr>
                      <m:t>⇒</m:t>
                    </m:r>
                    <m:r>
                      <a:rPr lang="en-GB" sz="1400" b="1" i="1" smtClean="0">
                        <a:solidFill>
                          <a:srgbClr val="FF6200"/>
                        </a:solidFill>
                        <a:latin typeface="Cambria Math" panose="02040503050406030204" pitchFamily="18" charset="0"/>
                        <a:ea typeface="Cambria Math" panose="02040503050406030204" pitchFamily="18" charset="0"/>
                      </a:rPr>
                      <m:t> </m:t>
                    </m:r>
                    <m:f>
                      <m:fPr>
                        <m:ctrlPr>
                          <a:rPr lang="en-GB" sz="1400" b="1" i="1" smtClean="0">
                            <a:solidFill>
                              <a:srgbClr val="FF6200"/>
                            </a:solidFill>
                            <a:latin typeface="Cambria Math" panose="02040503050406030204" pitchFamily="18" charset="0"/>
                          </a:rPr>
                        </m:ctrlPr>
                      </m:fPr>
                      <m:num>
                        <m:d>
                          <m:dPr>
                            <m:ctrlPr>
                              <a:rPr lang="en-GB" sz="1400" b="1" i="1" smtClean="0">
                                <a:solidFill>
                                  <a:srgbClr val="FF6200"/>
                                </a:solidFill>
                                <a:latin typeface="Cambria Math" panose="02040503050406030204" pitchFamily="18" charset="0"/>
                              </a:rPr>
                            </m:ctrlPr>
                          </m:dPr>
                          <m:e>
                            <m:r>
                              <a:rPr lang="en-GB" sz="1400" b="1" i="1">
                                <a:solidFill>
                                  <a:srgbClr val="FF6200"/>
                                </a:solidFill>
                                <a:latin typeface="Cambria Math" panose="02040503050406030204" pitchFamily="18" charset="0"/>
                              </a:rPr>
                              <m:t>𝟔</m:t>
                            </m:r>
                            <m:r>
                              <a:rPr lang="en-GB" sz="1400" b="1" i="1" smtClean="0">
                                <a:solidFill>
                                  <a:srgbClr val="FF6200"/>
                                </a:solidFill>
                                <a:latin typeface="Cambria Math" panose="02040503050406030204" pitchFamily="18" charset="0"/>
                              </a:rPr>
                              <m:t>𝟎</m:t>
                            </m:r>
                            <m:r>
                              <a:rPr lang="en-GB" sz="1400" b="1" i="1">
                                <a:solidFill>
                                  <a:srgbClr val="FF6200"/>
                                </a:solidFill>
                                <a:latin typeface="Cambria Math" panose="02040503050406030204" pitchFamily="18" charset="0"/>
                              </a:rPr>
                              <m:t>𝟎</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𝟏</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𝟖𝟎𝟎</m:t>
                            </m:r>
                          </m:e>
                        </m:d>
                      </m:num>
                      <m:den>
                        <m:d>
                          <m:dPr>
                            <m:ctrlPr>
                              <a:rPr lang="en-GB" sz="1400" b="1" i="1" smtClean="0">
                                <a:solidFill>
                                  <a:srgbClr val="FF6200"/>
                                </a:solidFill>
                                <a:latin typeface="Cambria Math" panose="02040503050406030204" pitchFamily="18" charset="0"/>
                              </a:rPr>
                            </m:ctrlPr>
                          </m:dPr>
                          <m:e>
                            <m:r>
                              <a:rPr lang="en-GB" sz="1400" b="1" i="1">
                                <a:solidFill>
                                  <a:srgbClr val="FF6200"/>
                                </a:solidFill>
                                <a:latin typeface="Cambria Math" panose="02040503050406030204" pitchFamily="18" charset="0"/>
                              </a:rPr>
                              <m:t>𝟔𝟓𝟎</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𝟑𝟓𝟎</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𝟏</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𝟖𝟎𝟎</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𝟐𝟎𝟎</m:t>
                            </m:r>
                          </m:e>
                        </m:d>
                      </m:den>
                    </m:f>
                    <m:r>
                      <a:rPr lang="en-GB" sz="1400" b="1" i="1" smtClean="0">
                        <a:solidFill>
                          <a:srgbClr val="FF6200"/>
                        </a:solidFill>
                        <a:latin typeface="Cambria Math" panose="02040503050406030204" pitchFamily="18" charset="0"/>
                        <a:ea typeface="Cambria Math" panose="02040503050406030204" pitchFamily="18" charset="0"/>
                      </a:rPr>
                      <m:t>=</m:t>
                    </m:r>
                    <m:r>
                      <a:rPr lang="en-GB" sz="1400" b="1" i="1" smtClean="0">
                        <a:solidFill>
                          <a:srgbClr val="FF6200"/>
                        </a:solidFill>
                        <a:latin typeface="Cambria Math" panose="02040503050406030204" pitchFamily="18" charset="0"/>
                        <a:ea typeface="Cambria Math" panose="02040503050406030204" pitchFamily="18" charset="0"/>
                      </a:rPr>
                      <m:t>𝟎</m:t>
                    </m:r>
                    <m:r>
                      <a:rPr lang="en-GB" sz="1400" b="1" i="1" smtClean="0">
                        <a:solidFill>
                          <a:srgbClr val="FF6200"/>
                        </a:solidFill>
                        <a:latin typeface="Cambria Math" panose="02040503050406030204" pitchFamily="18" charset="0"/>
                        <a:ea typeface="Cambria Math" panose="02040503050406030204" pitchFamily="18" charset="0"/>
                      </a:rPr>
                      <m:t>.</m:t>
                    </m:r>
                    <m:r>
                      <a:rPr lang="en-GB" sz="1400" b="1" i="1" smtClean="0">
                        <a:solidFill>
                          <a:srgbClr val="FF6200"/>
                        </a:solidFill>
                        <a:latin typeface="Cambria Math" panose="02040503050406030204" pitchFamily="18" charset="0"/>
                        <a:ea typeface="Cambria Math" panose="02040503050406030204" pitchFamily="18" charset="0"/>
                      </a:rPr>
                      <m:t>𝟖𝟎</m:t>
                    </m:r>
                  </m:oMath>
                </a14:m>
                <a:endParaRPr lang="en-GB" sz="1400" b="1" err="1">
                  <a:solidFill>
                    <a:srgbClr val="FF6200"/>
                  </a:solidFill>
                  <a:latin typeface="+mj-lt"/>
                </a:endParaRPr>
              </a:p>
            </p:txBody>
          </p:sp>
        </mc:Choice>
        <mc:Fallback xmlns="">
          <p:sp>
            <p:nvSpPr>
              <p:cNvPr id="8" name="TextBox 7">
                <a:extLst>
                  <a:ext uri="{FF2B5EF4-FFF2-40B4-BE49-F238E27FC236}">
                    <a16:creationId xmlns:a16="http://schemas.microsoft.com/office/drawing/2014/main" id="{4886D8A2-316D-41EE-97F3-10D06FC3580B}"/>
                  </a:ext>
                </a:extLst>
              </p:cNvPr>
              <p:cNvSpPr txBox="1">
                <a:spLocks noRot="1" noChangeAspect="1" noMove="1" noResize="1" noEditPoints="1" noAdjustHandles="1" noChangeArrowheads="1" noChangeShapeType="1" noTextEdit="1"/>
              </p:cNvSpPr>
              <p:nvPr/>
            </p:nvSpPr>
            <p:spPr>
              <a:xfrm>
                <a:off x="1363049" y="3268249"/>
                <a:ext cx="5590848" cy="415874"/>
              </a:xfrm>
              <a:prstGeom prst="rect">
                <a:avLst/>
              </a:prstGeom>
              <a:blipFill>
                <a:blip r:embed="rId6"/>
                <a:stretch>
                  <a:fillRect b="-1471"/>
                </a:stretch>
              </a:blipFill>
              <a:ln>
                <a:noFill/>
              </a:ln>
            </p:spPr>
            <p:txBody>
              <a:bodyPr/>
              <a:lstStyle/>
              <a:p>
                <a:r>
                  <a:rPr lang="en-US">
                    <a:noFill/>
                  </a:rPr>
                  <a:t> </a:t>
                </a:r>
              </a:p>
            </p:txBody>
          </p:sp>
        </mc:Fallback>
      </mc:AlternateContent>
      <p:sp>
        <p:nvSpPr>
          <p:cNvPr id="9" name="Oval 8">
            <a:extLst>
              <a:ext uri="{FF2B5EF4-FFF2-40B4-BE49-F238E27FC236}">
                <a16:creationId xmlns:a16="http://schemas.microsoft.com/office/drawing/2014/main" id="{1832F0BF-D73B-467C-A0CE-CD07F6A82533}"/>
              </a:ext>
            </a:extLst>
          </p:cNvPr>
          <p:cNvSpPr/>
          <p:nvPr/>
        </p:nvSpPr>
        <p:spPr>
          <a:xfrm>
            <a:off x="1152863" y="4169588"/>
            <a:ext cx="2529401" cy="1691885"/>
          </a:xfrm>
          <a:prstGeom prst="ellipse">
            <a:avLst/>
          </a:prstGeom>
          <a:solidFill>
            <a:srgbClr val="AB00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b="1">
              <a:solidFill>
                <a:schemeClr val="bg1"/>
              </a:solidFill>
            </a:endParaRPr>
          </a:p>
          <a:p>
            <a:pPr algn="ctr">
              <a:lnSpc>
                <a:spcPct val="90000"/>
              </a:lnSpc>
            </a:pPr>
            <a:r>
              <a:rPr lang="en-GB" sz="1600" b="1">
                <a:solidFill>
                  <a:schemeClr val="bg1"/>
                </a:solidFill>
              </a:rPr>
              <a:t>Assign weights to bring the event rates to parity.</a:t>
            </a:r>
          </a:p>
        </p:txBody>
      </p:sp>
      <p:sp>
        <p:nvSpPr>
          <p:cNvPr id="20" name="Oval 19">
            <a:extLst>
              <a:ext uri="{FF2B5EF4-FFF2-40B4-BE49-F238E27FC236}">
                <a16:creationId xmlns:a16="http://schemas.microsoft.com/office/drawing/2014/main" id="{EE801533-6325-455A-8F6C-E5CBC63D1F72}"/>
              </a:ext>
            </a:extLst>
          </p:cNvPr>
          <p:cNvSpPr/>
          <p:nvPr/>
        </p:nvSpPr>
        <p:spPr>
          <a:xfrm>
            <a:off x="8072419" y="4147263"/>
            <a:ext cx="2705638" cy="1702813"/>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a:solidFill>
                  <a:schemeClr val="bg1"/>
                </a:solidFill>
              </a:rPr>
              <a:t>Suppression – Remove sensitive features and all the correlated ones.</a:t>
            </a:r>
          </a:p>
        </p:txBody>
      </p:sp>
      <p:sp>
        <p:nvSpPr>
          <p:cNvPr id="19" name="TextBox 18">
            <a:extLst>
              <a:ext uri="{FF2B5EF4-FFF2-40B4-BE49-F238E27FC236}">
                <a16:creationId xmlns:a16="http://schemas.microsoft.com/office/drawing/2014/main" id="{847D2EB1-40F7-4836-BAC1-8E9651132685}"/>
              </a:ext>
            </a:extLst>
          </p:cNvPr>
          <p:cNvSpPr txBox="1"/>
          <p:nvPr/>
        </p:nvSpPr>
        <p:spPr>
          <a:xfrm>
            <a:off x="737291" y="663357"/>
            <a:ext cx="10276213" cy="380480"/>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Remove bias from data – bring the diverse groups closer in representation</a:t>
            </a:r>
          </a:p>
        </p:txBody>
      </p:sp>
      <p:sp>
        <p:nvSpPr>
          <p:cNvPr id="21" name="TextBox 20">
            <a:extLst>
              <a:ext uri="{FF2B5EF4-FFF2-40B4-BE49-F238E27FC236}">
                <a16:creationId xmlns:a16="http://schemas.microsoft.com/office/drawing/2014/main" id="{75A72568-598D-4C4E-B5FA-80DA1C37BE06}"/>
              </a:ext>
            </a:extLst>
          </p:cNvPr>
          <p:cNvSpPr txBox="1"/>
          <p:nvPr/>
        </p:nvSpPr>
        <p:spPr>
          <a:xfrm>
            <a:off x="2816064" y="6195628"/>
            <a:ext cx="8059081" cy="707886"/>
          </a:xfrm>
          <a:prstGeom prst="rect">
            <a:avLst/>
          </a:prstGeom>
          <a:noFill/>
        </p:spPr>
        <p:txBody>
          <a:bodyPr wrap="square" rtlCol="0">
            <a:spAutoFit/>
          </a:bodyPr>
          <a:lstStyle/>
          <a:p>
            <a:pPr marL="228600" indent="-228600">
              <a:buAutoNum type="arabicPeriod"/>
            </a:pPr>
            <a:r>
              <a:rPr lang="en-GB" sz="1000">
                <a:effectLst/>
                <a:latin typeface="ING Me" panose="02000506040000020004" pitchFamily="2" charset="0"/>
                <a:ea typeface="Calibri" panose="020F0502020204030204" pitchFamily="34" charset="0"/>
                <a:cs typeface="ING Me" panose="02000506040000020004" pitchFamily="2" charset="0"/>
              </a:rPr>
              <a:t>Kamiran &amp; Calders (2012)</a:t>
            </a:r>
          </a:p>
          <a:p>
            <a:pPr marL="228600" indent="-228600">
              <a:buAutoNum type="arabicPeriod"/>
            </a:pPr>
            <a:r>
              <a:rPr lang="en-GB" sz="1000">
                <a:latin typeface="ING Me" panose="02000506040000020004" pitchFamily="2" charset="0"/>
                <a:cs typeface="ING Me" panose="02000506040000020004" pitchFamily="2" charset="0"/>
              </a:rPr>
              <a:t>Calmon et al. (2017)</a:t>
            </a:r>
          </a:p>
          <a:p>
            <a:pPr marL="228600" indent="-228600">
              <a:buAutoNum type="arabicPeriod"/>
            </a:pPr>
            <a:r>
              <a:rPr lang="en-GB" sz="1000">
                <a:latin typeface="ING Me" panose="02000506040000020004" pitchFamily="2" charset="0"/>
                <a:cs typeface="ING Me" panose="02000506040000020004" pitchFamily="2" charset="0"/>
              </a:rPr>
              <a:t>Zemel et al. (2013)</a:t>
            </a:r>
          </a:p>
          <a:p>
            <a:pPr marL="228600" indent="-228600">
              <a:buAutoNum type="arabicPeriod"/>
            </a:pPr>
            <a:r>
              <a:rPr lang="en-GB" sz="1000">
                <a:latin typeface="ING Me" panose="02000506040000020004" pitchFamily="2" charset="0"/>
                <a:cs typeface="ING Me" panose="02000506040000020004" pitchFamily="2" charset="0"/>
              </a:rPr>
              <a:t>Feldman et al. (2015)</a:t>
            </a:r>
          </a:p>
        </p:txBody>
      </p:sp>
    </p:spTree>
    <p:extLst>
      <p:ext uri="{BB962C8B-B14F-4D97-AF65-F5344CB8AC3E}">
        <p14:creationId xmlns:p14="http://schemas.microsoft.com/office/powerpoint/2010/main" val="86392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Chart 58">
            <a:extLst>
              <a:ext uri="{FF2B5EF4-FFF2-40B4-BE49-F238E27FC236}">
                <a16:creationId xmlns:a16="http://schemas.microsoft.com/office/drawing/2014/main" id="{EBCAD8C3-C885-4CBE-9EA3-4CD67102DC1A}"/>
              </a:ext>
            </a:extLst>
          </p:cNvPr>
          <p:cNvGraphicFramePr/>
          <p:nvPr>
            <p:extLst>
              <p:ext uri="{D42A27DB-BD31-4B8C-83A1-F6EECF244321}">
                <p14:modId xmlns:p14="http://schemas.microsoft.com/office/powerpoint/2010/main" val="2572236842"/>
              </p:ext>
            </p:extLst>
          </p:nvPr>
        </p:nvGraphicFramePr>
        <p:xfrm>
          <a:off x="173096" y="3613890"/>
          <a:ext cx="2825589" cy="1759194"/>
        </p:xfrm>
        <a:graphic>
          <a:graphicData uri="http://schemas.openxmlformats.org/drawingml/2006/chart">
            <c:chart xmlns:c="http://schemas.openxmlformats.org/drawingml/2006/chart" xmlns:r="http://schemas.openxmlformats.org/officeDocument/2006/relationships" r:id="rId2"/>
          </a:graphicData>
        </a:graphic>
      </p:graphicFrame>
      <p:pic>
        <p:nvPicPr>
          <p:cNvPr id="19" name="Picture 18">
            <a:extLst>
              <a:ext uri="{FF2B5EF4-FFF2-40B4-BE49-F238E27FC236}">
                <a16:creationId xmlns:a16="http://schemas.microsoft.com/office/drawing/2014/main" id="{B7C72F9C-4BFC-42E5-AC78-555D34B45EF3}"/>
              </a:ext>
            </a:extLst>
          </p:cNvPr>
          <p:cNvPicPr>
            <a:picLocks noChangeAspect="1"/>
          </p:cNvPicPr>
          <p:nvPr/>
        </p:nvPicPr>
        <p:blipFill>
          <a:blip r:embed="rId3">
            <a:alphaModFix amt="50000"/>
          </a:blip>
          <a:stretch>
            <a:fillRect/>
          </a:stretch>
        </p:blipFill>
        <p:spPr>
          <a:xfrm>
            <a:off x="9351770" y="3683068"/>
            <a:ext cx="1538957" cy="1415625"/>
          </a:xfrm>
          <a:prstGeom prst="rect">
            <a:avLst/>
          </a:prstGeom>
        </p:spPr>
      </p:pic>
      <p:pic>
        <p:nvPicPr>
          <p:cNvPr id="23" name="Picture 22">
            <a:extLst>
              <a:ext uri="{FF2B5EF4-FFF2-40B4-BE49-F238E27FC236}">
                <a16:creationId xmlns:a16="http://schemas.microsoft.com/office/drawing/2014/main" id="{88731845-B62D-43EF-86DA-43C364577366}"/>
              </a:ext>
            </a:extLst>
          </p:cNvPr>
          <p:cNvPicPr>
            <a:picLocks noChangeAspect="1"/>
          </p:cNvPicPr>
          <p:nvPr/>
        </p:nvPicPr>
        <p:blipFill>
          <a:blip r:embed="rId4"/>
          <a:stretch>
            <a:fillRect/>
          </a:stretch>
        </p:blipFill>
        <p:spPr>
          <a:xfrm>
            <a:off x="3186153" y="3831492"/>
            <a:ext cx="2105671" cy="1189402"/>
          </a:xfrm>
          <a:prstGeom prst="rect">
            <a:avLst/>
          </a:prstGeom>
        </p:spPr>
      </p:pic>
      <p:sp>
        <p:nvSpPr>
          <p:cNvPr id="45" name="Rectangle 44">
            <a:extLst>
              <a:ext uri="{FF2B5EF4-FFF2-40B4-BE49-F238E27FC236}">
                <a16:creationId xmlns:a16="http://schemas.microsoft.com/office/drawing/2014/main" id="{A7B42435-5492-4722-805E-FFED98196D4B}"/>
              </a:ext>
            </a:extLst>
          </p:cNvPr>
          <p:cNvSpPr/>
          <p:nvPr/>
        </p:nvSpPr>
        <p:spPr>
          <a:xfrm>
            <a:off x="655349" y="3651441"/>
            <a:ext cx="10527665" cy="1763481"/>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7" name="TextBox 46">
            <a:extLst>
              <a:ext uri="{FF2B5EF4-FFF2-40B4-BE49-F238E27FC236}">
                <a16:creationId xmlns:a16="http://schemas.microsoft.com/office/drawing/2014/main" id="{03F9CDDB-DA9F-4349-B98B-C897EFBD873B}"/>
              </a:ext>
            </a:extLst>
          </p:cNvPr>
          <p:cNvSpPr txBox="1"/>
          <p:nvPr/>
        </p:nvSpPr>
        <p:spPr>
          <a:xfrm>
            <a:off x="888584" y="5172942"/>
            <a:ext cx="1264777" cy="241980"/>
          </a:xfrm>
          <a:prstGeom prst="rect">
            <a:avLst/>
          </a:prstGeom>
          <a:noFill/>
        </p:spPr>
        <p:txBody>
          <a:bodyPr wrap="square" lIns="36000" tIns="36000" rIns="36000" bIns="36000" rtlCol="0">
            <a:spAutoFit/>
          </a:bodyPr>
          <a:lstStyle/>
          <a:p>
            <a:pPr algn="ctr"/>
            <a:r>
              <a:rPr lang="en-GB" sz="1100" b="1">
                <a:solidFill>
                  <a:schemeClr val="tx2"/>
                </a:solidFill>
              </a:rPr>
              <a:t>1. Biased Data</a:t>
            </a:r>
          </a:p>
        </p:txBody>
      </p:sp>
      <p:sp>
        <p:nvSpPr>
          <p:cNvPr id="48" name="Arrow: Right 47">
            <a:extLst>
              <a:ext uri="{FF2B5EF4-FFF2-40B4-BE49-F238E27FC236}">
                <a16:creationId xmlns:a16="http://schemas.microsoft.com/office/drawing/2014/main" id="{823900DD-60FD-4DA6-A79D-D7956CA4E135}"/>
              </a:ext>
            </a:extLst>
          </p:cNvPr>
          <p:cNvSpPr/>
          <p:nvPr/>
        </p:nvSpPr>
        <p:spPr>
          <a:xfrm>
            <a:off x="2283369"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9" name="TextBox 48">
            <a:extLst>
              <a:ext uri="{FF2B5EF4-FFF2-40B4-BE49-F238E27FC236}">
                <a16:creationId xmlns:a16="http://schemas.microsoft.com/office/drawing/2014/main" id="{778A4125-C761-4CE6-81C9-BBF50DEE724A}"/>
              </a:ext>
            </a:extLst>
          </p:cNvPr>
          <p:cNvSpPr txBox="1"/>
          <p:nvPr/>
        </p:nvSpPr>
        <p:spPr>
          <a:xfrm>
            <a:off x="2881705" y="5169056"/>
            <a:ext cx="2677865" cy="241980"/>
          </a:xfrm>
          <a:prstGeom prst="rect">
            <a:avLst/>
          </a:prstGeom>
          <a:noFill/>
        </p:spPr>
        <p:txBody>
          <a:bodyPr wrap="square" lIns="36000" tIns="36000" rIns="36000" bIns="36000" rtlCol="0">
            <a:spAutoFit/>
          </a:bodyPr>
          <a:lstStyle/>
          <a:p>
            <a:pPr algn="ctr"/>
            <a:r>
              <a:rPr lang="en-GB" sz="1100" b="1">
                <a:solidFill>
                  <a:schemeClr val="tx2"/>
                </a:solidFill>
              </a:rPr>
              <a:t>2. Dual Obj: Min Loss &amp; learnt Bias</a:t>
            </a:r>
          </a:p>
        </p:txBody>
      </p:sp>
      <p:sp>
        <p:nvSpPr>
          <p:cNvPr id="50" name="Arrow: Right 49">
            <a:extLst>
              <a:ext uri="{FF2B5EF4-FFF2-40B4-BE49-F238E27FC236}">
                <a16:creationId xmlns:a16="http://schemas.microsoft.com/office/drawing/2014/main" id="{3B7E4E51-D694-4A3F-913D-416D1C19B73D}"/>
              </a:ext>
            </a:extLst>
          </p:cNvPr>
          <p:cNvSpPr/>
          <p:nvPr/>
        </p:nvSpPr>
        <p:spPr>
          <a:xfrm>
            <a:off x="5435558"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1" name="Arrow: Right 50">
            <a:extLst>
              <a:ext uri="{FF2B5EF4-FFF2-40B4-BE49-F238E27FC236}">
                <a16:creationId xmlns:a16="http://schemas.microsoft.com/office/drawing/2014/main" id="{FD903800-4AF0-4677-B337-AC66639CD18F}"/>
              </a:ext>
            </a:extLst>
          </p:cNvPr>
          <p:cNvSpPr/>
          <p:nvPr/>
        </p:nvSpPr>
        <p:spPr>
          <a:xfrm>
            <a:off x="8217611"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2" name="TextBox 51">
            <a:extLst>
              <a:ext uri="{FF2B5EF4-FFF2-40B4-BE49-F238E27FC236}">
                <a16:creationId xmlns:a16="http://schemas.microsoft.com/office/drawing/2014/main" id="{615C9E63-A875-4A39-B8D8-B140A73998E8}"/>
              </a:ext>
            </a:extLst>
          </p:cNvPr>
          <p:cNvSpPr txBox="1"/>
          <p:nvPr/>
        </p:nvSpPr>
        <p:spPr>
          <a:xfrm>
            <a:off x="6433497" y="5174079"/>
            <a:ext cx="1476675" cy="241980"/>
          </a:xfrm>
          <a:prstGeom prst="rect">
            <a:avLst/>
          </a:prstGeom>
          <a:noFill/>
        </p:spPr>
        <p:txBody>
          <a:bodyPr wrap="square" lIns="36000" tIns="36000" rIns="36000" bIns="36000" rtlCol="0">
            <a:spAutoFit/>
          </a:bodyPr>
          <a:lstStyle/>
          <a:p>
            <a:pPr algn="ctr"/>
            <a:r>
              <a:rPr lang="en-GB" sz="1100" b="1">
                <a:solidFill>
                  <a:schemeClr val="tx2"/>
                </a:solidFill>
              </a:rPr>
              <a:t>3. Un-Biased Features</a:t>
            </a:r>
          </a:p>
        </p:txBody>
      </p:sp>
      <p:sp>
        <p:nvSpPr>
          <p:cNvPr id="53" name="TextBox 52">
            <a:extLst>
              <a:ext uri="{FF2B5EF4-FFF2-40B4-BE49-F238E27FC236}">
                <a16:creationId xmlns:a16="http://schemas.microsoft.com/office/drawing/2014/main" id="{C4F9672E-F137-40C2-8AE2-4CA1E7F433E8}"/>
              </a:ext>
            </a:extLst>
          </p:cNvPr>
          <p:cNvSpPr txBox="1"/>
          <p:nvPr/>
        </p:nvSpPr>
        <p:spPr>
          <a:xfrm>
            <a:off x="9351770" y="5169056"/>
            <a:ext cx="1430333" cy="241980"/>
          </a:xfrm>
          <a:prstGeom prst="rect">
            <a:avLst/>
          </a:prstGeom>
          <a:noFill/>
        </p:spPr>
        <p:txBody>
          <a:bodyPr wrap="square" lIns="36000" tIns="36000" rIns="36000" bIns="36000" rtlCol="0">
            <a:spAutoFit/>
          </a:bodyPr>
          <a:lstStyle/>
          <a:p>
            <a:pPr algn="ctr"/>
            <a:r>
              <a:rPr lang="en-GB" sz="1100" b="1">
                <a:solidFill>
                  <a:schemeClr val="tx2"/>
                </a:solidFill>
              </a:rPr>
              <a:t>4. Un-Biased Model</a:t>
            </a:r>
          </a:p>
        </p:txBody>
      </p:sp>
      <p:grpSp>
        <p:nvGrpSpPr>
          <p:cNvPr id="55" name="Group 54">
            <a:extLst>
              <a:ext uri="{FF2B5EF4-FFF2-40B4-BE49-F238E27FC236}">
                <a16:creationId xmlns:a16="http://schemas.microsoft.com/office/drawing/2014/main" id="{83F071AE-9EA5-4D05-B645-9BD80958DF34}"/>
              </a:ext>
            </a:extLst>
          </p:cNvPr>
          <p:cNvGrpSpPr/>
          <p:nvPr/>
        </p:nvGrpSpPr>
        <p:grpSpPr>
          <a:xfrm>
            <a:off x="6370785" y="3683068"/>
            <a:ext cx="1638970" cy="1435733"/>
            <a:chOff x="6421291" y="1392337"/>
            <a:chExt cx="1316880" cy="1517735"/>
          </a:xfrm>
          <a:solidFill>
            <a:schemeClr val="bg2"/>
          </a:solidFill>
        </p:grpSpPr>
        <p:sp>
          <p:nvSpPr>
            <p:cNvPr id="56" name="TextBox 55">
              <a:extLst>
                <a:ext uri="{FF2B5EF4-FFF2-40B4-BE49-F238E27FC236}">
                  <a16:creationId xmlns:a16="http://schemas.microsoft.com/office/drawing/2014/main" id="{8708D01E-22CA-47B5-B0B8-9E3DDBDC3433}"/>
                </a:ext>
              </a:extLst>
            </p:cNvPr>
            <p:cNvSpPr txBox="1"/>
            <p:nvPr/>
          </p:nvSpPr>
          <p:spPr>
            <a:xfrm>
              <a:off x="6421291" y="2703074"/>
              <a:ext cx="1316880" cy="206998"/>
            </a:xfrm>
            <a:prstGeom prst="rect">
              <a:avLst/>
            </a:prstGeom>
            <a:solidFill>
              <a:schemeClr val="tx1"/>
            </a:solidFill>
          </p:spPr>
          <p:txBody>
            <a:bodyPr wrap="square" lIns="36000" tIns="36000" rIns="36000" bIns="36000" rtlCol="0" anchor="ctr">
              <a:spAutoFit/>
            </a:bodyPr>
            <a:lstStyle/>
            <a:p>
              <a:pPr algn="ctr"/>
              <a:r>
                <a:rPr lang="en-GB" sz="800" b="1">
                  <a:solidFill>
                    <a:schemeClr val="bg1"/>
                  </a:solidFill>
                </a:rPr>
                <a:t>Age of Credit History &lt; 5 years</a:t>
              </a:r>
            </a:p>
          </p:txBody>
        </p:sp>
        <p:pic>
          <p:nvPicPr>
            <p:cNvPr id="57" name="Picture 56">
              <a:extLst>
                <a:ext uri="{FF2B5EF4-FFF2-40B4-BE49-F238E27FC236}">
                  <a16:creationId xmlns:a16="http://schemas.microsoft.com/office/drawing/2014/main" id="{B6DC90C4-C497-4C2D-90B1-83FD1E693055}"/>
                </a:ext>
              </a:extLst>
            </p:cNvPr>
            <p:cNvPicPr>
              <a:picLocks noChangeAspect="1"/>
            </p:cNvPicPr>
            <p:nvPr/>
          </p:nvPicPr>
          <p:blipFill>
            <a:blip r:embed="rId5"/>
            <a:stretch>
              <a:fillRect/>
            </a:stretch>
          </p:blipFill>
          <p:spPr>
            <a:xfrm>
              <a:off x="6421291" y="1392337"/>
              <a:ext cx="1316880" cy="1246412"/>
            </a:xfrm>
            <a:prstGeom prst="rect">
              <a:avLst/>
            </a:prstGeom>
            <a:grpFill/>
          </p:spPr>
        </p:pic>
      </p:grpSp>
      <p:sp>
        <p:nvSpPr>
          <p:cNvPr id="12" name="Rectangle 11">
            <a:extLst>
              <a:ext uri="{FF2B5EF4-FFF2-40B4-BE49-F238E27FC236}">
                <a16:creationId xmlns:a16="http://schemas.microsoft.com/office/drawing/2014/main" id="{C078CA4D-C5A9-4EED-980E-828A009B203A}"/>
              </a:ext>
            </a:extLst>
          </p:cNvPr>
          <p:cNvSpPr/>
          <p:nvPr/>
        </p:nvSpPr>
        <p:spPr>
          <a:xfrm>
            <a:off x="655348" y="3371909"/>
            <a:ext cx="10527664" cy="2051267"/>
          </a:xfrm>
          <a:prstGeom prst="rect">
            <a:avLst/>
          </a:prstGeom>
          <a:solidFill>
            <a:srgbClr val="F2F2F2">
              <a:alpha val="8509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15" name="Rectangle 14">
            <a:extLst>
              <a:ext uri="{FF2B5EF4-FFF2-40B4-BE49-F238E27FC236}">
                <a16:creationId xmlns:a16="http://schemas.microsoft.com/office/drawing/2014/main" id="{3AB0E3B1-E142-43A1-B571-6DC0CF4AED95}"/>
              </a:ext>
            </a:extLst>
          </p:cNvPr>
          <p:cNvSpPr/>
          <p:nvPr/>
        </p:nvSpPr>
        <p:spPr>
          <a:xfrm>
            <a:off x="656774" y="1516420"/>
            <a:ext cx="10527665" cy="1763481"/>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62006"/>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27" name="Symbol zastępczy numeru slajdu 1">
            <a:extLst>
              <a:ext uri="{FF2B5EF4-FFF2-40B4-BE49-F238E27FC236}">
                <a16:creationId xmlns:a16="http://schemas.microsoft.com/office/drawing/2014/main" id="{E919D5F9-AE2B-40F1-B9FD-CF11DF7DDED8}"/>
              </a:ext>
            </a:extLst>
          </p:cNvPr>
          <p:cNvSpPr>
            <a:spLocks noGrp="1"/>
          </p:cNvSpPr>
          <p:nvPr>
            <p:ph type="sldNum" sz="quarter" idx="12"/>
          </p:nvPr>
        </p:nvSpPr>
        <p:spPr>
          <a:xfrm>
            <a:off x="8567737" y="6384138"/>
            <a:ext cx="2743200" cy="153888"/>
          </a:xfrm>
        </p:spPr>
        <p:txBody>
          <a:bodyPr vert="horz" wrap="square" lIns="0" tIns="0" rIns="0" bIns="0" rtlCol="0" anchor="b">
            <a:spAutoFit/>
          </a:bodyPr>
          <a:lstStyle/>
          <a:p>
            <a:pPr>
              <a:spcBef>
                <a:spcPct val="0"/>
              </a:spcBef>
            </a:pPr>
            <a:fld id="{1A076B6A-A9D5-4ABA-9939-A832AC87749F}" type="slidenum">
              <a:rPr lang="pl-PL" b="1" smtClean="0">
                <a:solidFill>
                  <a:schemeClr val="tx1"/>
                </a:solidFill>
                <a:latin typeface="+mj-lt"/>
                <a:ea typeface="+mj-ea"/>
                <a:cs typeface="+mj-cs"/>
              </a:rPr>
              <a:pPr>
                <a:spcBef>
                  <a:spcPct val="0"/>
                </a:spcBef>
              </a:pPr>
              <a:t>15</a:t>
            </a:fld>
            <a:r>
              <a:rPr lang="pl-PL" b="1" dirty="0">
                <a:solidFill>
                  <a:schemeClr val="tx1"/>
                </a:solidFill>
                <a:latin typeface="+mj-lt"/>
                <a:ea typeface="+mj-ea"/>
                <a:cs typeface="+mj-cs"/>
              </a:rPr>
              <a:t> </a:t>
            </a:r>
            <a:endParaRPr lang="pl-PL" sz="1050" dirty="0">
              <a:solidFill>
                <a:schemeClr val="tx1"/>
              </a:solidFill>
              <a:latin typeface="+mj-lt"/>
              <a:ea typeface="+mj-ea"/>
              <a:cs typeface="+mj-cs"/>
            </a:endParaRPr>
          </a:p>
        </p:txBody>
      </p:sp>
      <p:pic>
        <p:nvPicPr>
          <p:cNvPr id="5" name="Content Placeholder 3">
            <a:extLst>
              <a:ext uri="{FF2B5EF4-FFF2-40B4-BE49-F238E27FC236}">
                <a16:creationId xmlns:a16="http://schemas.microsoft.com/office/drawing/2014/main" id="{5D13F6A3-254A-4BFE-BCBA-A70BDB91A4FD}"/>
              </a:ext>
            </a:extLst>
          </p:cNvPr>
          <p:cNvPicPr>
            <a:picLocks noGrp="1" noChangeAspect="1"/>
          </p:cNvPicPr>
          <p:nvPr>
            <p:ph idx="1"/>
          </p:nvPr>
        </p:nvPicPr>
        <p:blipFill>
          <a:blip r:embed="rId6"/>
          <a:stretch>
            <a:fillRect/>
          </a:stretch>
        </p:blipFill>
        <p:spPr>
          <a:xfrm>
            <a:off x="1853037" y="6197497"/>
            <a:ext cx="963028" cy="456389"/>
          </a:xfrm>
        </p:spPr>
      </p:pic>
      <p:sp>
        <p:nvSpPr>
          <p:cNvPr id="22" name="Title 6">
            <a:extLst>
              <a:ext uri="{FF2B5EF4-FFF2-40B4-BE49-F238E27FC236}">
                <a16:creationId xmlns:a16="http://schemas.microsoft.com/office/drawing/2014/main" id="{647D5C82-273D-4A97-A267-4BC9605AB7CB}"/>
              </a:ext>
            </a:extLst>
          </p:cNvPr>
          <p:cNvSpPr txBox="1">
            <a:spLocks/>
          </p:cNvSpPr>
          <p:nvPr/>
        </p:nvSpPr>
        <p:spPr>
          <a:xfrm>
            <a:off x="658199" y="22780"/>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a:solidFill>
                  <a:srgbClr val="FF6200"/>
                </a:solidFill>
                <a:latin typeface="ING Me" panose="02000506040000020004" pitchFamily="2" charset="0"/>
                <a:cs typeface="ING Me" panose="02000506040000020004" pitchFamily="2" charset="0"/>
              </a:rPr>
              <a:t>Approaches to Bias Mitigation: In-Processing (1/2)</a:t>
            </a:r>
          </a:p>
        </p:txBody>
      </p:sp>
      <p:sp>
        <p:nvSpPr>
          <p:cNvPr id="6" name="TextBox 5">
            <a:extLst>
              <a:ext uri="{FF2B5EF4-FFF2-40B4-BE49-F238E27FC236}">
                <a16:creationId xmlns:a16="http://schemas.microsoft.com/office/drawing/2014/main" id="{4216112C-8675-4349-AFE2-E8A193F94952}"/>
              </a:ext>
            </a:extLst>
          </p:cNvPr>
          <p:cNvSpPr txBox="1"/>
          <p:nvPr/>
        </p:nvSpPr>
        <p:spPr>
          <a:xfrm>
            <a:off x="656773" y="1236889"/>
            <a:ext cx="10527664" cy="241980"/>
          </a:xfrm>
          <a:prstGeom prst="rect">
            <a:avLst/>
          </a:prstGeom>
          <a:solidFill>
            <a:srgbClr val="FF6200"/>
          </a:solidFill>
        </p:spPr>
        <p:txBody>
          <a:bodyPr wrap="square" lIns="36000" tIns="36000" rIns="36000" bIns="36000" rtlCol="0">
            <a:spAutoFit/>
          </a:bodyPr>
          <a:lstStyle/>
          <a:p>
            <a:r>
              <a:rPr lang="en-GB" sz="1100" b="1">
                <a:solidFill>
                  <a:schemeClr val="bg1"/>
                </a:solidFill>
              </a:rPr>
              <a:t>How does training on biased data lead to a biased model?</a:t>
            </a:r>
          </a:p>
        </p:txBody>
      </p:sp>
      <p:graphicFrame>
        <p:nvGraphicFramePr>
          <p:cNvPr id="14" name="Chart 13">
            <a:extLst>
              <a:ext uri="{FF2B5EF4-FFF2-40B4-BE49-F238E27FC236}">
                <a16:creationId xmlns:a16="http://schemas.microsoft.com/office/drawing/2014/main" id="{5C87BF04-CD44-4D13-8DA6-3DB1BE8C111D}"/>
              </a:ext>
            </a:extLst>
          </p:cNvPr>
          <p:cNvGraphicFramePr/>
          <p:nvPr/>
        </p:nvGraphicFramePr>
        <p:xfrm>
          <a:off x="173096" y="1473219"/>
          <a:ext cx="2825589" cy="1759194"/>
        </p:xfrm>
        <a:graphic>
          <a:graphicData uri="http://schemas.openxmlformats.org/drawingml/2006/chart">
            <c:chart xmlns:c="http://schemas.openxmlformats.org/drawingml/2006/chart" xmlns:r="http://schemas.openxmlformats.org/officeDocument/2006/relationships" r:id="rId7"/>
          </a:graphicData>
        </a:graphic>
      </p:graphicFrame>
      <p:sp>
        <p:nvSpPr>
          <p:cNvPr id="17" name="TextBox 16">
            <a:extLst>
              <a:ext uri="{FF2B5EF4-FFF2-40B4-BE49-F238E27FC236}">
                <a16:creationId xmlns:a16="http://schemas.microsoft.com/office/drawing/2014/main" id="{07A5A191-0067-4742-AFA6-71E4CC34DF77}"/>
              </a:ext>
            </a:extLst>
          </p:cNvPr>
          <p:cNvSpPr txBox="1"/>
          <p:nvPr/>
        </p:nvSpPr>
        <p:spPr>
          <a:xfrm>
            <a:off x="890009" y="3037921"/>
            <a:ext cx="1264777" cy="241980"/>
          </a:xfrm>
          <a:prstGeom prst="rect">
            <a:avLst/>
          </a:prstGeom>
          <a:noFill/>
        </p:spPr>
        <p:txBody>
          <a:bodyPr wrap="square" lIns="36000" tIns="36000" rIns="36000" bIns="36000" rtlCol="0">
            <a:spAutoFit/>
          </a:bodyPr>
          <a:lstStyle/>
          <a:p>
            <a:pPr algn="ctr"/>
            <a:r>
              <a:rPr lang="en-GB" sz="1100" b="1">
                <a:solidFill>
                  <a:schemeClr val="tx2"/>
                </a:solidFill>
              </a:rPr>
              <a:t>1. Biased Data</a:t>
            </a:r>
          </a:p>
        </p:txBody>
      </p:sp>
      <p:sp>
        <p:nvSpPr>
          <p:cNvPr id="21" name="Arrow: Right 20">
            <a:extLst>
              <a:ext uri="{FF2B5EF4-FFF2-40B4-BE49-F238E27FC236}">
                <a16:creationId xmlns:a16="http://schemas.microsoft.com/office/drawing/2014/main" id="{E8750FE1-63C1-4015-912F-0C81A423F3F2}"/>
              </a:ext>
            </a:extLst>
          </p:cNvPr>
          <p:cNvSpPr/>
          <p:nvPr/>
        </p:nvSpPr>
        <p:spPr>
          <a:xfrm>
            <a:off x="2412984"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3" name="TextBox 32">
            <a:extLst>
              <a:ext uri="{FF2B5EF4-FFF2-40B4-BE49-F238E27FC236}">
                <a16:creationId xmlns:a16="http://schemas.microsoft.com/office/drawing/2014/main" id="{B7408C3C-4EDC-4E5D-9314-15111EE669C9}"/>
              </a:ext>
            </a:extLst>
          </p:cNvPr>
          <p:cNvSpPr txBox="1"/>
          <p:nvPr/>
        </p:nvSpPr>
        <p:spPr>
          <a:xfrm>
            <a:off x="3596172" y="3040483"/>
            <a:ext cx="1264777" cy="241980"/>
          </a:xfrm>
          <a:prstGeom prst="rect">
            <a:avLst/>
          </a:prstGeom>
          <a:noFill/>
        </p:spPr>
        <p:txBody>
          <a:bodyPr wrap="square" lIns="36000" tIns="36000" rIns="36000" bIns="36000" rtlCol="0">
            <a:spAutoFit/>
          </a:bodyPr>
          <a:lstStyle/>
          <a:p>
            <a:pPr algn="ctr"/>
            <a:r>
              <a:rPr lang="en-GB" sz="1100" b="1">
                <a:solidFill>
                  <a:schemeClr val="tx2"/>
                </a:solidFill>
              </a:rPr>
              <a:t>2. Train – Min Loss</a:t>
            </a:r>
          </a:p>
        </p:txBody>
      </p:sp>
      <p:sp>
        <p:nvSpPr>
          <p:cNvPr id="34" name="Arrow: Right 33">
            <a:extLst>
              <a:ext uri="{FF2B5EF4-FFF2-40B4-BE49-F238E27FC236}">
                <a16:creationId xmlns:a16="http://schemas.microsoft.com/office/drawing/2014/main" id="{884F2DAF-8E4B-4BD4-85EF-38AFE9494E5D}"/>
              </a:ext>
            </a:extLst>
          </p:cNvPr>
          <p:cNvSpPr/>
          <p:nvPr/>
        </p:nvSpPr>
        <p:spPr>
          <a:xfrm>
            <a:off x="5308372"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Arrow: Right 39">
            <a:extLst>
              <a:ext uri="{FF2B5EF4-FFF2-40B4-BE49-F238E27FC236}">
                <a16:creationId xmlns:a16="http://schemas.microsoft.com/office/drawing/2014/main" id="{01AAE9B0-14E7-481C-8DF6-B44E76C0A776}"/>
              </a:ext>
            </a:extLst>
          </p:cNvPr>
          <p:cNvSpPr/>
          <p:nvPr/>
        </p:nvSpPr>
        <p:spPr>
          <a:xfrm>
            <a:off x="8219036"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1" name="TextBox 40">
            <a:extLst>
              <a:ext uri="{FF2B5EF4-FFF2-40B4-BE49-F238E27FC236}">
                <a16:creationId xmlns:a16="http://schemas.microsoft.com/office/drawing/2014/main" id="{0D8E9E87-305D-45AD-A475-F7D3FE1AA60C}"/>
              </a:ext>
            </a:extLst>
          </p:cNvPr>
          <p:cNvSpPr txBox="1"/>
          <p:nvPr/>
        </p:nvSpPr>
        <p:spPr>
          <a:xfrm>
            <a:off x="6534505" y="3039058"/>
            <a:ext cx="1264777" cy="241980"/>
          </a:xfrm>
          <a:prstGeom prst="rect">
            <a:avLst/>
          </a:prstGeom>
          <a:noFill/>
        </p:spPr>
        <p:txBody>
          <a:bodyPr wrap="square" lIns="36000" tIns="36000" rIns="36000" bIns="36000" rtlCol="0">
            <a:spAutoFit/>
          </a:bodyPr>
          <a:lstStyle/>
          <a:p>
            <a:pPr algn="ctr"/>
            <a:r>
              <a:rPr lang="en-GB" sz="1100" b="1">
                <a:solidFill>
                  <a:schemeClr val="tx2"/>
                </a:solidFill>
              </a:rPr>
              <a:t>3. Biased Features</a:t>
            </a:r>
          </a:p>
        </p:txBody>
      </p:sp>
      <p:sp>
        <p:nvSpPr>
          <p:cNvPr id="42" name="TextBox 41">
            <a:extLst>
              <a:ext uri="{FF2B5EF4-FFF2-40B4-BE49-F238E27FC236}">
                <a16:creationId xmlns:a16="http://schemas.microsoft.com/office/drawing/2014/main" id="{9794E447-E773-424E-8730-1CF9FC17DC33}"/>
              </a:ext>
            </a:extLst>
          </p:cNvPr>
          <p:cNvSpPr txBox="1"/>
          <p:nvPr/>
        </p:nvSpPr>
        <p:spPr>
          <a:xfrm>
            <a:off x="9361741" y="3046177"/>
            <a:ext cx="1264777" cy="241980"/>
          </a:xfrm>
          <a:prstGeom prst="rect">
            <a:avLst/>
          </a:prstGeom>
          <a:noFill/>
        </p:spPr>
        <p:txBody>
          <a:bodyPr wrap="square" lIns="36000" tIns="36000" rIns="36000" bIns="36000" rtlCol="0">
            <a:spAutoFit/>
          </a:bodyPr>
          <a:lstStyle/>
          <a:p>
            <a:pPr algn="ctr"/>
            <a:r>
              <a:rPr lang="en-GB" sz="1100" b="1">
                <a:solidFill>
                  <a:schemeClr val="tx2"/>
                </a:solidFill>
              </a:rPr>
              <a:t>4. Biased Model</a:t>
            </a:r>
          </a:p>
        </p:txBody>
      </p:sp>
      <p:pic>
        <p:nvPicPr>
          <p:cNvPr id="4" name="Picture 3">
            <a:extLst>
              <a:ext uri="{FF2B5EF4-FFF2-40B4-BE49-F238E27FC236}">
                <a16:creationId xmlns:a16="http://schemas.microsoft.com/office/drawing/2014/main" id="{1402A17D-9C30-445C-87BB-D54E1C6C1BAA}"/>
              </a:ext>
            </a:extLst>
          </p:cNvPr>
          <p:cNvPicPr>
            <a:picLocks noChangeAspect="1"/>
          </p:cNvPicPr>
          <p:nvPr/>
        </p:nvPicPr>
        <p:blipFill>
          <a:blip r:embed="rId8"/>
          <a:stretch>
            <a:fillRect/>
          </a:stretch>
        </p:blipFill>
        <p:spPr>
          <a:xfrm>
            <a:off x="3512350" y="1563091"/>
            <a:ext cx="1505353" cy="1439841"/>
          </a:xfrm>
          <a:prstGeom prst="rect">
            <a:avLst/>
          </a:prstGeom>
          <a:ln>
            <a:solidFill>
              <a:schemeClr val="bg1">
                <a:lumMod val="95000"/>
              </a:schemeClr>
            </a:solidFill>
          </a:ln>
        </p:spPr>
      </p:pic>
      <p:grpSp>
        <p:nvGrpSpPr>
          <p:cNvPr id="10" name="Group 9">
            <a:extLst>
              <a:ext uri="{FF2B5EF4-FFF2-40B4-BE49-F238E27FC236}">
                <a16:creationId xmlns:a16="http://schemas.microsoft.com/office/drawing/2014/main" id="{D1199056-C5EF-4D89-A374-31FC17584979}"/>
              </a:ext>
            </a:extLst>
          </p:cNvPr>
          <p:cNvGrpSpPr/>
          <p:nvPr/>
        </p:nvGrpSpPr>
        <p:grpSpPr>
          <a:xfrm>
            <a:off x="6372210" y="1573685"/>
            <a:ext cx="1638970" cy="1435733"/>
            <a:chOff x="6421291" y="1392337"/>
            <a:chExt cx="1316880" cy="1517735"/>
          </a:xfrm>
          <a:solidFill>
            <a:schemeClr val="bg2"/>
          </a:solidFill>
        </p:grpSpPr>
        <p:sp>
          <p:nvSpPr>
            <p:cNvPr id="7" name="TextBox 6">
              <a:extLst>
                <a:ext uri="{FF2B5EF4-FFF2-40B4-BE49-F238E27FC236}">
                  <a16:creationId xmlns:a16="http://schemas.microsoft.com/office/drawing/2014/main" id="{A8EB4F82-3B83-4AFE-9405-61480117236F}"/>
                </a:ext>
              </a:extLst>
            </p:cNvPr>
            <p:cNvSpPr txBox="1"/>
            <p:nvPr/>
          </p:nvSpPr>
          <p:spPr>
            <a:xfrm>
              <a:off x="6421291" y="2703074"/>
              <a:ext cx="1316880" cy="206998"/>
            </a:xfrm>
            <a:prstGeom prst="rect">
              <a:avLst/>
            </a:prstGeom>
            <a:solidFill>
              <a:schemeClr val="tx1"/>
            </a:solidFill>
          </p:spPr>
          <p:txBody>
            <a:bodyPr wrap="square" lIns="36000" tIns="36000" rIns="36000" bIns="36000" rtlCol="0" anchor="ctr">
              <a:spAutoFit/>
            </a:bodyPr>
            <a:lstStyle/>
            <a:p>
              <a:pPr algn="ctr"/>
              <a:r>
                <a:rPr lang="en-GB" sz="800" b="1">
                  <a:solidFill>
                    <a:schemeClr val="bg1"/>
                  </a:solidFill>
                </a:rPr>
                <a:t>Age of Credit History &lt; 10 years</a:t>
              </a:r>
            </a:p>
          </p:txBody>
        </p:sp>
        <p:pic>
          <p:nvPicPr>
            <p:cNvPr id="9" name="Picture 8">
              <a:extLst>
                <a:ext uri="{FF2B5EF4-FFF2-40B4-BE49-F238E27FC236}">
                  <a16:creationId xmlns:a16="http://schemas.microsoft.com/office/drawing/2014/main" id="{DAAD3429-7E6B-4D1B-8C46-A38B5C4856B3}"/>
                </a:ext>
              </a:extLst>
            </p:cNvPr>
            <p:cNvPicPr>
              <a:picLocks noChangeAspect="1"/>
            </p:cNvPicPr>
            <p:nvPr/>
          </p:nvPicPr>
          <p:blipFill>
            <a:blip r:embed="rId5"/>
            <a:stretch>
              <a:fillRect/>
            </a:stretch>
          </p:blipFill>
          <p:spPr>
            <a:xfrm>
              <a:off x="6421291" y="1392337"/>
              <a:ext cx="1316880" cy="1246412"/>
            </a:xfrm>
            <a:prstGeom prst="rect">
              <a:avLst/>
            </a:prstGeom>
            <a:grpFill/>
          </p:spPr>
        </p:pic>
      </p:grpSp>
      <p:pic>
        <p:nvPicPr>
          <p:cNvPr id="11" name="Picture 10">
            <a:extLst>
              <a:ext uri="{FF2B5EF4-FFF2-40B4-BE49-F238E27FC236}">
                <a16:creationId xmlns:a16="http://schemas.microsoft.com/office/drawing/2014/main" id="{77417B8C-DB35-4F9C-9603-DA6979F2D9B3}"/>
              </a:ext>
            </a:extLst>
          </p:cNvPr>
          <p:cNvPicPr>
            <a:picLocks noChangeAspect="1"/>
          </p:cNvPicPr>
          <p:nvPr/>
        </p:nvPicPr>
        <p:blipFill>
          <a:blip r:embed="rId9"/>
          <a:stretch>
            <a:fillRect/>
          </a:stretch>
        </p:blipFill>
        <p:spPr>
          <a:xfrm>
            <a:off x="9206154" y="1565858"/>
            <a:ext cx="1575949" cy="1496994"/>
          </a:xfrm>
          <a:prstGeom prst="rect">
            <a:avLst/>
          </a:prstGeom>
          <a:ln>
            <a:solidFill>
              <a:schemeClr val="bg1">
                <a:lumMod val="95000"/>
              </a:schemeClr>
            </a:solidFill>
          </a:ln>
        </p:spPr>
      </p:pic>
      <p:sp>
        <p:nvSpPr>
          <p:cNvPr id="46" name="TextBox 45">
            <a:extLst>
              <a:ext uri="{FF2B5EF4-FFF2-40B4-BE49-F238E27FC236}">
                <a16:creationId xmlns:a16="http://schemas.microsoft.com/office/drawing/2014/main" id="{09149BD2-7970-47FB-AEF7-A720D17C57B8}"/>
              </a:ext>
            </a:extLst>
          </p:cNvPr>
          <p:cNvSpPr txBox="1"/>
          <p:nvPr/>
        </p:nvSpPr>
        <p:spPr>
          <a:xfrm>
            <a:off x="655348" y="3371910"/>
            <a:ext cx="10527664" cy="241980"/>
          </a:xfrm>
          <a:prstGeom prst="rect">
            <a:avLst/>
          </a:prstGeom>
          <a:solidFill>
            <a:srgbClr val="FF6200"/>
          </a:solidFill>
        </p:spPr>
        <p:txBody>
          <a:bodyPr wrap="square" lIns="36000" tIns="36000" rIns="36000" bIns="36000" rtlCol="0">
            <a:spAutoFit/>
          </a:bodyPr>
          <a:lstStyle/>
          <a:p>
            <a:r>
              <a:rPr lang="en-GB" sz="1100" b="1">
                <a:solidFill>
                  <a:schemeClr val="bg1"/>
                </a:solidFill>
              </a:rPr>
              <a:t>What can we change?</a:t>
            </a:r>
          </a:p>
        </p:txBody>
      </p:sp>
      <p:sp>
        <p:nvSpPr>
          <p:cNvPr id="43" name="TextBox 42">
            <a:extLst>
              <a:ext uri="{FF2B5EF4-FFF2-40B4-BE49-F238E27FC236}">
                <a16:creationId xmlns:a16="http://schemas.microsoft.com/office/drawing/2014/main" id="{6E81B0D7-1264-45E8-A39A-4E4457E506E0}"/>
              </a:ext>
            </a:extLst>
          </p:cNvPr>
          <p:cNvSpPr txBox="1"/>
          <p:nvPr/>
        </p:nvSpPr>
        <p:spPr>
          <a:xfrm>
            <a:off x="737291" y="672784"/>
            <a:ext cx="10276213" cy="380480"/>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Modify the training process to get a fair model (more or less)</a:t>
            </a:r>
          </a:p>
        </p:txBody>
      </p:sp>
    </p:spTree>
    <p:extLst>
      <p:ext uri="{BB962C8B-B14F-4D97-AF65-F5344CB8AC3E}">
        <p14:creationId xmlns:p14="http://schemas.microsoft.com/office/powerpoint/2010/main" val="463400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B0E3B1-E142-43A1-B571-6DC0CF4AED95}"/>
              </a:ext>
            </a:extLst>
          </p:cNvPr>
          <p:cNvSpPr/>
          <p:nvPr/>
        </p:nvSpPr>
        <p:spPr>
          <a:xfrm>
            <a:off x="656774" y="1516420"/>
            <a:ext cx="10527665" cy="1763481"/>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62006"/>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27" name="Symbol zastępczy numeru slajdu 1">
            <a:extLst>
              <a:ext uri="{FF2B5EF4-FFF2-40B4-BE49-F238E27FC236}">
                <a16:creationId xmlns:a16="http://schemas.microsoft.com/office/drawing/2014/main" id="{E919D5F9-AE2B-40F1-B9FD-CF11DF7DDED8}"/>
              </a:ext>
            </a:extLst>
          </p:cNvPr>
          <p:cNvSpPr>
            <a:spLocks noGrp="1"/>
          </p:cNvSpPr>
          <p:nvPr>
            <p:ph type="sldNum" sz="quarter" idx="12"/>
          </p:nvPr>
        </p:nvSpPr>
        <p:spPr>
          <a:xfrm>
            <a:off x="8567737" y="6384138"/>
            <a:ext cx="2743200" cy="153888"/>
          </a:xfrm>
        </p:spPr>
        <p:txBody>
          <a:bodyPr vert="horz" wrap="square" lIns="0" tIns="0" rIns="0" bIns="0" rtlCol="0" anchor="b">
            <a:spAutoFit/>
          </a:bodyPr>
          <a:lstStyle/>
          <a:p>
            <a:pPr>
              <a:spcBef>
                <a:spcPct val="0"/>
              </a:spcBef>
            </a:pPr>
            <a:fld id="{1A076B6A-A9D5-4ABA-9939-A832AC87749F}" type="slidenum">
              <a:rPr lang="pl-PL" b="1" smtClean="0">
                <a:solidFill>
                  <a:schemeClr val="tx1"/>
                </a:solidFill>
                <a:latin typeface="+mj-lt"/>
                <a:ea typeface="+mj-ea"/>
                <a:cs typeface="+mj-cs"/>
              </a:rPr>
              <a:pPr>
                <a:spcBef>
                  <a:spcPct val="0"/>
                </a:spcBef>
              </a:pPr>
              <a:t>16</a:t>
            </a:fld>
            <a:r>
              <a:rPr lang="pl-PL" b="1" dirty="0">
                <a:solidFill>
                  <a:schemeClr val="tx1"/>
                </a:solidFill>
                <a:latin typeface="+mj-lt"/>
                <a:ea typeface="+mj-ea"/>
                <a:cs typeface="+mj-cs"/>
              </a:rPr>
              <a:t> </a:t>
            </a:r>
            <a:endParaRPr lang="pl-PL" sz="1050" dirty="0">
              <a:solidFill>
                <a:schemeClr val="tx1"/>
              </a:solidFill>
              <a:latin typeface="+mj-lt"/>
              <a:ea typeface="+mj-ea"/>
              <a:cs typeface="+mj-cs"/>
            </a:endParaRPr>
          </a:p>
        </p:txBody>
      </p:sp>
      <p:pic>
        <p:nvPicPr>
          <p:cNvPr id="5" name="Content Placeholder 3">
            <a:extLst>
              <a:ext uri="{FF2B5EF4-FFF2-40B4-BE49-F238E27FC236}">
                <a16:creationId xmlns:a16="http://schemas.microsoft.com/office/drawing/2014/main" id="{5D13F6A3-254A-4BFE-BCBA-A70BDB91A4FD}"/>
              </a:ext>
            </a:extLst>
          </p:cNvPr>
          <p:cNvPicPr>
            <a:picLocks noGrp="1" noChangeAspect="1"/>
          </p:cNvPicPr>
          <p:nvPr>
            <p:ph idx="1"/>
          </p:nvPr>
        </p:nvPicPr>
        <p:blipFill>
          <a:blip r:embed="rId2"/>
          <a:stretch>
            <a:fillRect/>
          </a:stretch>
        </p:blipFill>
        <p:spPr>
          <a:xfrm>
            <a:off x="1853037" y="6197497"/>
            <a:ext cx="963028" cy="456389"/>
          </a:xfrm>
        </p:spPr>
      </p:pic>
      <p:sp>
        <p:nvSpPr>
          <p:cNvPr id="22" name="Title 6">
            <a:extLst>
              <a:ext uri="{FF2B5EF4-FFF2-40B4-BE49-F238E27FC236}">
                <a16:creationId xmlns:a16="http://schemas.microsoft.com/office/drawing/2014/main" id="{647D5C82-273D-4A97-A267-4BC9605AB7CB}"/>
              </a:ext>
            </a:extLst>
          </p:cNvPr>
          <p:cNvSpPr txBox="1">
            <a:spLocks/>
          </p:cNvSpPr>
          <p:nvPr/>
        </p:nvSpPr>
        <p:spPr>
          <a:xfrm>
            <a:off x="658199" y="3928"/>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a:solidFill>
                  <a:srgbClr val="FF6200"/>
                </a:solidFill>
                <a:latin typeface="ING Me" panose="02000506040000020004" pitchFamily="2" charset="0"/>
                <a:cs typeface="ING Me" panose="02000506040000020004" pitchFamily="2" charset="0"/>
              </a:rPr>
              <a:t>Approaches to Bias Mitigation: In-Processing (2/2)</a:t>
            </a:r>
          </a:p>
        </p:txBody>
      </p:sp>
      <p:sp>
        <p:nvSpPr>
          <p:cNvPr id="6" name="TextBox 5">
            <a:extLst>
              <a:ext uri="{FF2B5EF4-FFF2-40B4-BE49-F238E27FC236}">
                <a16:creationId xmlns:a16="http://schemas.microsoft.com/office/drawing/2014/main" id="{4216112C-8675-4349-AFE2-E8A193F94952}"/>
              </a:ext>
            </a:extLst>
          </p:cNvPr>
          <p:cNvSpPr txBox="1"/>
          <p:nvPr/>
        </p:nvSpPr>
        <p:spPr>
          <a:xfrm>
            <a:off x="656773" y="1236889"/>
            <a:ext cx="10527664" cy="241980"/>
          </a:xfrm>
          <a:prstGeom prst="rect">
            <a:avLst/>
          </a:prstGeom>
          <a:solidFill>
            <a:srgbClr val="FF6200"/>
          </a:solidFill>
        </p:spPr>
        <p:txBody>
          <a:bodyPr wrap="square" lIns="36000" tIns="36000" rIns="36000" bIns="36000" rtlCol="0">
            <a:spAutoFit/>
          </a:bodyPr>
          <a:lstStyle/>
          <a:p>
            <a:r>
              <a:rPr lang="en-GB" sz="1100" b="1">
                <a:solidFill>
                  <a:schemeClr val="bg1"/>
                </a:solidFill>
              </a:rPr>
              <a:t>How does training on biased data lead to a biased model?</a:t>
            </a:r>
          </a:p>
        </p:txBody>
      </p:sp>
      <p:graphicFrame>
        <p:nvGraphicFramePr>
          <p:cNvPr id="14" name="Chart 13">
            <a:extLst>
              <a:ext uri="{FF2B5EF4-FFF2-40B4-BE49-F238E27FC236}">
                <a16:creationId xmlns:a16="http://schemas.microsoft.com/office/drawing/2014/main" id="{5C87BF04-CD44-4D13-8DA6-3DB1BE8C111D}"/>
              </a:ext>
            </a:extLst>
          </p:cNvPr>
          <p:cNvGraphicFramePr/>
          <p:nvPr/>
        </p:nvGraphicFramePr>
        <p:xfrm>
          <a:off x="173096" y="1473219"/>
          <a:ext cx="2825589" cy="1759194"/>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07A5A191-0067-4742-AFA6-71E4CC34DF77}"/>
              </a:ext>
            </a:extLst>
          </p:cNvPr>
          <p:cNvSpPr txBox="1"/>
          <p:nvPr/>
        </p:nvSpPr>
        <p:spPr>
          <a:xfrm>
            <a:off x="890009" y="3037921"/>
            <a:ext cx="1264777" cy="241980"/>
          </a:xfrm>
          <a:prstGeom prst="rect">
            <a:avLst/>
          </a:prstGeom>
          <a:noFill/>
        </p:spPr>
        <p:txBody>
          <a:bodyPr wrap="square" lIns="36000" tIns="36000" rIns="36000" bIns="36000" rtlCol="0">
            <a:spAutoFit/>
          </a:bodyPr>
          <a:lstStyle/>
          <a:p>
            <a:pPr algn="ctr"/>
            <a:r>
              <a:rPr lang="en-GB" sz="1100" b="1">
                <a:solidFill>
                  <a:schemeClr val="tx2"/>
                </a:solidFill>
              </a:rPr>
              <a:t>1. Biased Data</a:t>
            </a:r>
          </a:p>
        </p:txBody>
      </p:sp>
      <p:sp>
        <p:nvSpPr>
          <p:cNvPr id="21" name="Arrow: Right 20">
            <a:extLst>
              <a:ext uri="{FF2B5EF4-FFF2-40B4-BE49-F238E27FC236}">
                <a16:creationId xmlns:a16="http://schemas.microsoft.com/office/drawing/2014/main" id="{E8750FE1-63C1-4015-912F-0C81A423F3F2}"/>
              </a:ext>
            </a:extLst>
          </p:cNvPr>
          <p:cNvSpPr/>
          <p:nvPr/>
        </p:nvSpPr>
        <p:spPr>
          <a:xfrm>
            <a:off x="2412984"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3" name="TextBox 32">
            <a:extLst>
              <a:ext uri="{FF2B5EF4-FFF2-40B4-BE49-F238E27FC236}">
                <a16:creationId xmlns:a16="http://schemas.microsoft.com/office/drawing/2014/main" id="{B7408C3C-4EDC-4E5D-9314-15111EE669C9}"/>
              </a:ext>
            </a:extLst>
          </p:cNvPr>
          <p:cNvSpPr txBox="1"/>
          <p:nvPr/>
        </p:nvSpPr>
        <p:spPr>
          <a:xfrm>
            <a:off x="3596172" y="3040483"/>
            <a:ext cx="1264777" cy="241980"/>
          </a:xfrm>
          <a:prstGeom prst="rect">
            <a:avLst/>
          </a:prstGeom>
          <a:noFill/>
        </p:spPr>
        <p:txBody>
          <a:bodyPr wrap="square" lIns="36000" tIns="36000" rIns="36000" bIns="36000" rtlCol="0">
            <a:spAutoFit/>
          </a:bodyPr>
          <a:lstStyle/>
          <a:p>
            <a:pPr algn="ctr"/>
            <a:r>
              <a:rPr lang="en-GB" sz="1100" b="1">
                <a:solidFill>
                  <a:schemeClr val="tx2"/>
                </a:solidFill>
              </a:rPr>
              <a:t>2. Train – Min Loss</a:t>
            </a:r>
          </a:p>
        </p:txBody>
      </p:sp>
      <p:sp>
        <p:nvSpPr>
          <p:cNvPr id="34" name="Arrow: Right 33">
            <a:extLst>
              <a:ext uri="{FF2B5EF4-FFF2-40B4-BE49-F238E27FC236}">
                <a16:creationId xmlns:a16="http://schemas.microsoft.com/office/drawing/2014/main" id="{884F2DAF-8E4B-4BD4-85EF-38AFE9494E5D}"/>
              </a:ext>
            </a:extLst>
          </p:cNvPr>
          <p:cNvSpPr/>
          <p:nvPr/>
        </p:nvSpPr>
        <p:spPr>
          <a:xfrm>
            <a:off x="5308372"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Arrow: Right 39">
            <a:extLst>
              <a:ext uri="{FF2B5EF4-FFF2-40B4-BE49-F238E27FC236}">
                <a16:creationId xmlns:a16="http://schemas.microsoft.com/office/drawing/2014/main" id="{01AAE9B0-14E7-481C-8DF6-B44E76C0A776}"/>
              </a:ext>
            </a:extLst>
          </p:cNvPr>
          <p:cNvSpPr/>
          <p:nvPr/>
        </p:nvSpPr>
        <p:spPr>
          <a:xfrm>
            <a:off x="8219036"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1" name="TextBox 40">
            <a:extLst>
              <a:ext uri="{FF2B5EF4-FFF2-40B4-BE49-F238E27FC236}">
                <a16:creationId xmlns:a16="http://schemas.microsoft.com/office/drawing/2014/main" id="{0D8E9E87-305D-45AD-A475-F7D3FE1AA60C}"/>
              </a:ext>
            </a:extLst>
          </p:cNvPr>
          <p:cNvSpPr txBox="1"/>
          <p:nvPr/>
        </p:nvSpPr>
        <p:spPr>
          <a:xfrm>
            <a:off x="6534505" y="3039058"/>
            <a:ext cx="1264777" cy="241980"/>
          </a:xfrm>
          <a:prstGeom prst="rect">
            <a:avLst/>
          </a:prstGeom>
          <a:noFill/>
        </p:spPr>
        <p:txBody>
          <a:bodyPr wrap="square" lIns="36000" tIns="36000" rIns="36000" bIns="36000" rtlCol="0">
            <a:spAutoFit/>
          </a:bodyPr>
          <a:lstStyle/>
          <a:p>
            <a:pPr algn="ctr"/>
            <a:r>
              <a:rPr lang="en-GB" sz="1100" b="1">
                <a:solidFill>
                  <a:schemeClr val="tx2"/>
                </a:solidFill>
              </a:rPr>
              <a:t>3. Biased Features</a:t>
            </a:r>
          </a:p>
        </p:txBody>
      </p:sp>
      <p:sp>
        <p:nvSpPr>
          <p:cNvPr id="42" name="TextBox 41">
            <a:extLst>
              <a:ext uri="{FF2B5EF4-FFF2-40B4-BE49-F238E27FC236}">
                <a16:creationId xmlns:a16="http://schemas.microsoft.com/office/drawing/2014/main" id="{9794E447-E773-424E-8730-1CF9FC17DC33}"/>
              </a:ext>
            </a:extLst>
          </p:cNvPr>
          <p:cNvSpPr txBox="1"/>
          <p:nvPr/>
        </p:nvSpPr>
        <p:spPr>
          <a:xfrm>
            <a:off x="9361741" y="3046177"/>
            <a:ext cx="1264777" cy="241980"/>
          </a:xfrm>
          <a:prstGeom prst="rect">
            <a:avLst/>
          </a:prstGeom>
          <a:noFill/>
        </p:spPr>
        <p:txBody>
          <a:bodyPr wrap="square" lIns="36000" tIns="36000" rIns="36000" bIns="36000" rtlCol="0">
            <a:spAutoFit/>
          </a:bodyPr>
          <a:lstStyle/>
          <a:p>
            <a:pPr algn="ctr"/>
            <a:r>
              <a:rPr lang="en-GB" sz="1100" b="1">
                <a:solidFill>
                  <a:schemeClr val="tx2"/>
                </a:solidFill>
              </a:rPr>
              <a:t>4. Biased Model</a:t>
            </a:r>
          </a:p>
        </p:txBody>
      </p:sp>
      <p:pic>
        <p:nvPicPr>
          <p:cNvPr id="4" name="Picture 3">
            <a:extLst>
              <a:ext uri="{FF2B5EF4-FFF2-40B4-BE49-F238E27FC236}">
                <a16:creationId xmlns:a16="http://schemas.microsoft.com/office/drawing/2014/main" id="{1402A17D-9C30-445C-87BB-D54E1C6C1BAA}"/>
              </a:ext>
            </a:extLst>
          </p:cNvPr>
          <p:cNvPicPr>
            <a:picLocks noChangeAspect="1"/>
          </p:cNvPicPr>
          <p:nvPr/>
        </p:nvPicPr>
        <p:blipFill>
          <a:blip r:embed="rId4"/>
          <a:stretch>
            <a:fillRect/>
          </a:stretch>
        </p:blipFill>
        <p:spPr>
          <a:xfrm>
            <a:off x="3512350" y="1563091"/>
            <a:ext cx="1505353" cy="1439841"/>
          </a:xfrm>
          <a:prstGeom prst="rect">
            <a:avLst/>
          </a:prstGeom>
          <a:ln>
            <a:solidFill>
              <a:schemeClr val="bg1">
                <a:lumMod val="95000"/>
              </a:schemeClr>
            </a:solidFill>
          </a:ln>
        </p:spPr>
      </p:pic>
      <p:grpSp>
        <p:nvGrpSpPr>
          <p:cNvPr id="10" name="Group 9">
            <a:extLst>
              <a:ext uri="{FF2B5EF4-FFF2-40B4-BE49-F238E27FC236}">
                <a16:creationId xmlns:a16="http://schemas.microsoft.com/office/drawing/2014/main" id="{D1199056-C5EF-4D89-A374-31FC17584979}"/>
              </a:ext>
            </a:extLst>
          </p:cNvPr>
          <p:cNvGrpSpPr/>
          <p:nvPr/>
        </p:nvGrpSpPr>
        <p:grpSpPr>
          <a:xfrm>
            <a:off x="6372210" y="1573685"/>
            <a:ext cx="1638970" cy="1435733"/>
            <a:chOff x="6421291" y="1392337"/>
            <a:chExt cx="1316880" cy="1517735"/>
          </a:xfrm>
          <a:solidFill>
            <a:schemeClr val="bg2"/>
          </a:solidFill>
        </p:grpSpPr>
        <p:sp>
          <p:nvSpPr>
            <p:cNvPr id="7" name="TextBox 6">
              <a:extLst>
                <a:ext uri="{FF2B5EF4-FFF2-40B4-BE49-F238E27FC236}">
                  <a16:creationId xmlns:a16="http://schemas.microsoft.com/office/drawing/2014/main" id="{A8EB4F82-3B83-4AFE-9405-61480117236F}"/>
                </a:ext>
              </a:extLst>
            </p:cNvPr>
            <p:cNvSpPr txBox="1"/>
            <p:nvPr/>
          </p:nvSpPr>
          <p:spPr>
            <a:xfrm>
              <a:off x="6421291" y="2703074"/>
              <a:ext cx="1316880" cy="206998"/>
            </a:xfrm>
            <a:prstGeom prst="rect">
              <a:avLst/>
            </a:prstGeom>
            <a:solidFill>
              <a:schemeClr val="tx1"/>
            </a:solidFill>
          </p:spPr>
          <p:txBody>
            <a:bodyPr wrap="square" lIns="36000" tIns="36000" rIns="36000" bIns="36000" rtlCol="0" anchor="ctr">
              <a:spAutoFit/>
            </a:bodyPr>
            <a:lstStyle/>
            <a:p>
              <a:pPr algn="ctr"/>
              <a:r>
                <a:rPr lang="en-GB" sz="800" b="1">
                  <a:solidFill>
                    <a:schemeClr val="bg1"/>
                  </a:solidFill>
                </a:rPr>
                <a:t>Age of Credit History &lt; 10 years</a:t>
              </a:r>
            </a:p>
          </p:txBody>
        </p:sp>
        <p:pic>
          <p:nvPicPr>
            <p:cNvPr id="9" name="Picture 8">
              <a:extLst>
                <a:ext uri="{FF2B5EF4-FFF2-40B4-BE49-F238E27FC236}">
                  <a16:creationId xmlns:a16="http://schemas.microsoft.com/office/drawing/2014/main" id="{DAAD3429-7E6B-4D1B-8C46-A38B5C4856B3}"/>
                </a:ext>
              </a:extLst>
            </p:cNvPr>
            <p:cNvPicPr>
              <a:picLocks noChangeAspect="1"/>
            </p:cNvPicPr>
            <p:nvPr/>
          </p:nvPicPr>
          <p:blipFill>
            <a:blip r:embed="rId5"/>
            <a:stretch>
              <a:fillRect/>
            </a:stretch>
          </p:blipFill>
          <p:spPr>
            <a:xfrm>
              <a:off x="6421291" y="1392337"/>
              <a:ext cx="1316880" cy="1246412"/>
            </a:xfrm>
            <a:prstGeom prst="rect">
              <a:avLst/>
            </a:prstGeom>
            <a:grpFill/>
          </p:spPr>
        </p:pic>
      </p:grpSp>
      <p:pic>
        <p:nvPicPr>
          <p:cNvPr id="11" name="Picture 10">
            <a:extLst>
              <a:ext uri="{FF2B5EF4-FFF2-40B4-BE49-F238E27FC236}">
                <a16:creationId xmlns:a16="http://schemas.microsoft.com/office/drawing/2014/main" id="{77417B8C-DB35-4F9C-9603-DA6979F2D9B3}"/>
              </a:ext>
            </a:extLst>
          </p:cNvPr>
          <p:cNvPicPr>
            <a:picLocks noChangeAspect="1"/>
          </p:cNvPicPr>
          <p:nvPr/>
        </p:nvPicPr>
        <p:blipFill>
          <a:blip r:embed="rId6"/>
          <a:stretch>
            <a:fillRect/>
          </a:stretch>
        </p:blipFill>
        <p:spPr>
          <a:xfrm>
            <a:off x="9206154" y="1565858"/>
            <a:ext cx="1575949" cy="1496994"/>
          </a:xfrm>
          <a:prstGeom prst="rect">
            <a:avLst/>
          </a:prstGeom>
          <a:ln>
            <a:solidFill>
              <a:schemeClr val="bg1">
                <a:lumMod val="95000"/>
              </a:schemeClr>
            </a:solidFill>
          </a:ln>
        </p:spPr>
      </p:pic>
      <p:sp>
        <p:nvSpPr>
          <p:cNvPr id="45" name="Rectangle 44">
            <a:extLst>
              <a:ext uri="{FF2B5EF4-FFF2-40B4-BE49-F238E27FC236}">
                <a16:creationId xmlns:a16="http://schemas.microsoft.com/office/drawing/2014/main" id="{A7B42435-5492-4722-805E-FFED98196D4B}"/>
              </a:ext>
            </a:extLst>
          </p:cNvPr>
          <p:cNvSpPr/>
          <p:nvPr/>
        </p:nvSpPr>
        <p:spPr>
          <a:xfrm>
            <a:off x="655349" y="3651441"/>
            <a:ext cx="10527665" cy="1763481"/>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6" name="TextBox 45">
            <a:extLst>
              <a:ext uri="{FF2B5EF4-FFF2-40B4-BE49-F238E27FC236}">
                <a16:creationId xmlns:a16="http://schemas.microsoft.com/office/drawing/2014/main" id="{09149BD2-7970-47FB-AEF7-A720D17C57B8}"/>
              </a:ext>
            </a:extLst>
          </p:cNvPr>
          <p:cNvSpPr txBox="1"/>
          <p:nvPr/>
        </p:nvSpPr>
        <p:spPr>
          <a:xfrm>
            <a:off x="655348" y="3371910"/>
            <a:ext cx="10527664" cy="241980"/>
          </a:xfrm>
          <a:prstGeom prst="rect">
            <a:avLst/>
          </a:prstGeom>
          <a:solidFill>
            <a:srgbClr val="FF6200"/>
          </a:solidFill>
        </p:spPr>
        <p:txBody>
          <a:bodyPr wrap="square" lIns="36000" tIns="36000" rIns="36000" bIns="36000" rtlCol="0">
            <a:spAutoFit/>
          </a:bodyPr>
          <a:lstStyle/>
          <a:p>
            <a:r>
              <a:rPr lang="en-GB" sz="1100" b="1">
                <a:solidFill>
                  <a:schemeClr val="bg1"/>
                </a:solidFill>
              </a:rPr>
              <a:t>What can we change?</a:t>
            </a:r>
          </a:p>
        </p:txBody>
      </p:sp>
      <p:sp>
        <p:nvSpPr>
          <p:cNvPr id="47" name="TextBox 46">
            <a:extLst>
              <a:ext uri="{FF2B5EF4-FFF2-40B4-BE49-F238E27FC236}">
                <a16:creationId xmlns:a16="http://schemas.microsoft.com/office/drawing/2014/main" id="{03F9CDDB-DA9F-4349-B98B-C897EFBD873B}"/>
              </a:ext>
            </a:extLst>
          </p:cNvPr>
          <p:cNvSpPr txBox="1"/>
          <p:nvPr/>
        </p:nvSpPr>
        <p:spPr>
          <a:xfrm>
            <a:off x="888584" y="5172942"/>
            <a:ext cx="1264777" cy="241980"/>
          </a:xfrm>
          <a:prstGeom prst="rect">
            <a:avLst/>
          </a:prstGeom>
          <a:noFill/>
        </p:spPr>
        <p:txBody>
          <a:bodyPr wrap="square" lIns="36000" tIns="36000" rIns="36000" bIns="36000" rtlCol="0">
            <a:spAutoFit/>
          </a:bodyPr>
          <a:lstStyle/>
          <a:p>
            <a:pPr algn="ctr"/>
            <a:r>
              <a:rPr lang="en-GB" sz="1100" b="1">
                <a:solidFill>
                  <a:schemeClr val="tx2"/>
                </a:solidFill>
              </a:rPr>
              <a:t>1. Biased Data</a:t>
            </a:r>
          </a:p>
        </p:txBody>
      </p:sp>
      <p:sp>
        <p:nvSpPr>
          <p:cNvPr id="48" name="Arrow: Right 47">
            <a:extLst>
              <a:ext uri="{FF2B5EF4-FFF2-40B4-BE49-F238E27FC236}">
                <a16:creationId xmlns:a16="http://schemas.microsoft.com/office/drawing/2014/main" id="{823900DD-60FD-4DA6-A79D-D7956CA4E135}"/>
              </a:ext>
            </a:extLst>
          </p:cNvPr>
          <p:cNvSpPr/>
          <p:nvPr/>
        </p:nvSpPr>
        <p:spPr>
          <a:xfrm>
            <a:off x="2283369"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9" name="TextBox 48">
            <a:extLst>
              <a:ext uri="{FF2B5EF4-FFF2-40B4-BE49-F238E27FC236}">
                <a16:creationId xmlns:a16="http://schemas.microsoft.com/office/drawing/2014/main" id="{778A4125-C761-4CE6-81C9-BBF50DEE724A}"/>
              </a:ext>
            </a:extLst>
          </p:cNvPr>
          <p:cNvSpPr txBox="1"/>
          <p:nvPr/>
        </p:nvSpPr>
        <p:spPr>
          <a:xfrm>
            <a:off x="2881705" y="5169056"/>
            <a:ext cx="2677865" cy="241980"/>
          </a:xfrm>
          <a:prstGeom prst="rect">
            <a:avLst/>
          </a:prstGeom>
          <a:noFill/>
        </p:spPr>
        <p:txBody>
          <a:bodyPr wrap="square" lIns="36000" tIns="36000" rIns="36000" bIns="36000" rtlCol="0">
            <a:spAutoFit/>
          </a:bodyPr>
          <a:lstStyle/>
          <a:p>
            <a:pPr algn="ctr"/>
            <a:r>
              <a:rPr lang="en-GB" sz="1100" b="1">
                <a:solidFill>
                  <a:schemeClr val="tx2"/>
                </a:solidFill>
              </a:rPr>
              <a:t>2. Dual Obj: Min Loss &amp; learnt Bias</a:t>
            </a:r>
          </a:p>
        </p:txBody>
      </p:sp>
      <p:sp>
        <p:nvSpPr>
          <p:cNvPr id="50" name="Arrow: Right 49">
            <a:extLst>
              <a:ext uri="{FF2B5EF4-FFF2-40B4-BE49-F238E27FC236}">
                <a16:creationId xmlns:a16="http://schemas.microsoft.com/office/drawing/2014/main" id="{3B7E4E51-D694-4A3F-913D-416D1C19B73D}"/>
              </a:ext>
            </a:extLst>
          </p:cNvPr>
          <p:cNvSpPr/>
          <p:nvPr/>
        </p:nvSpPr>
        <p:spPr>
          <a:xfrm>
            <a:off x="5435558"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1" name="Arrow: Right 50">
            <a:extLst>
              <a:ext uri="{FF2B5EF4-FFF2-40B4-BE49-F238E27FC236}">
                <a16:creationId xmlns:a16="http://schemas.microsoft.com/office/drawing/2014/main" id="{FD903800-4AF0-4677-B337-AC66639CD18F}"/>
              </a:ext>
            </a:extLst>
          </p:cNvPr>
          <p:cNvSpPr/>
          <p:nvPr/>
        </p:nvSpPr>
        <p:spPr>
          <a:xfrm>
            <a:off x="8217611"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2" name="TextBox 51">
            <a:extLst>
              <a:ext uri="{FF2B5EF4-FFF2-40B4-BE49-F238E27FC236}">
                <a16:creationId xmlns:a16="http://schemas.microsoft.com/office/drawing/2014/main" id="{615C9E63-A875-4A39-B8D8-B140A73998E8}"/>
              </a:ext>
            </a:extLst>
          </p:cNvPr>
          <p:cNvSpPr txBox="1"/>
          <p:nvPr/>
        </p:nvSpPr>
        <p:spPr>
          <a:xfrm>
            <a:off x="6451603" y="5174079"/>
            <a:ext cx="1476675" cy="241980"/>
          </a:xfrm>
          <a:prstGeom prst="rect">
            <a:avLst/>
          </a:prstGeom>
          <a:noFill/>
        </p:spPr>
        <p:txBody>
          <a:bodyPr wrap="square" lIns="36000" tIns="36000" rIns="36000" bIns="36000" rtlCol="0">
            <a:spAutoFit/>
          </a:bodyPr>
          <a:lstStyle/>
          <a:p>
            <a:pPr algn="ctr"/>
            <a:r>
              <a:rPr lang="en-GB" sz="1100" b="1">
                <a:solidFill>
                  <a:schemeClr val="tx2"/>
                </a:solidFill>
              </a:rPr>
              <a:t>3. Un-Biased Features</a:t>
            </a:r>
          </a:p>
        </p:txBody>
      </p:sp>
      <p:sp>
        <p:nvSpPr>
          <p:cNvPr id="53" name="TextBox 52">
            <a:extLst>
              <a:ext uri="{FF2B5EF4-FFF2-40B4-BE49-F238E27FC236}">
                <a16:creationId xmlns:a16="http://schemas.microsoft.com/office/drawing/2014/main" id="{C4F9672E-F137-40C2-8AE2-4CA1E7F433E8}"/>
              </a:ext>
            </a:extLst>
          </p:cNvPr>
          <p:cNvSpPr txBox="1"/>
          <p:nvPr/>
        </p:nvSpPr>
        <p:spPr>
          <a:xfrm>
            <a:off x="9351770" y="5169056"/>
            <a:ext cx="1430333" cy="241980"/>
          </a:xfrm>
          <a:prstGeom prst="rect">
            <a:avLst/>
          </a:prstGeom>
          <a:noFill/>
        </p:spPr>
        <p:txBody>
          <a:bodyPr wrap="square" lIns="36000" tIns="36000" rIns="36000" bIns="36000" rtlCol="0">
            <a:spAutoFit/>
          </a:bodyPr>
          <a:lstStyle/>
          <a:p>
            <a:pPr algn="ctr"/>
            <a:r>
              <a:rPr lang="en-GB" sz="1100" b="1">
                <a:solidFill>
                  <a:schemeClr val="tx2"/>
                </a:solidFill>
              </a:rPr>
              <a:t>4. Un-Biased Model</a:t>
            </a:r>
          </a:p>
        </p:txBody>
      </p:sp>
      <p:grpSp>
        <p:nvGrpSpPr>
          <p:cNvPr id="55" name="Group 54">
            <a:extLst>
              <a:ext uri="{FF2B5EF4-FFF2-40B4-BE49-F238E27FC236}">
                <a16:creationId xmlns:a16="http://schemas.microsoft.com/office/drawing/2014/main" id="{83F071AE-9EA5-4D05-B645-9BD80958DF34}"/>
              </a:ext>
            </a:extLst>
          </p:cNvPr>
          <p:cNvGrpSpPr/>
          <p:nvPr/>
        </p:nvGrpSpPr>
        <p:grpSpPr>
          <a:xfrm>
            <a:off x="6370785" y="3683068"/>
            <a:ext cx="1638970" cy="1435733"/>
            <a:chOff x="6421291" y="1392337"/>
            <a:chExt cx="1316880" cy="1517735"/>
          </a:xfrm>
          <a:solidFill>
            <a:schemeClr val="bg2"/>
          </a:solidFill>
        </p:grpSpPr>
        <p:sp>
          <p:nvSpPr>
            <p:cNvPr id="56" name="TextBox 55">
              <a:extLst>
                <a:ext uri="{FF2B5EF4-FFF2-40B4-BE49-F238E27FC236}">
                  <a16:creationId xmlns:a16="http://schemas.microsoft.com/office/drawing/2014/main" id="{8708D01E-22CA-47B5-B0B8-9E3DDBDC3433}"/>
                </a:ext>
              </a:extLst>
            </p:cNvPr>
            <p:cNvSpPr txBox="1"/>
            <p:nvPr/>
          </p:nvSpPr>
          <p:spPr>
            <a:xfrm>
              <a:off x="6421291" y="2703074"/>
              <a:ext cx="1316880" cy="206998"/>
            </a:xfrm>
            <a:prstGeom prst="rect">
              <a:avLst/>
            </a:prstGeom>
            <a:solidFill>
              <a:schemeClr val="tx1"/>
            </a:solidFill>
          </p:spPr>
          <p:txBody>
            <a:bodyPr wrap="square" lIns="36000" tIns="36000" rIns="36000" bIns="36000" rtlCol="0" anchor="ctr">
              <a:spAutoFit/>
            </a:bodyPr>
            <a:lstStyle/>
            <a:p>
              <a:pPr algn="ctr"/>
              <a:r>
                <a:rPr lang="en-GB" sz="800" b="1">
                  <a:solidFill>
                    <a:schemeClr val="bg1"/>
                  </a:solidFill>
                </a:rPr>
                <a:t>Age of Credit History &lt; 5 years</a:t>
              </a:r>
            </a:p>
          </p:txBody>
        </p:sp>
        <p:pic>
          <p:nvPicPr>
            <p:cNvPr id="57" name="Picture 56">
              <a:extLst>
                <a:ext uri="{FF2B5EF4-FFF2-40B4-BE49-F238E27FC236}">
                  <a16:creationId xmlns:a16="http://schemas.microsoft.com/office/drawing/2014/main" id="{B6DC90C4-C497-4C2D-90B1-83FD1E693055}"/>
                </a:ext>
              </a:extLst>
            </p:cNvPr>
            <p:cNvPicPr>
              <a:picLocks noChangeAspect="1"/>
            </p:cNvPicPr>
            <p:nvPr/>
          </p:nvPicPr>
          <p:blipFill>
            <a:blip r:embed="rId5"/>
            <a:stretch>
              <a:fillRect/>
            </a:stretch>
          </p:blipFill>
          <p:spPr>
            <a:xfrm>
              <a:off x="6421291" y="1392337"/>
              <a:ext cx="1316880" cy="1246412"/>
            </a:xfrm>
            <a:prstGeom prst="rect">
              <a:avLst/>
            </a:prstGeom>
            <a:grpFill/>
          </p:spPr>
        </p:pic>
      </p:grpSp>
      <p:graphicFrame>
        <p:nvGraphicFramePr>
          <p:cNvPr id="59" name="Chart 58">
            <a:extLst>
              <a:ext uri="{FF2B5EF4-FFF2-40B4-BE49-F238E27FC236}">
                <a16:creationId xmlns:a16="http://schemas.microsoft.com/office/drawing/2014/main" id="{EBCAD8C3-C885-4CBE-9EA3-4CD67102DC1A}"/>
              </a:ext>
            </a:extLst>
          </p:cNvPr>
          <p:cNvGraphicFramePr/>
          <p:nvPr/>
        </p:nvGraphicFramePr>
        <p:xfrm>
          <a:off x="173096" y="3613890"/>
          <a:ext cx="2825589" cy="1759194"/>
        </p:xfrm>
        <a:graphic>
          <a:graphicData uri="http://schemas.openxmlformats.org/drawingml/2006/chart">
            <c:chart xmlns:c="http://schemas.openxmlformats.org/drawingml/2006/chart" xmlns:r="http://schemas.openxmlformats.org/officeDocument/2006/relationships" r:id="rId7"/>
          </a:graphicData>
        </a:graphic>
      </p:graphicFrame>
      <p:sp>
        <p:nvSpPr>
          <p:cNvPr id="12" name="Rectangle 11">
            <a:extLst>
              <a:ext uri="{FF2B5EF4-FFF2-40B4-BE49-F238E27FC236}">
                <a16:creationId xmlns:a16="http://schemas.microsoft.com/office/drawing/2014/main" id="{C078CA4D-C5A9-4EED-980E-828A009B203A}"/>
              </a:ext>
            </a:extLst>
          </p:cNvPr>
          <p:cNvSpPr/>
          <p:nvPr/>
        </p:nvSpPr>
        <p:spPr>
          <a:xfrm>
            <a:off x="655348" y="1235456"/>
            <a:ext cx="10527664" cy="2051267"/>
          </a:xfrm>
          <a:prstGeom prst="rect">
            <a:avLst/>
          </a:prstGeom>
          <a:solidFill>
            <a:srgbClr val="F2F2F2">
              <a:alpha val="8509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pic>
        <p:nvPicPr>
          <p:cNvPr id="19" name="Picture 18">
            <a:extLst>
              <a:ext uri="{FF2B5EF4-FFF2-40B4-BE49-F238E27FC236}">
                <a16:creationId xmlns:a16="http://schemas.microsoft.com/office/drawing/2014/main" id="{B7C72F9C-4BFC-42E5-AC78-555D34B45EF3}"/>
              </a:ext>
            </a:extLst>
          </p:cNvPr>
          <p:cNvPicPr>
            <a:picLocks noChangeAspect="1"/>
          </p:cNvPicPr>
          <p:nvPr/>
        </p:nvPicPr>
        <p:blipFill>
          <a:blip r:embed="rId8">
            <a:alphaModFix amt="50000"/>
          </a:blip>
          <a:stretch>
            <a:fillRect/>
          </a:stretch>
        </p:blipFill>
        <p:spPr>
          <a:xfrm>
            <a:off x="9351770" y="3683068"/>
            <a:ext cx="1538957" cy="1415625"/>
          </a:xfrm>
          <a:prstGeom prst="rect">
            <a:avLst/>
          </a:prstGeom>
        </p:spPr>
      </p:pic>
      <p:pic>
        <p:nvPicPr>
          <p:cNvPr id="23" name="Picture 22">
            <a:extLst>
              <a:ext uri="{FF2B5EF4-FFF2-40B4-BE49-F238E27FC236}">
                <a16:creationId xmlns:a16="http://schemas.microsoft.com/office/drawing/2014/main" id="{88731845-B62D-43EF-86DA-43C364577366}"/>
              </a:ext>
            </a:extLst>
          </p:cNvPr>
          <p:cNvPicPr>
            <a:picLocks noChangeAspect="1"/>
          </p:cNvPicPr>
          <p:nvPr/>
        </p:nvPicPr>
        <p:blipFill>
          <a:blip r:embed="rId9"/>
          <a:stretch>
            <a:fillRect/>
          </a:stretch>
        </p:blipFill>
        <p:spPr>
          <a:xfrm>
            <a:off x="3186153" y="3831492"/>
            <a:ext cx="2105671" cy="1189402"/>
          </a:xfrm>
          <a:prstGeom prst="rect">
            <a:avLst/>
          </a:prstGeom>
        </p:spPr>
      </p:pic>
      <p:sp>
        <p:nvSpPr>
          <p:cNvPr id="43" name="TextBox 42">
            <a:extLst>
              <a:ext uri="{FF2B5EF4-FFF2-40B4-BE49-F238E27FC236}">
                <a16:creationId xmlns:a16="http://schemas.microsoft.com/office/drawing/2014/main" id="{D9C60565-20BA-432A-87D5-77621D004A88}"/>
              </a:ext>
            </a:extLst>
          </p:cNvPr>
          <p:cNvSpPr txBox="1"/>
          <p:nvPr/>
        </p:nvSpPr>
        <p:spPr>
          <a:xfrm>
            <a:off x="737291" y="710492"/>
            <a:ext cx="10276213" cy="380480"/>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Modify the training process to get a fair model (more or less)</a:t>
            </a:r>
          </a:p>
        </p:txBody>
      </p:sp>
      <p:sp>
        <p:nvSpPr>
          <p:cNvPr id="44" name="TextBox 43">
            <a:extLst>
              <a:ext uri="{FF2B5EF4-FFF2-40B4-BE49-F238E27FC236}">
                <a16:creationId xmlns:a16="http://schemas.microsoft.com/office/drawing/2014/main" id="{9269B646-11A1-46F3-9156-3C74DBBFA6D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Zhang et al.</a:t>
            </a:r>
            <a:r>
              <a:rPr lang="en-GB" sz="1000">
                <a:effectLst/>
                <a:latin typeface="ING Me" panose="02000506040000020004" pitchFamily="2" charset="0"/>
                <a:ea typeface="Calibri" panose="020F0502020204030204" pitchFamily="34" charset="0"/>
                <a:cs typeface="ING Me" panose="02000506040000020004" pitchFamily="2" charset="0"/>
              </a:rPr>
              <a:t> (2018)</a:t>
            </a:r>
            <a:endParaRPr lang="en-GB" sz="1000">
              <a:latin typeface="ING Me" panose="02000506040000020004" pitchFamily="2" charset="0"/>
              <a:cs typeface="ING Me" panose="02000506040000020004" pitchFamily="2" charset="0"/>
            </a:endParaRPr>
          </a:p>
        </p:txBody>
      </p:sp>
      <p:sp>
        <p:nvSpPr>
          <p:cNvPr id="54" name="TextBox 53">
            <a:extLst>
              <a:ext uri="{FF2B5EF4-FFF2-40B4-BE49-F238E27FC236}">
                <a16:creationId xmlns:a16="http://schemas.microsoft.com/office/drawing/2014/main" id="{19306D03-DE19-4DAE-8961-8D1EE0F9B611}"/>
              </a:ext>
            </a:extLst>
          </p:cNvPr>
          <p:cNvSpPr txBox="1"/>
          <p:nvPr/>
        </p:nvSpPr>
        <p:spPr>
          <a:xfrm>
            <a:off x="737290" y="5462219"/>
            <a:ext cx="2403649" cy="288147"/>
          </a:xfrm>
          <a:prstGeom prst="rect">
            <a:avLst/>
          </a:prstGeom>
          <a:noFill/>
        </p:spPr>
        <p:txBody>
          <a:bodyPr wrap="square" lIns="36000" tIns="36000" rIns="36000" bIns="36000" rtlCol="0">
            <a:spAutoFit/>
          </a:bodyPr>
          <a:lstStyle/>
          <a:p>
            <a:r>
              <a:rPr lang="en-GB" sz="1400"/>
              <a:t>* Fair Adversarial Debiasing</a:t>
            </a:r>
          </a:p>
        </p:txBody>
      </p:sp>
    </p:spTree>
    <p:extLst>
      <p:ext uri="{BB962C8B-B14F-4D97-AF65-F5344CB8AC3E}">
        <p14:creationId xmlns:p14="http://schemas.microsoft.com/office/powerpoint/2010/main" val="260398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39D98323-FDBA-420A-BAFA-50FA7FB2B9F4}"/>
              </a:ext>
            </a:extLst>
          </p:cNvPr>
          <p:cNvSpPr/>
          <p:nvPr/>
        </p:nvSpPr>
        <p:spPr>
          <a:xfrm>
            <a:off x="658199" y="1191580"/>
            <a:ext cx="10527665" cy="4537144"/>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80" name="Rectangle 79">
            <a:extLst>
              <a:ext uri="{FF2B5EF4-FFF2-40B4-BE49-F238E27FC236}">
                <a16:creationId xmlns:a16="http://schemas.microsoft.com/office/drawing/2014/main" id="{E61AFB6B-B0A8-4579-B3C2-2D560B07F980}"/>
              </a:ext>
            </a:extLst>
          </p:cNvPr>
          <p:cNvSpPr/>
          <p:nvPr/>
        </p:nvSpPr>
        <p:spPr>
          <a:xfrm>
            <a:off x="4615543" y="5155475"/>
            <a:ext cx="2674801" cy="306744"/>
          </a:xfrm>
          <a:prstGeom prst="rect">
            <a:avLst/>
          </a:prstGeom>
          <a:solidFill>
            <a:srgbClr val="F0F0F0">
              <a:alpha val="50196"/>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0" name="Right Triangle 59">
            <a:extLst>
              <a:ext uri="{FF2B5EF4-FFF2-40B4-BE49-F238E27FC236}">
                <a16:creationId xmlns:a16="http://schemas.microsoft.com/office/drawing/2014/main" id="{F1DBDACD-F782-4FF7-8FB4-2FD50BF80377}"/>
              </a:ext>
            </a:extLst>
          </p:cNvPr>
          <p:cNvSpPr/>
          <p:nvPr/>
        </p:nvSpPr>
        <p:spPr>
          <a:xfrm rot="10800000">
            <a:off x="7412049" y="1837877"/>
            <a:ext cx="3085032" cy="2657739"/>
          </a:xfrm>
          <a:prstGeom prst="rtTriangle">
            <a:avLst/>
          </a:prstGeom>
          <a:solidFill>
            <a:srgbClr val="34965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8" name="Right Triangle 37">
            <a:extLst>
              <a:ext uri="{FF2B5EF4-FFF2-40B4-BE49-F238E27FC236}">
                <a16:creationId xmlns:a16="http://schemas.microsoft.com/office/drawing/2014/main" id="{C4289408-E69E-4103-BDFD-266B26D1BE06}"/>
              </a:ext>
            </a:extLst>
          </p:cNvPr>
          <p:cNvSpPr/>
          <p:nvPr/>
        </p:nvSpPr>
        <p:spPr>
          <a:xfrm rot="10800000">
            <a:off x="1386912" y="1826424"/>
            <a:ext cx="3085032" cy="2657739"/>
          </a:xfrm>
          <a:prstGeom prst="rtTriangle">
            <a:avLst/>
          </a:prstGeom>
          <a:solidFill>
            <a:srgbClr val="34965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6" name="Right Triangle 35">
            <a:extLst>
              <a:ext uri="{FF2B5EF4-FFF2-40B4-BE49-F238E27FC236}">
                <a16:creationId xmlns:a16="http://schemas.microsoft.com/office/drawing/2014/main" id="{7E0F7B67-3ED5-46AD-B563-A3DB3A002D94}"/>
              </a:ext>
            </a:extLst>
          </p:cNvPr>
          <p:cNvSpPr/>
          <p:nvPr/>
        </p:nvSpPr>
        <p:spPr>
          <a:xfrm>
            <a:off x="1386912" y="1840274"/>
            <a:ext cx="3085032" cy="2657739"/>
          </a:xfrm>
          <a:prstGeom prst="rtTriangle">
            <a:avLst/>
          </a:prstGeom>
          <a:solidFill>
            <a:srgbClr val="D7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62006"/>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27" name="Symbol zastępczy numeru slajdu 1">
            <a:extLst>
              <a:ext uri="{FF2B5EF4-FFF2-40B4-BE49-F238E27FC236}">
                <a16:creationId xmlns:a16="http://schemas.microsoft.com/office/drawing/2014/main" id="{E919D5F9-AE2B-40F1-B9FD-CF11DF7DDED8}"/>
              </a:ext>
            </a:extLst>
          </p:cNvPr>
          <p:cNvSpPr>
            <a:spLocks noGrp="1"/>
          </p:cNvSpPr>
          <p:nvPr>
            <p:ph type="sldNum" sz="quarter" idx="12"/>
          </p:nvPr>
        </p:nvSpPr>
        <p:spPr>
          <a:xfrm>
            <a:off x="8567737" y="6384138"/>
            <a:ext cx="2743200" cy="153888"/>
          </a:xfrm>
        </p:spPr>
        <p:txBody>
          <a:bodyPr vert="horz" wrap="square" lIns="0" tIns="0" rIns="0" bIns="0" rtlCol="0" anchor="b">
            <a:spAutoFit/>
          </a:bodyPr>
          <a:lstStyle/>
          <a:p>
            <a:pPr>
              <a:spcBef>
                <a:spcPct val="0"/>
              </a:spcBef>
            </a:pPr>
            <a:fld id="{1A076B6A-A9D5-4ABA-9939-A832AC87749F}" type="slidenum">
              <a:rPr lang="pl-PL" b="1" smtClean="0">
                <a:solidFill>
                  <a:schemeClr val="tx1"/>
                </a:solidFill>
                <a:latin typeface="+mj-lt"/>
                <a:ea typeface="+mj-ea"/>
                <a:cs typeface="+mj-cs"/>
              </a:rPr>
              <a:pPr>
                <a:spcBef>
                  <a:spcPct val="0"/>
                </a:spcBef>
              </a:pPr>
              <a:t>17</a:t>
            </a:fld>
            <a:r>
              <a:rPr lang="pl-PL" b="1" dirty="0">
                <a:solidFill>
                  <a:schemeClr val="tx1"/>
                </a:solidFill>
                <a:latin typeface="+mj-lt"/>
                <a:ea typeface="+mj-ea"/>
                <a:cs typeface="+mj-cs"/>
              </a:rPr>
              <a:t> </a:t>
            </a:r>
            <a:endParaRPr lang="pl-PL" sz="1050" dirty="0">
              <a:solidFill>
                <a:schemeClr val="tx1"/>
              </a:solidFill>
              <a:latin typeface="+mj-lt"/>
              <a:ea typeface="+mj-ea"/>
              <a:cs typeface="+mj-cs"/>
            </a:endParaRPr>
          </a:p>
        </p:txBody>
      </p:sp>
      <p:pic>
        <p:nvPicPr>
          <p:cNvPr id="5" name="Content Placeholder 3">
            <a:extLst>
              <a:ext uri="{FF2B5EF4-FFF2-40B4-BE49-F238E27FC236}">
                <a16:creationId xmlns:a16="http://schemas.microsoft.com/office/drawing/2014/main" id="{5D13F6A3-254A-4BFE-BCBA-A70BDB91A4FD}"/>
              </a:ext>
            </a:extLst>
          </p:cNvPr>
          <p:cNvPicPr>
            <a:picLocks noGrp="1" noChangeAspect="1"/>
          </p:cNvPicPr>
          <p:nvPr>
            <p:ph idx="1"/>
          </p:nvPr>
        </p:nvPicPr>
        <p:blipFill>
          <a:blip r:embed="rId2"/>
          <a:stretch>
            <a:fillRect/>
          </a:stretch>
        </p:blipFill>
        <p:spPr>
          <a:xfrm>
            <a:off x="1853037" y="6197497"/>
            <a:ext cx="963028" cy="456389"/>
          </a:xfrm>
        </p:spPr>
      </p:pic>
      <p:sp>
        <p:nvSpPr>
          <p:cNvPr id="22" name="Title 6">
            <a:extLst>
              <a:ext uri="{FF2B5EF4-FFF2-40B4-BE49-F238E27FC236}">
                <a16:creationId xmlns:a16="http://schemas.microsoft.com/office/drawing/2014/main" id="{647D5C82-273D-4A97-A267-4BC9605AB7CB}"/>
              </a:ext>
            </a:extLst>
          </p:cNvPr>
          <p:cNvSpPr txBox="1">
            <a:spLocks/>
          </p:cNvSpPr>
          <p:nvPr/>
        </p:nvSpPr>
        <p:spPr>
          <a:xfrm>
            <a:off x="658199" y="13354"/>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a:solidFill>
                  <a:srgbClr val="FF6200"/>
                </a:solidFill>
                <a:latin typeface="ING Me" panose="02000506040000020004" pitchFamily="2" charset="0"/>
                <a:cs typeface="ING Me" panose="02000506040000020004" pitchFamily="2" charset="0"/>
              </a:rPr>
              <a:t>Approaches to Bias Mitigation: Post-Processing</a:t>
            </a:r>
          </a:p>
        </p:txBody>
      </p:sp>
      <p:sp>
        <p:nvSpPr>
          <p:cNvPr id="10" name="Oval 9">
            <a:extLst>
              <a:ext uri="{FF2B5EF4-FFF2-40B4-BE49-F238E27FC236}">
                <a16:creationId xmlns:a16="http://schemas.microsoft.com/office/drawing/2014/main" id="{58F0D278-589C-4EDA-94F8-7039CA37ED38}"/>
              </a:ext>
            </a:extLst>
          </p:cNvPr>
          <p:cNvSpPr>
            <a:spLocks noChangeAspect="1"/>
          </p:cNvSpPr>
          <p:nvPr/>
        </p:nvSpPr>
        <p:spPr>
          <a:xfrm>
            <a:off x="2921946" y="2380779"/>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3" name="Oval 22">
            <a:extLst>
              <a:ext uri="{FF2B5EF4-FFF2-40B4-BE49-F238E27FC236}">
                <a16:creationId xmlns:a16="http://schemas.microsoft.com/office/drawing/2014/main" id="{312C9F22-C4E1-429A-9CB9-8ECB0754CA02}"/>
              </a:ext>
            </a:extLst>
          </p:cNvPr>
          <p:cNvSpPr>
            <a:spLocks noChangeAspect="1"/>
          </p:cNvSpPr>
          <p:nvPr/>
        </p:nvSpPr>
        <p:spPr>
          <a:xfrm>
            <a:off x="2929428" y="3627687"/>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4" name="Oval 23">
            <a:extLst>
              <a:ext uri="{FF2B5EF4-FFF2-40B4-BE49-F238E27FC236}">
                <a16:creationId xmlns:a16="http://schemas.microsoft.com/office/drawing/2014/main" id="{AF70F93E-8E56-49B0-B1AD-F808EF792439}"/>
              </a:ext>
            </a:extLst>
          </p:cNvPr>
          <p:cNvSpPr>
            <a:spLocks noChangeAspect="1"/>
          </p:cNvSpPr>
          <p:nvPr/>
        </p:nvSpPr>
        <p:spPr>
          <a:xfrm>
            <a:off x="2072975" y="3654774"/>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5" name="Oval 24">
            <a:extLst>
              <a:ext uri="{FF2B5EF4-FFF2-40B4-BE49-F238E27FC236}">
                <a16:creationId xmlns:a16="http://schemas.microsoft.com/office/drawing/2014/main" id="{242C2C81-4271-470A-8B65-15211FF1FE22}"/>
              </a:ext>
            </a:extLst>
          </p:cNvPr>
          <p:cNvSpPr>
            <a:spLocks noChangeAspect="1"/>
          </p:cNvSpPr>
          <p:nvPr/>
        </p:nvSpPr>
        <p:spPr>
          <a:xfrm>
            <a:off x="2371275" y="2064605"/>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6" name="Oval 25">
            <a:extLst>
              <a:ext uri="{FF2B5EF4-FFF2-40B4-BE49-F238E27FC236}">
                <a16:creationId xmlns:a16="http://schemas.microsoft.com/office/drawing/2014/main" id="{94B98A33-1220-4FE1-8455-D5F668EB62B2}"/>
              </a:ext>
            </a:extLst>
          </p:cNvPr>
          <p:cNvSpPr>
            <a:spLocks noChangeAspect="1"/>
          </p:cNvSpPr>
          <p:nvPr/>
        </p:nvSpPr>
        <p:spPr>
          <a:xfrm>
            <a:off x="1669541" y="2645369"/>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8" name="Oval 27">
            <a:extLst>
              <a:ext uri="{FF2B5EF4-FFF2-40B4-BE49-F238E27FC236}">
                <a16:creationId xmlns:a16="http://schemas.microsoft.com/office/drawing/2014/main" id="{2A44E693-F7FE-4F22-876C-4141FD3272C5}"/>
              </a:ext>
            </a:extLst>
          </p:cNvPr>
          <p:cNvSpPr>
            <a:spLocks noChangeAspect="1"/>
          </p:cNvSpPr>
          <p:nvPr/>
        </p:nvSpPr>
        <p:spPr>
          <a:xfrm>
            <a:off x="1825410" y="1923939"/>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0" name="Oval 29">
            <a:extLst>
              <a:ext uri="{FF2B5EF4-FFF2-40B4-BE49-F238E27FC236}">
                <a16:creationId xmlns:a16="http://schemas.microsoft.com/office/drawing/2014/main" id="{79C8C745-24FA-4B7F-B5B6-46BECF1945B1}"/>
              </a:ext>
            </a:extLst>
          </p:cNvPr>
          <p:cNvSpPr>
            <a:spLocks noChangeAspect="1"/>
          </p:cNvSpPr>
          <p:nvPr/>
        </p:nvSpPr>
        <p:spPr>
          <a:xfrm>
            <a:off x="2996100" y="2847025"/>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1" name="Oval 30">
            <a:extLst>
              <a:ext uri="{FF2B5EF4-FFF2-40B4-BE49-F238E27FC236}">
                <a16:creationId xmlns:a16="http://schemas.microsoft.com/office/drawing/2014/main" id="{DDE244C0-AA83-4F02-A554-037E732FE3CB}"/>
              </a:ext>
            </a:extLst>
          </p:cNvPr>
          <p:cNvSpPr>
            <a:spLocks noChangeAspect="1"/>
          </p:cNvSpPr>
          <p:nvPr/>
        </p:nvSpPr>
        <p:spPr>
          <a:xfrm>
            <a:off x="1818825" y="3400691"/>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3" name="Oval 32">
            <a:extLst>
              <a:ext uri="{FF2B5EF4-FFF2-40B4-BE49-F238E27FC236}">
                <a16:creationId xmlns:a16="http://schemas.microsoft.com/office/drawing/2014/main" id="{7B46E0EA-9DEF-4057-9FE8-CDC2BFBE7EA7}"/>
              </a:ext>
            </a:extLst>
          </p:cNvPr>
          <p:cNvSpPr>
            <a:spLocks noChangeAspect="1"/>
          </p:cNvSpPr>
          <p:nvPr/>
        </p:nvSpPr>
        <p:spPr>
          <a:xfrm>
            <a:off x="3539382" y="2558687"/>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9" name="Oval 38">
            <a:extLst>
              <a:ext uri="{FF2B5EF4-FFF2-40B4-BE49-F238E27FC236}">
                <a16:creationId xmlns:a16="http://schemas.microsoft.com/office/drawing/2014/main" id="{B634CE37-F389-430A-B4D3-DFC078533DF7}"/>
              </a:ext>
            </a:extLst>
          </p:cNvPr>
          <p:cNvSpPr>
            <a:spLocks noChangeAspect="1"/>
          </p:cNvSpPr>
          <p:nvPr/>
        </p:nvSpPr>
        <p:spPr>
          <a:xfrm>
            <a:off x="3869637" y="2855969"/>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Oval 39">
            <a:extLst>
              <a:ext uri="{FF2B5EF4-FFF2-40B4-BE49-F238E27FC236}">
                <a16:creationId xmlns:a16="http://schemas.microsoft.com/office/drawing/2014/main" id="{2FF6F7B6-D109-41DE-A466-9AAE2820D7B7}"/>
              </a:ext>
            </a:extLst>
          </p:cNvPr>
          <p:cNvSpPr>
            <a:spLocks noChangeAspect="1"/>
          </p:cNvSpPr>
          <p:nvPr/>
        </p:nvSpPr>
        <p:spPr>
          <a:xfrm>
            <a:off x="3926830" y="3495800"/>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1" name="Oval 40">
            <a:extLst>
              <a:ext uri="{FF2B5EF4-FFF2-40B4-BE49-F238E27FC236}">
                <a16:creationId xmlns:a16="http://schemas.microsoft.com/office/drawing/2014/main" id="{B32B3F7D-CB87-4C3D-80E1-BB74CA82E829}"/>
              </a:ext>
            </a:extLst>
          </p:cNvPr>
          <p:cNvSpPr>
            <a:spLocks noChangeAspect="1"/>
          </p:cNvSpPr>
          <p:nvPr/>
        </p:nvSpPr>
        <p:spPr>
          <a:xfrm>
            <a:off x="3327870" y="3112243"/>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2" name="Oval 41">
            <a:extLst>
              <a:ext uri="{FF2B5EF4-FFF2-40B4-BE49-F238E27FC236}">
                <a16:creationId xmlns:a16="http://schemas.microsoft.com/office/drawing/2014/main" id="{C67694A8-A6F2-4093-ACE9-DD6F45BF3772}"/>
              </a:ext>
            </a:extLst>
          </p:cNvPr>
          <p:cNvSpPr>
            <a:spLocks noChangeAspect="1"/>
          </p:cNvSpPr>
          <p:nvPr/>
        </p:nvSpPr>
        <p:spPr>
          <a:xfrm>
            <a:off x="2477031" y="3155294"/>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3" name="Oval 42">
            <a:extLst>
              <a:ext uri="{FF2B5EF4-FFF2-40B4-BE49-F238E27FC236}">
                <a16:creationId xmlns:a16="http://schemas.microsoft.com/office/drawing/2014/main" id="{93CAEEA9-E3DF-4A9F-B781-689F6F22C48F}"/>
              </a:ext>
            </a:extLst>
          </p:cNvPr>
          <p:cNvSpPr>
            <a:spLocks noChangeAspect="1"/>
          </p:cNvSpPr>
          <p:nvPr/>
        </p:nvSpPr>
        <p:spPr>
          <a:xfrm>
            <a:off x="1818825" y="3011746"/>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4" name="Oval 43">
            <a:extLst>
              <a:ext uri="{FF2B5EF4-FFF2-40B4-BE49-F238E27FC236}">
                <a16:creationId xmlns:a16="http://schemas.microsoft.com/office/drawing/2014/main" id="{5F024563-9137-4F34-B306-34C226260C7E}"/>
              </a:ext>
            </a:extLst>
          </p:cNvPr>
          <p:cNvSpPr>
            <a:spLocks noChangeAspect="1"/>
          </p:cNvSpPr>
          <p:nvPr/>
        </p:nvSpPr>
        <p:spPr>
          <a:xfrm>
            <a:off x="3081829" y="3976643"/>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46" name="Straight Connector 45">
            <a:extLst>
              <a:ext uri="{FF2B5EF4-FFF2-40B4-BE49-F238E27FC236}">
                <a16:creationId xmlns:a16="http://schemas.microsoft.com/office/drawing/2014/main" id="{B900B794-55BD-4F35-AF30-2195A597D925}"/>
              </a:ext>
            </a:extLst>
          </p:cNvPr>
          <p:cNvCxnSpPr>
            <a:cxnSpLocks/>
            <a:stCxn id="36" idx="0"/>
            <a:endCxn id="36" idx="4"/>
          </p:cNvCxnSpPr>
          <p:nvPr/>
        </p:nvCxnSpPr>
        <p:spPr>
          <a:xfrm>
            <a:off x="1386912" y="1840274"/>
            <a:ext cx="3085032" cy="2657739"/>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9DE06D4A-69C9-40EB-9EFD-03305E562BD1}"/>
              </a:ext>
            </a:extLst>
          </p:cNvPr>
          <p:cNvSpPr/>
          <p:nvPr/>
        </p:nvSpPr>
        <p:spPr>
          <a:xfrm>
            <a:off x="5226098" y="2847025"/>
            <a:ext cx="1380508" cy="570056"/>
          </a:xfrm>
          <a:prstGeom prst="rightArrow">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0" name="Right Triangle 49">
            <a:extLst>
              <a:ext uri="{FF2B5EF4-FFF2-40B4-BE49-F238E27FC236}">
                <a16:creationId xmlns:a16="http://schemas.microsoft.com/office/drawing/2014/main" id="{6252E1A8-1E43-4D3B-A288-6F577F036F91}"/>
              </a:ext>
            </a:extLst>
          </p:cNvPr>
          <p:cNvSpPr/>
          <p:nvPr/>
        </p:nvSpPr>
        <p:spPr>
          <a:xfrm>
            <a:off x="7401729" y="1847392"/>
            <a:ext cx="3085032" cy="2657739"/>
          </a:xfrm>
          <a:prstGeom prst="rtTriangle">
            <a:avLst/>
          </a:prstGeom>
          <a:solidFill>
            <a:srgbClr val="D7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1" name="Oval 50">
            <a:extLst>
              <a:ext uri="{FF2B5EF4-FFF2-40B4-BE49-F238E27FC236}">
                <a16:creationId xmlns:a16="http://schemas.microsoft.com/office/drawing/2014/main" id="{77DCAE8D-8724-4B50-8F99-CD986C652F96}"/>
              </a:ext>
            </a:extLst>
          </p:cNvPr>
          <p:cNvSpPr>
            <a:spLocks noChangeAspect="1"/>
          </p:cNvSpPr>
          <p:nvPr/>
        </p:nvSpPr>
        <p:spPr>
          <a:xfrm>
            <a:off x="9218479" y="2243446"/>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2" name="Oval 51">
            <a:extLst>
              <a:ext uri="{FF2B5EF4-FFF2-40B4-BE49-F238E27FC236}">
                <a16:creationId xmlns:a16="http://schemas.microsoft.com/office/drawing/2014/main" id="{F9457B9D-3D8D-4141-96BA-889402066404}"/>
              </a:ext>
            </a:extLst>
          </p:cNvPr>
          <p:cNvSpPr>
            <a:spLocks noChangeAspect="1"/>
          </p:cNvSpPr>
          <p:nvPr/>
        </p:nvSpPr>
        <p:spPr>
          <a:xfrm>
            <a:off x="8689921" y="3460152"/>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3" name="Oval 52">
            <a:extLst>
              <a:ext uri="{FF2B5EF4-FFF2-40B4-BE49-F238E27FC236}">
                <a16:creationId xmlns:a16="http://schemas.microsoft.com/office/drawing/2014/main" id="{AE058698-7F5C-40F2-9594-B874E4C3ED06}"/>
              </a:ext>
            </a:extLst>
          </p:cNvPr>
          <p:cNvSpPr>
            <a:spLocks noChangeAspect="1"/>
          </p:cNvSpPr>
          <p:nvPr/>
        </p:nvSpPr>
        <p:spPr>
          <a:xfrm>
            <a:off x="8087792" y="3661892"/>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4" name="Oval 53">
            <a:extLst>
              <a:ext uri="{FF2B5EF4-FFF2-40B4-BE49-F238E27FC236}">
                <a16:creationId xmlns:a16="http://schemas.microsoft.com/office/drawing/2014/main" id="{234FDF7C-A9F1-4580-B131-23CCFD28D21B}"/>
              </a:ext>
            </a:extLst>
          </p:cNvPr>
          <p:cNvSpPr>
            <a:spLocks noChangeAspect="1"/>
          </p:cNvSpPr>
          <p:nvPr/>
        </p:nvSpPr>
        <p:spPr>
          <a:xfrm>
            <a:off x="8386092" y="2071723"/>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5" name="Oval 54">
            <a:extLst>
              <a:ext uri="{FF2B5EF4-FFF2-40B4-BE49-F238E27FC236}">
                <a16:creationId xmlns:a16="http://schemas.microsoft.com/office/drawing/2014/main" id="{A603F9FD-0BAD-457B-BFD4-D079E286FA8A}"/>
              </a:ext>
            </a:extLst>
          </p:cNvPr>
          <p:cNvSpPr>
            <a:spLocks noChangeAspect="1"/>
          </p:cNvSpPr>
          <p:nvPr/>
        </p:nvSpPr>
        <p:spPr>
          <a:xfrm>
            <a:off x="7684358" y="2652487"/>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6" name="Oval 55">
            <a:extLst>
              <a:ext uri="{FF2B5EF4-FFF2-40B4-BE49-F238E27FC236}">
                <a16:creationId xmlns:a16="http://schemas.microsoft.com/office/drawing/2014/main" id="{4CC9CFBA-DEC4-42C4-9C5D-F1CE3834103D}"/>
              </a:ext>
            </a:extLst>
          </p:cNvPr>
          <p:cNvSpPr>
            <a:spLocks noChangeAspect="1"/>
          </p:cNvSpPr>
          <p:nvPr/>
        </p:nvSpPr>
        <p:spPr>
          <a:xfrm>
            <a:off x="7840227" y="1931057"/>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7" name="Oval 56">
            <a:extLst>
              <a:ext uri="{FF2B5EF4-FFF2-40B4-BE49-F238E27FC236}">
                <a16:creationId xmlns:a16="http://schemas.microsoft.com/office/drawing/2014/main" id="{72777661-53D9-48BE-BFF3-9CBA1DA5CA90}"/>
              </a:ext>
            </a:extLst>
          </p:cNvPr>
          <p:cNvSpPr>
            <a:spLocks noChangeAspect="1"/>
          </p:cNvSpPr>
          <p:nvPr/>
        </p:nvSpPr>
        <p:spPr>
          <a:xfrm>
            <a:off x="9010917" y="2854143"/>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8" name="Oval 57">
            <a:extLst>
              <a:ext uri="{FF2B5EF4-FFF2-40B4-BE49-F238E27FC236}">
                <a16:creationId xmlns:a16="http://schemas.microsoft.com/office/drawing/2014/main" id="{74C7BE8E-A62B-4DA1-BFE9-533AFD06AA7A}"/>
              </a:ext>
            </a:extLst>
          </p:cNvPr>
          <p:cNvSpPr>
            <a:spLocks noChangeAspect="1"/>
          </p:cNvSpPr>
          <p:nvPr/>
        </p:nvSpPr>
        <p:spPr>
          <a:xfrm>
            <a:off x="7833642" y="3407809"/>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9" name="Oval 58">
            <a:extLst>
              <a:ext uri="{FF2B5EF4-FFF2-40B4-BE49-F238E27FC236}">
                <a16:creationId xmlns:a16="http://schemas.microsoft.com/office/drawing/2014/main" id="{2E6C654F-CC28-4EAB-B8C0-D3A83425B71A}"/>
              </a:ext>
            </a:extLst>
          </p:cNvPr>
          <p:cNvSpPr>
            <a:spLocks noChangeAspect="1"/>
          </p:cNvSpPr>
          <p:nvPr/>
        </p:nvSpPr>
        <p:spPr>
          <a:xfrm>
            <a:off x="9754722" y="2427859"/>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1" name="Oval 60">
            <a:extLst>
              <a:ext uri="{FF2B5EF4-FFF2-40B4-BE49-F238E27FC236}">
                <a16:creationId xmlns:a16="http://schemas.microsoft.com/office/drawing/2014/main" id="{974A9CEB-4E88-46FE-840A-9978CD05FFDD}"/>
              </a:ext>
            </a:extLst>
          </p:cNvPr>
          <p:cNvSpPr>
            <a:spLocks noChangeAspect="1"/>
          </p:cNvSpPr>
          <p:nvPr/>
        </p:nvSpPr>
        <p:spPr>
          <a:xfrm>
            <a:off x="9884454" y="2863087"/>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2" name="Oval 61">
            <a:extLst>
              <a:ext uri="{FF2B5EF4-FFF2-40B4-BE49-F238E27FC236}">
                <a16:creationId xmlns:a16="http://schemas.microsoft.com/office/drawing/2014/main" id="{EE34E135-FD7A-4921-80D4-F42C9964AA15}"/>
              </a:ext>
            </a:extLst>
          </p:cNvPr>
          <p:cNvSpPr>
            <a:spLocks noChangeAspect="1"/>
          </p:cNvSpPr>
          <p:nvPr/>
        </p:nvSpPr>
        <p:spPr>
          <a:xfrm>
            <a:off x="9941647" y="3502918"/>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3" name="Oval 62">
            <a:extLst>
              <a:ext uri="{FF2B5EF4-FFF2-40B4-BE49-F238E27FC236}">
                <a16:creationId xmlns:a16="http://schemas.microsoft.com/office/drawing/2014/main" id="{BF10FD75-B784-4F3B-87FE-2E64464EDFE1}"/>
              </a:ext>
            </a:extLst>
          </p:cNvPr>
          <p:cNvSpPr>
            <a:spLocks noChangeAspect="1"/>
          </p:cNvSpPr>
          <p:nvPr/>
        </p:nvSpPr>
        <p:spPr>
          <a:xfrm>
            <a:off x="8897415" y="2622931"/>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4" name="Oval 63">
            <a:extLst>
              <a:ext uri="{FF2B5EF4-FFF2-40B4-BE49-F238E27FC236}">
                <a16:creationId xmlns:a16="http://schemas.microsoft.com/office/drawing/2014/main" id="{341B531F-85C4-4439-AE7D-C1087AC85E10}"/>
              </a:ext>
            </a:extLst>
          </p:cNvPr>
          <p:cNvSpPr>
            <a:spLocks noChangeAspect="1"/>
          </p:cNvSpPr>
          <p:nvPr/>
        </p:nvSpPr>
        <p:spPr>
          <a:xfrm>
            <a:off x="8601576" y="3206481"/>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5" name="Oval 64">
            <a:extLst>
              <a:ext uri="{FF2B5EF4-FFF2-40B4-BE49-F238E27FC236}">
                <a16:creationId xmlns:a16="http://schemas.microsoft.com/office/drawing/2014/main" id="{FEA07263-EF86-4632-8981-C2BAD9FF6C7C}"/>
              </a:ext>
            </a:extLst>
          </p:cNvPr>
          <p:cNvSpPr>
            <a:spLocks noChangeAspect="1"/>
          </p:cNvSpPr>
          <p:nvPr/>
        </p:nvSpPr>
        <p:spPr>
          <a:xfrm>
            <a:off x="7833642" y="3018864"/>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6" name="Oval 65">
            <a:extLst>
              <a:ext uri="{FF2B5EF4-FFF2-40B4-BE49-F238E27FC236}">
                <a16:creationId xmlns:a16="http://schemas.microsoft.com/office/drawing/2014/main" id="{E047FBA9-E927-411A-948E-0D51EC7F59F6}"/>
              </a:ext>
            </a:extLst>
          </p:cNvPr>
          <p:cNvSpPr>
            <a:spLocks noChangeAspect="1"/>
          </p:cNvSpPr>
          <p:nvPr/>
        </p:nvSpPr>
        <p:spPr>
          <a:xfrm>
            <a:off x="9096646" y="3983761"/>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67" name="Straight Connector 66">
            <a:extLst>
              <a:ext uri="{FF2B5EF4-FFF2-40B4-BE49-F238E27FC236}">
                <a16:creationId xmlns:a16="http://schemas.microsoft.com/office/drawing/2014/main" id="{CAD5BCE6-8DF7-4966-9E2A-05F291AF592E}"/>
              </a:ext>
            </a:extLst>
          </p:cNvPr>
          <p:cNvCxnSpPr>
            <a:cxnSpLocks/>
            <a:stCxn id="60" idx="4"/>
            <a:endCxn id="50" idx="4"/>
          </p:cNvCxnSpPr>
          <p:nvPr/>
        </p:nvCxnSpPr>
        <p:spPr>
          <a:xfrm>
            <a:off x="7412049" y="1837877"/>
            <a:ext cx="3074712" cy="2667254"/>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4342566-2049-4632-8846-5FE4FF9404DE}"/>
              </a:ext>
            </a:extLst>
          </p:cNvPr>
          <p:cNvSpPr txBox="1"/>
          <p:nvPr/>
        </p:nvSpPr>
        <p:spPr>
          <a:xfrm>
            <a:off x="1891275" y="4615228"/>
            <a:ext cx="2070391" cy="257369"/>
          </a:xfrm>
          <a:prstGeom prst="rect">
            <a:avLst/>
          </a:prstGeom>
          <a:solidFill>
            <a:schemeClr val="tx1"/>
          </a:solidFill>
        </p:spPr>
        <p:txBody>
          <a:bodyPr wrap="square" lIns="36000" tIns="36000" rIns="36000" bIns="36000" rtlCol="0">
            <a:spAutoFit/>
          </a:bodyPr>
          <a:lstStyle/>
          <a:p>
            <a:pPr algn="ctr"/>
            <a:r>
              <a:rPr lang="en-GB" sz="1200" b="1">
                <a:solidFill>
                  <a:schemeClr val="bg1"/>
                </a:solidFill>
              </a:rPr>
              <a:t>DIA: (2/6) / (6/9) = 50%</a:t>
            </a:r>
          </a:p>
        </p:txBody>
      </p:sp>
      <p:sp>
        <p:nvSpPr>
          <p:cNvPr id="69" name="TextBox 68">
            <a:extLst>
              <a:ext uri="{FF2B5EF4-FFF2-40B4-BE49-F238E27FC236}">
                <a16:creationId xmlns:a16="http://schemas.microsoft.com/office/drawing/2014/main" id="{66ACD594-7470-4D16-9902-AC93C4131A0F}"/>
              </a:ext>
            </a:extLst>
          </p:cNvPr>
          <p:cNvSpPr txBox="1"/>
          <p:nvPr/>
        </p:nvSpPr>
        <p:spPr>
          <a:xfrm>
            <a:off x="8009548" y="4619578"/>
            <a:ext cx="2070391" cy="257369"/>
          </a:xfrm>
          <a:prstGeom prst="rect">
            <a:avLst/>
          </a:prstGeom>
          <a:solidFill>
            <a:schemeClr val="tx1"/>
          </a:solidFill>
        </p:spPr>
        <p:txBody>
          <a:bodyPr wrap="square" lIns="36000" tIns="36000" rIns="36000" bIns="36000" rtlCol="0">
            <a:spAutoFit/>
          </a:bodyPr>
          <a:lstStyle/>
          <a:p>
            <a:pPr algn="ctr"/>
            <a:r>
              <a:rPr lang="en-GB" sz="1200" b="1">
                <a:solidFill>
                  <a:schemeClr val="bg1"/>
                </a:solidFill>
              </a:rPr>
              <a:t>DIA: (3/6) / (5/9) = 90%</a:t>
            </a:r>
          </a:p>
        </p:txBody>
      </p:sp>
      <p:sp>
        <p:nvSpPr>
          <p:cNvPr id="70" name="Arrow: Curved Up 69">
            <a:extLst>
              <a:ext uri="{FF2B5EF4-FFF2-40B4-BE49-F238E27FC236}">
                <a16:creationId xmlns:a16="http://schemas.microsoft.com/office/drawing/2014/main" id="{A9A968CD-794E-4692-88D2-742FCD4AAB8D}"/>
              </a:ext>
            </a:extLst>
          </p:cNvPr>
          <p:cNvSpPr/>
          <p:nvPr/>
        </p:nvSpPr>
        <p:spPr>
          <a:xfrm rot="9033555">
            <a:off x="8232990" y="2543094"/>
            <a:ext cx="593346" cy="473725"/>
          </a:xfrm>
          <a:prstGeom prst="curvedUpArrow">
            <a:avLst/>
          </a:prstGeom>
          <a:solidFill>
            <a:schemeClr val="tx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71" name="Arrow: Curved Up 70">
            <a:extLst>
              <a:ext uri="{FF2B5EF4-FFF2-40B4-BE49-F238E27FC236}">
                <a16:creationId xmlns:a16="http://schemas.microsoft.com/office/drawing/2014/main" id="{1879738B-09CC-4553-AE8C-886BD8A0C333}"/>
              </a:ext>
            </a:extLst>
          </p:cNvPr>
          <p:cNvSpPr/>
          <p:nvPr/>
        </p:nvSpPr>
        <p:spPr>
          <a:xfrm rot="19914538">
            <a:off x="8929446" y="3208286"/>
            <a:ext cx="559212" cy="452471"/>
          </a:xfrm>
          <a:prstGeom prst="curvedUpArrow">
            <a:avLst/>
          </a:prstGeom>
          <a:solidFill>
            <a:schemeClr val="tx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76" name="Oval 75">
            <a:extLst>
              <a:ext uri="{FF2B5EF4-FFF2-40B4-BE49-F238E27FC236}">
                <a16:creationId xmlns:a16="http://schemas.microsoft.com/office/drawing/2014/main" id="{35194E99-E17E-429A-B18E-06FE23BED6C0}"/>
              </a:ext>
            </a:extLst>
          </p:cNvPr>
          <p:cNvSpPr>
            <a:spLocks noChangeAspect="1"/>
          </p:cNvSpPr>
          <p:nvPr/>
        </p:nvSpPr>
        <p:spPr>
          <a:xfrm>
            <a:off x="6280084" y="5207179"/>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77" name="Oval 76">
            <a:extLst>
              <a:ext uri="{FF2B5EF4-FFF2-40B4-BE49-F238E27FC236}">
                <a16:creationId xmlns:a16="http://schemas.microsoft.com/office/drawing/2014/main" id="{06012B06-1669-427F-AFC0-7A1078E3E075}"/>
              </a:ext>
            </a:extLst>
          </p:cNvPr>
          <p:cNvSpPr>
            <a:spLocks noChangeAspect="1"/>
          </p:cNvSpPr>
          <p:nvPr/>
        </p:nvSpPr>
        <p:spPr>
          <a:xfrm>
            <a:off x="4698711" y="5212805"/>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78" name="TextBox 77">
            <a:extLst>
              <a:ext uri="{FF2B5EF4-FFF2-40B4-BE49-F238E27FC236}">
                <a16:creationId xmlns:a16="http://schemas.microsoft.com/office/drawing/2014/main" id="{3A7EA48A-5850-432D-859B-7AC6CE05D5A7}"/>
              </a:ext>
            </a:extLst>
          </p:cNvPr>
          <p:cNvSpPr txBox="1"/>
          <p:nvPr/>
        </p:nvSpPr>
        <p:spPr>
          <a:xfrm>
            <a:off x="4945951" y="5207179"/>
            <a:ext cx="755076" cy="241980"/>
          </a:xfrm>
          <a:prstGeom prst="rect">
            <a:avLst/>
          </a:prstGeom>
          <a:noFill/>
        </p:spPr>
        <p:txBody>
          <a:bodyPr wrap="square" lIns="36000" tIns="36000" rIns="36000" bIns="36000" rtlCol="0">
            <a:spAutoFit/>
          </a:bodyPr>
          <a:lstStyle/>
          <a:p>
            <a:r>
              <a:rPr lang="en-GB" sz="1100" b="1"/>
              <a:t>Privileged</a:t>
            </a:r>
          </a:p>
        </p:txBody>
      </p:sp>
      <p:sp>
        <p:nvSpPr>
          <p:cNvPr id="79" name="TextBox 78">
            <a:extLst>
              <a:ext uri="{FF2B5EF4-FFF2-40B4-BE49-F238E27FC236}">
                <a16:creationId xmlns:a16="http://schemas.microsoft.com/office/drawing/2014/main" id="{530B9ECF-16B4-4E27-9295-C3903A9D17CB}"/>
              </a:ext>
            </a:extLst>
          </p:cNvPr>
          <p:cNvSpPr txBox="1"/>
          <p:nvPr/>
        </p:nvSpPr>
        <p:spPr>
          <a:xfrm>
            <a:off x="6526559" y="5202823"/>
            <a:ext cx="755076" cy="241980"/>
          </a:xfrm>
          <a:prstGeom prst="rect">
            <a:avLst/>
          </a:prstGeom>
          <a:noFill/>
        </p:spPr>
        <p:txBody>
          <a:bodyPr wrap="square" lIns="36000" tIns="36000" rIns="36000" bIns="36000" rtlCol="0">
            <a:spAutoFit/>
          </a:bodyPr>
          <a:lstStyle/>
          <a:p>
            <a:r>
              <a:rPr lang="en-GB" sz="1100" b="1"/>
              <a:t>Protected</a:t>
            </a:r>
          </a:p>
        </p:txBody>
      </p:sp>
      <p:pic>
        <p:nvPicPr>
          <p:cNvPr id="81" name="Graphic 80" descr="Sad face outline with solid fill">
            <a:extLst>
              <a:ext uri="{FF2B5EF4-FFF2-40B4-BE49-F238E27FC236}">
                <a16:creationId xmlns:a16="http://schemas.microsoft.com/office/drawing/2014/main" id="{DBEAC6E4-8BBF-40C4-BEF2-256814013C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9428" y="1297736"/>
            <a:ext cx="540000" cy="540000"/>
          </a:xfrm>
          <a:prstGeom prst="rect">
            <a:avLst/>
          </a:prstGeom>
        </p:spPr>
      </p:pic>
      <p:pic>
        <p:nvPicPr>
          <p:cNvPr id="82" name="Graphic 81" descr="Smiling face outline with solid fill">
            <a:extLst>
              <a:ext uri="{FF2B5EF4-FFF2-40B4-BE49-F238E27FC236}">
                <a16:creationId xmlns:a16="http://schemas.microsoft.com/office/drawing/2014/main" id="{C218EC6C-CFDD-4EDF-9DA5-50E8426166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27415" y="1297736"/>
            <a:ext cx="540000" cy="540000"/>
          </a:xfrm>
          <a:prstGeom prst="rect">
            <a:avLst/>
          </a:prstGeom>
        </p:spPr>
      </p:pic>
      <p:sp>
        <p:nvSpPr>
          <p:cNvPr id="72" name="TextBox 71">
            <a:extLst>
              <a:ext uri="{FF2B5EF4-FFF2-40B4-BE49-F238E27FC236}">
                <a16:creationId xmlns:a16="http://schemas.microsoft.com/office/drawing/2014/main" id="{AF112844-C6C7-456F-A6BE-CCD6D21A398B}"/>
              </a:ext>
            </a:extLst>
          </p:cNvPr>
          <p:cNvSpPr txBox="1"/>
          <p:nvPr/>
        </p:nvSpPr>
        <p:spPr>
          <a:xfrm>
            <a:off x="737291" y="672784"/>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Transform the predicted labels of appropriately chosen samples to meet group fairness requirements</a:t>
            </a:r>
          </a:p>
        </p:txBody>
      </p:sp>
      <p:sp>
        <p:nvSpPr>
          <p:cNvPr id="73" name="TextBox 72">
            <a:extLst>
              <a:ext uri="{FF2B5EF4-FFF2-40B4-BE49-F238E27FC236}">
                <a16:creationId xmlns:a16="http://schemas.microsoft.com/office/drawing/2014/main" id="{452561C5-CF2D-4018-BE64-F88F379FF342}"/>
              </a:ext>
            </a:extLst>
          </p:cNvPr>
          <p:cNvSpPr txBox="1"/>
          <p:nvPr/>
        </p:nvSpPr>
        <p:spPr>
          <a:xfrm>
            <a:off x="2816064" y="6270059"/>
            <a:ext cx="8059081" cy="553998"/>
          </a:xfrm>
          <a:prstGeom prst="rect">
            <a:avLst/>
          </a:prstGeom>
          <a:noFill/>
        </p:spPr>
        <p:txBody>
          <a:bodyPr wrap="square" rtlCol="0">
            <a:spAutoFit/>
          </a:bodyPr>
          <a:lstStyle/>
          <a:p>
            <a:pPr marL="228600" indent="-228600">
              <a:buAutoNum type="arabicPeriod"/>
            </a:pPr>
            <a:r>
              <a:rPr lang="en-GB" sz="1000">
                <a:latin typeface="ING Me" panose="02000506040000020004" pitchFamily="2" charset="0"/>
                <a:cs typeface="ING Me" panose="02000506040000020004" pitchFamily="2" charset="0"/>
              </a:rPr>
              <a:t>Kamiran et al.</a:t>
            </a:r>
            <a:r>
              <a:rPr lang="en-GB" sz="1000">
                <a:effectLst/>
                <a:latin typeface="ING Me" panose="02000506040000020004" pitchFamily="2" charset="0"/>
                <a:ea typeface="Calibri" panose="020F0502020204030204" pitchFamily="34" charset="0"/>
                <a:cs typeface="ING Me" panose="02000506040000020004" pitchFamily="2" charset="0"/>
              </a:rPr>
              <a:t> (2018)</a:t>
            </a:r>
          </a:p>
          <a:p>
            <a:pPr marL="228600" indent="-228600">
              <a:buAutoNum type="arabicPeriod"/>
            </a:pPr>
            <a:r>
              <a:rPr lang="en-GB" sz="1000">
                <a:latin typeface="ING Me" panose="02000506040000020004" pitchFamily="2" charset="0"/>
                <a:cs typeface="ING Me" panose="02000506040000020004" pitchFamily="2" charset="0"/>
              </a:rPr>
              <a:t>Hardt et al. (2016)</a:t>
            </a:r>
          </a:p>
          <a:p>
            <a:pPr marL="228600" indent="-228600">
              <a:buAutoNum type="arabicPeriod"/>
            </a:pPr>
            <a:r>
              <a:rPr lang="en-GB" sz="1000">
                <a:latin typeface="ING Me" panose="02000506040000020004" pitchFamily="2" charset="0"/>
                <a:cs typeface="ING Me" panose="02000506040000020004" pitchFamily="2" charset="0"/>
              </a:rPr>
              <a:t>Pleiss et al. (2017)</a:t>
            </a:r>
          </a:p>
        </p:txBody>
      </p:sp>
      <p:sp>
        <p:nvSpPr>
          <p:cNvPr id="4" name="TextBox 3">
            <a:extLst>
              <a:ext uri="{FF2B5EF4-FFF2-40B4-BE49-F238E27FC236}">
                <a16:creationId xmlns:a16="http://schemas.microsoft.com/office/drawing/2014/main" id="{069C0561-0CDA-4120-864B-348436259743}"/>
              </a:ext>
            </a:extLst>
          </p:cNvPr>
          <p:cNvSpPr txBox="1"/>
          <p:nvPr/>
        </p:nvSpPr>
        <p:spPr>
          <a:xfrm>
            <a:off x="737290" y="5462219"/>
            <a:ext cx="2403649" cy="288147"/>
          </a:xfrm>
          <a:prstGeom prst="rect">
            <a:avLst/>
          </a:prstGeom>
          <a:noFill/>
        </p:spPr>
        <p:txBody>
          <a:bodyPr wrap="square" lIns="36000" tIns="36000" rIns="36000" bIns="36000" rtlCol="0">
            <a:spAutoFit/>
          </a:bodyPr>
          <a:lstStyle/>
          <a:p>
            <a:r>
              <a:rPr lang="en-GB" sz="1400"/>
              <a:t>* Reject Option Classification</a:t>
            </a:r>
          </a:p>
        </p:txBody>
      </p:sp>
    </p:spTree>
    <p:extLst>
      <p:ext uri="{BB962C8B-B14F-4D97-AF65-F5344CB8AC3E}">
        <p14:creationId xmlns:p14="http://schemas.microsoft.com/office/powerpoint/2010/main" val="2626033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EED083-069E-1A17-AEB4-15C794ECD48E}"/>
              </a:ext>
            </a:extLst>
          </p:cNvPr>
          <p:cNvSpPr txBox="1"/>
          <p:nvPr/>
        </p:nvSpPr>
        <p:spPr>
          <a:xfrm>
            <a:off x="3171217" y="2432967"/>
            <a:ext cx="5525311" cy="996033"/>
          </a:xfrm>
          <a:prstGeom prst="rect">
            <a:avLst/>
          </a:prstGeom>
          <a:noFill/>
        </p:spPr>
        <p:txBody>
          <a:bodyPr wrap="square" lIns="36000" tIns="36000" rIns="36000" bIns="36000" rtlCol="0">
            <a:spAutoFit/>
          </a:bodyPr>
          <a:lstStyle/>
          <a:p>
            <a:pPr algn="ctr"/>
            <a:r>
              <a:rPr lang="en-GB" sz="6000" b="1" dirty="0">
                <a:solidFill>
                  <a:srgbClr val="027687"/>
                </a:solidFill>
              </a:rPr>
              <a:t>Questions?</a:t>
            </a:r>
          </a:p>
        </p:txBody>
      </p:sp>
      <p:sp>
        <p:nvSpPr>
          <p:cNvPr id="2" name="TextBox 1">
            <a:extLst>
              <a:ext uri="{FF2B5EF4-FFF2-40B4-BE49-F238E27FC236}">
                <a16:creationId xmlns:a16="http://schemas.microsoft.com/office/drawing/2014/main" id="{CE00E118-147A-DD9C-9E76-F38D5BCBBCC7}"/>
              </a:ext>
            </a:extLst>
          </p:cNvPr>
          <p:cNvSpPr txBox="1"/>
          <p:nvPr/>
        </p:nvSpPr>
        <p:spPr>
          <a:xfrm>
            <a:off x="3278221" y="3871609"/>
            <a:ext cx="6254885" cy="719034"/>
          </a:xfrm>
          <a:prstGeom prst="rect">
            <a:avLst/>
          </a:prstGeom>
          <a:noFill/>
        </p:spPr>
        <p:txBody>
          <a:bodyPr wrap="square" lIns="36000" tIns="36000" rIns="36000" bIns="36000" rtlCol="0">
            <a:spAutoFit/>
          </a:bodyPr>
          <a:lstStyle/>
          <a:p>
            <a:pPr algn="ctr"/>
            <a:r>
              <a:rPr lang="en-GB" sz="1400" dirty="0"/>
              <a:t>Let’s move to our practical exercises on the following </a:t>
            </a:r>
            <a:r>
              <a:rPr lang="en-GB" sz="1400" dirty="0" err="1"/>
              <a:t>Github</a:t>
            </a:r>
            <a:r>
              <a:rPr lang="en-GB" sz="1400" dirty="0"/>
              <a:t> repository:</a:t>
            </a:r>
          </a:p>
          <a:p>
            <a:pPr algn="ctr"/>
            <a:endParaRPr lang="en-GB" sz="1400" dirty="0"/>
          </a:p>
          <a:p>
            <a:pPr algn="ctr"/>
            <a:r>
              <a:rPr lang="en-GB" sz="1400" dirty="0"/>
              <a:t>github.com/josecaloca/validation-of-fair-classifiers</a:t>
            </a:r>
          </a:p>
        </p:txBody>
      </p:sp>
    </p:spTree>
    <p:extLst>
      <p:ext uri="{BB962C8B-B14F-4D97-AF65-F5344CB8AC3E}">
        <p14:creationId xmlns:p14="http://schemas.microsoft.com/office/powerpoint/2010/main" val="228181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33" name="Title 6">
            <a:extLst>
              <a:ext uri="{FF2B5EF4-FFF2-40B4-BE49-F238E27FC236}">
                <a16:creationId xmlns:a16="http://schemas.microsoft.com/office/drawing/2014/main" id="{4BD5B88E-6CEF-4434-87FE-E9DDE9C0BC1E}"/>
              </a:ext>
            </a:extLst>
          </p:cNvPr>
          <p:cNvSpPr>
            <a:spLocks noGrp="1"/>
          </p:cNvSpPr>
          <p:nvPr>
            <p:ph type="title"/>
          </p:nvPr>
        </p:nvSpPr>
        <p:spPr>
          <a:xfrm>
            <a:off x="659008" y="34827"/>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Agenda</a:t>
            </a:r>
          </a:p>
        </p:txBody>
      </p:sp>
      <p:pic>
        <p:nvPicPr>
          <p:cNvPr id="6" name="Content Placeholder 3">
            <a:extLst>
              <a:ext uri="{FF2B5EF4-FFF2-40B4-BE49-F238E27FC236}">
                <a16:creationId xmlns:a16="http://schemas.microsoft.com/office/drawing/2014/main" id="{6A055853-F52C-4D45-9221-10C06754E9C6}"/>
              </a:ext>
            </a:extLst>
          </p:cNvPr>
          <p:cNvPicPr>
            <a:picLocks noGrp="1" noChangeAspect="1"/>
          </p:cNvPicPr>
          <p:nvPr>
            <p:ph idx="1"/>
          </p:nvPr>
        </p:nvPicPr>
        <p:blipFill>
          <a:blip r:embed="rId2"/>
          <a:stretch>
            <a:fillRect/>
          </a:stretch>
        </p:blipFill>
        <p:spPr>
          <a:xfrm>
            <a:off x="1853037" y="6197497"/>
            <a:ext cx="963028" cy="456389"/>
          </a:xfrm>
        </p:spPr>
      </p:pic>
      <p:sp>
        <p:nvSpPr>
          <p:cNvPr id="15" name="TextBox 3">
            <a:extLst>
              <a:ext uri="{FF2B5EF4-FFF2-40B4-BE49-F238E27FC236}">
                <a16:creationId xmlns:a16="http://schemas.microsoft.com/office/drawing/2014/main" id="{3EFEA001-AFC2-4603-97DA-C8804CFE5D1C}"/>
              </a:ext>
            </a:extLst>
          </p:cNvPr>
          <p:cNvSpPr txBox="1"/>
          <p:nvPr/>
        </p:nvSpPr>
        <p:spPr>
          <a:xfrm>
            <a:off x="1376650" y="997316"/>
            <a:ext cx="8747305" cy="4972773"/>
          </a:xfrm>
          <a:prstGeom prst="rect">
            <a:avLst/>
          </a:prstGeom>
          <a:noFill/>
        </p:spPr>
        <p:txBody>
          <a:bodyPr wrap="square" lIns="91432" tIns="107989" rIns="91432" bIns="45718" rtlCol="0">
            <a:no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8" indent="-457200" eaLnBrk="0" fontAlgn="base" hangingPunct="0">
              <a:buClr>
                <a:prstClr val="white">
                  <a:lumMod val="50000"/>
                </a:prstClr>
              </a:buClr>
              <a:buFont typeface="+mj-lt"/>
              <a:buAutoNum type="arabicPeriod"/>
              <a:defRPr/>
            </a:pPr>
            <a:r>
              <a:rPr lang="en-GB" sz="2000" b="1" kern="0">
                <a:latin typeface="ING Me" panose="02000506040000020004" pitchFamily="2" charset="0"/>
                <a:cs typeface="ING Me" panose="02000506040000020004" pitchFamily="2" charset="0"/>
              </a:rPr>
              <a:t>Model fairness – General overview</a:t>
            </a:r>
          </a:p>
          <a:p>
            <a:pPr marL="457200" lvl="8" indent="-457200" eaLnBrk="0" fontAlgn="base" hangingPunct="0">
              <a:buClr>
                <a:prstClr val="white">
                  <a:lumMod val="50000"/>
                </a:prstClr>
              </a:buClr>
              <a:buFont typeface="+mj-lt"/>
              <a:buAutoNum type="arabicPeriod"/>
              <a:defRPr/>
            </a:pPr>
            <a:endParaRPr lang="en-GB" sz="2000" b="1" kern="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sz="2000" b="1" kern="0">
                <a:latin typeface="ING Me" panose="02000506040000020004" pitchFamily="2" charset="0"/>
                <a:cs typeface="ING Me" panose="02000506040000020004" pitchFamily="2" charset="0"/>
              </a:rPr>
              <a:t>Fairness metrics: Statistical non-discrimination criteria</a:t>
            </a:r>
          </a:p>
          <a:p>
            <a:pPr marL="457200" lvl="8" indent="-457200" eaLnBrk="0" fontAlgn="base" hangingPunct="0">
              <a:buClr>
                <a:prstClr val="white">
                  <a:lumMod val="50000"/>
                </a:prstClr>
              </a:buClr>
              <a:buFont typeface="+mj-lt"/>
              <a:buAutoNum type="arabicPeriod"/>
              <a:defRPr/>
            </a:pPr>
            <a:endParaRPr lang="en-GB" sz="2000" b="1" kern="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sz="2000" b="1" kern="0">
                <a:latin typeface="ING Me" panose="02000506040000020004" pitchFamily="2" charset="0"/>
                <a:cs typeface="ING Me" panose="02000506040000020004" pitchFamily="2" charset="0"/>
              </a:rPr>
              <a:t>Cut-off agnostic metrics</a:t>
            </a:r>
          </a:p>
          <a:p>
            <a:pPr marL="457200" lvl="8" indent="-457200" eaLnBrk="0" fontAlgn="base" hangingPunct="0">
              <a:buClr>
                <a:prstClr val="white">
                  <a:lumMod val="50000"/>
                </a:prstClr>
              </a:buClr>
              <a:buFont typeface="+mj-lt"/>
              <a:buAutoNum type="arabicPeriod"/>
              <a:defRPr/>
            </a:pPr>
            <a:endParaRPr lang="en-GB" sz="2000" b="1" kern="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sz="2000" b="1" kern="0">
                <a:latin typeface="ING Me" panose="02000506040000020004" pitchFamily="2" charset="0"/>
                <a:cs typeface="ING Me" panose="02000506040000020004" pitchFamily="2" charset="0"/>
              </a:rPr>
              <a:t>Legal considerations: 80% Rule</a:t>
            </a:r>
          </a:p>
          <a:p>
            <a:pPr marL="457200" lvl="8" indent="-457200" eaLnBrk="0" fontAlgn="base" hangingPunct="0">
              <a:buClr>
                <a:prstClr val="white">
                  <a:lumMod val="50000"/>
                </a:prstClr>
              </a:buClr>
              <a:buFont typeface="+mj-lt"/>
              <a:buAutoNum type="arabicPeriod"/>
              <a:defRPr/>
            </a:pPr>
            <a:endParaRPr lang="en-GB" sz="2000" b="1" kern="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sz="2000" b="1" kern="0">
                <a:latin typeface="ING Me" panose="02000506040000020004" pitchFamily="2" charset="0"/>
                <a:cs typeface="ING Me" panose="02000506040000020004" pitchFamily="2" charset="0"/>
              </a:rPr>
              <a:t>Development Lifecycle – Types of Biases</a:t>
            </a:r>
          </a:p>
          <a:p>
            <a:pPr marL="457200" lvl="8" indent="-457200" eaLnBrk="0" fontAlgn="base" hangingPunct="0">
              <a:buClr>
                <a:prstClr val="white">
                  <a:lumMod val="50000"/>
                </a:prstClr>
              </a:buClr>
              <a:buFont typeface="+mj-lt"/>
              <a:buAutoNum type="arabicPeriod"/>
              <a:defRPr/>
            </a:pPr>
            <a:endParaRPr lang="en-GB" sz="2000" b="1" kern="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sz="2000" b="1" kern="0">
                <a:latin typeface="ING Me" panose="02000506040000020004" pitchFamily="2" charset="0"/>
                <a:cs typeface="ING Me" panose="02000506040000020004" pitchFamily="2" charset="0"/>
              </a:rPr>
              <a:t>Approaches to Bias Mitigation: Pre-Processing</a:t>
            </a:r>
          </a:p>
          <a:p>
            <a:pPr marL="457200" lvl="8" indent="-457200" eaLnBrk="0" fontAlgn="base" hangingPunct="0">
              <a:buClr>
                <a:prstClr val="white">
                  <a:lumMod val="50000"/>
                </a:prstClr>
              </a:buClr>
              <a:buFont typeface="+mj-lt"/>
              <a:buAutoNum type="arabicPeriod"/>
              <a:defRPr/>
            </a:pPr>
            <a:endParaRPr lang="en-GB" sz="2000" b="1" kern="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sz="2000" b="1" kern="0">
                <a:latin typeface="ING Me" panose="02000506040000020004" pitchFamily="2" charset="0"/>
                <a:cs typeface="ING Me" panose="02000506040000020004" pitchFamily="2" charset="0"/>
              </a:rPr>
              <a:t>Approaches to Bias Mitigation: In-Processing</a:t>
            </a:r>
          </a:p>
          <a:p>
            <a:pPr marL="457200" lvl="8" indent="-457200" eaLnBrk="0" fontAlgn="base" hangingPunct="0">
              <a:buClr>
                <a:prstClr val="white">
                  <a:lumMod val="50000"/>
                </a:prstClr>
              </a:buClr>
              <a:buFont typeface="+mj-lt"/>
              <a:buAutoNum type="arabicPeriod"/>
              <a:defRPr/>
            </a:pPr>
            <a:endParaRPr lang="en-GB" sz="2000" b="1" kern="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sz="2000" b="1" kern="0">
                <a:latin typeface="ING Me" panose="02000506040000020004" pitchFamily="2" charset="0"/>
                <a:cs typeface="ING Me" panose="02000506040000020004" pitchFamily="2" charset="0"/>
              </a:rPr>
              <a:t>Approaches to Bias Mitigation: Post-Processing</a:t>
            </a:r>
          </a:p>
          <a:p>
            <a:pPr marL="457200" lvl="8" indent="-457200" eaLnBrk="0" fontAlgn="base" hangingPunct="0">
              <a:buClr>
                <a:prstClr val="white">
                  <a:lumMod val="50000"/>
                </a:prstClr>
              </a:buClr>
              <a:buFont typeface="+mj-lt"/>
              <a:buAutoNum type="arabicPeriod"/>
              <a:defRPr/>
            </a:pPr>
            <a:endParaRPr lang="en-GB" sz="2000" b="1" kern="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endParaRPr lang="en-GB" sz="2000" b="1" kern="0">
              <a:latin typeface="ING Me" panose="02000506040000020004" pitchFamily="2" charset="0"/>
              <a:cs typeface="ING Me" panose="02000506040000020004" pitchFamily="2" charset="0"/>
            </a:endParaRPr>
          </a:p>
        </p:txBody>
      </p:sp>
      <p:sp>
        <p:nvSpPr>
          <p:cNvPr id="17" name="Slide Number Placeholder 4">
            <a:extLst>
              <a:ext uri="{FF2B5EF4-FFF2-40B4-BE49-F238E27FC236}">
                <a16:creationId xmlns:a16="http://schemas.microsoft.com/office/drawing/2014/main" id="{DED204FF-4CC0-4AB8-A774-4C3745B8A185}"/>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2</a:t>
            </a:fld>
            <a:endParaRPr lang="en-GB" sz="1000">
              <a:solidFill>
                <a:srgbClr val="000000"/>
              </a:solidFill>
              <a:latin typeface="ING Me"/>
            </a:endParaRPr>
          </a:p>
        </p:txBody>
      </p:sp>
    </p:spTree>
    <p:extLst>
      <p:ext uri="{BB962C8B-B14F-4D97-AF65-F5344CB8AC3E}">
        <p14:creationId xmlns:p14="http://schemas.microsoft.com/office/powerpoint/2010/main" val="599303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3E2B48B9-F325-439E-851D-21848A633AEF}"/>
              </a:ext>
            </a:extLst>
          </p:cNvPr>
          <p:cNvPicPr>
            <a:picLocks noGrp="1" noChangeAspect="1"/>
          </p:cNvPicPr>
          <p:nvPr>
            <p:ph idx="1"/>
          </p:nvPr>
        </p:nvPicPr>
        <p:blipFill>
          <a:blip r:embed="rId2"/>
          <a:stretch>
            <a:fillRect/>
          </a:stretch>
        </p:blipFill>
        <p:spPr>
          <a:xfrm>
            <a:off x="1853037" y="6197497"/>
            <a:ext cx="963028" cy="456389"/>
          </a:xfrm>
        </p:spPr>
      </p:pic>
      <p:sp>
        <p:nvSpPr>
          <p:cNvPr id="8" name="TextBox 7">
            <a:extLst>
              <a:ext uri="{FF2B5EF4-FFF2-40B4-BE49-F238E27FC236}">
                <a16:creationId xmlns:a16="http://schemas.microsoft.com/office/drawing/2014/main" id="{77502C91-87C3-4C05-A384-807C501778BE}"/>
              </a:ext>
            </a:extLst>
          </p:cNvPr>
          <p:cNvSpPr txBox="1"/>
          <p:nvPr/>
        </p:nvSpPr>
        <p:spPr>
          <a:xfrm>
            <a:off x="737291" y="634121"/>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Machine learning models developed across different industries are becoming influential in people’s lives</a:t>
            </a:r>
          </a:p>
        </p:txBody>
      </p:sp>
      <p:sp>
        <p:nvSpPr>
          <p:cNvPr id="9" name="Title 6">
            <a:extLst>
              <a:ext uri="{FF2B5EF4-FFF2-40B4-BE49-F238E27FC236}">
                <a16:creationId xmlns:a16="http://schemas.microsoft.com/office/drawing/2014/main" id="{7B930BA8-F82F-4F88-9A07-5B58E8EBEE38}"/>
              </a:ext>
            </a:extLst>
          </p:cNvPr>
          <p:cNvSpPr>
            <a:spLocks noGrp="1"/>
          </p:cNvSpPr>
          <p:nvPr>
            <p:ph type="title"/>
          </p:nvPr>
        </p:nvSpPr>
        <p:spPr>
          <a:xfrm>
            <a:off x="659008" y="7117"/>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Model fairness – General overview</a:t>
            </a:r>
          </a:p>
        </p:txBody>
      </p:sp>
      <p:sp>
        <p:nvSpPr>
          <p:cNvPr id="2" name="TextBox 1">
            <a:extLst>
              <a:ext uri="{FF2B5EF4-FFF2-40B4-BE49-F238E27FC236}">
                <a16:creationId xmlns:a16="http://schemas.microsoft.com/office/drawing/2014/main" id="{2ACEC180-22BC-4A08-8A1A-A66F182528AB}"/>
              </a:ext>
            </a:extLst>
          </p:cNvPr>
          <p:cNvSpPr txBox="1"/>
          <p:nvPr/>
        </p:nvSpPr>
        <p:spPr>
          <a:xfrm>
            <a:off x="2816064" y="6270059"/>
            <a:ext cx="8059081" cy="400110"/>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GB" sz="1000">
                <a:effectLst/>
                <a:latin typeface="ING Me" panose="02000506040000020004" pitchFamily="2" charset="0"/>
                <a:ea typeface="Calibri" panose="020F0502020204030204" pitchFamily="34" charset="0"/>
                <a:cs typeface="ING Me" panose="02000506040000020004" pitchFamily="2" charset="0"/>
              </a:rPr>
              <a:t>Bellamy et al. (2018)</a:t>
            </a:r>
            <a:endParaRPr lang="en-GB" sz="1000">
              <a:latin typeface="ING Me" panose="02000506040000020004" pitchFamily="2" charset="0"/>
              <a:cs typeface="ING Me" panose="02000506040000020004" pitchFamily="2" charset="0"/>
            </a:endParaRPr>
          </a:p>
          <a:p>
            <a:r>
              <a:rPr lang="en-GB" sz="1000">
                <a:latin typeface="ING Me" panose="02000506040000020004" pitchFamily="2" charset="0"/>
                <a:cs typeface="ING Me" panose="02000506040000020004" pitchFamily="2" charset="0"/>
              </a:rPr>
              <a:t>2. High-Level Expert Group on Artificial Intelligence of the (European Commission, 2019)</a:t>
            </a:r>
          </a:p>
        </p:txBody>
      </p:sp>
      <p:grpSp>
        <p:nvGrpSpPr>
          <p:cNvPr id="19" name="Group 18">
            <a:extLst>
              <a:ext uri="{FF2B5EF4-FFF2-40B4-BE49-F238E27FC236}">
                <a16:creationId xmlns:a16="http://schemas.microsoft.com/office/drawing/2014/main" id="{2CCBD32B-F6E7-4724-BBCA-9656D052C64B}"/>
              </a:ext>
            </a:extLst>
          </p:cNvPr>
          <p:cNvGrpSpPr/>
          <p:nvPr/>
        </p:nvGrpSpPr>
        <p:grpSpPr>
          <a:xfrm>
            <a:off x="737291" y="2139633"/>
            <a:ext cx="3311370" cy="2578734"/>
            <a:chOff x="935833" y="2490635"/>
            <a:chExt cx="3983879" cy="2578734"/>
          </a:xfrm>
        </p:grpSpPr>
        <p:grpSp>
          <p:nvGrpSpPr>
            <p:cNvPr id="21" name="Group 20">
              <a:extLst>
                <a:ext uri="{FF2B5EF4-FFF2-40B4-BE49-F238E27FC236}">
                  <a16:creationId xmlns:a16="http://schemas.microsoft.com/office/drawing/2014/main" id="{9D025EED-C98E-407E-9686-C6F2C4BF93FB}"/>
                </a:ext>
              </a:extLst>
            </p:cNvPr>
            <p:cNvGrpSpPr/>
            <p:nvPr/>
          </p:nvGrpSpPr>
          <p:grpSpPr>
            <a:xfrm>
              <a:off x="935833" y="2490635"/>
              <a:ext cx="3983879" cy="2578734"/>
              <a:chOff x="1089891" y="3527807"/>
              <a:chExt cx="4507345" cy="3521861"/>
            </a:xfrm>
          </p:grpSpPr>
          <p:sp>
            <p:nvSpPr>
              <p:cNvPr id="25" name="Rectangle 24">
                <a:extLst>
                  <a:ext uri="{FF2B5EF4-FFF2-40B4-BE49-F238E27FC236}">
                    <a16:creationId xmlns:a16="http://schemas.microsoft.com/office/drawing/2014/main" id="{7CDC8F88-A1BB-4E73-9D69-CAC13319E2A4}"/>
                  </a:ext>
                </a:extLst>
              </p:cNvPr>
              <p:cNvSpPr/>
              <p:nvPr/>
            </p:nvSpPr>
            <p:spPr>
              <a:xfrm>
                <a:off x="1183563" y="3648363"/>
                <a:ext cx="4320001" cy="3401305"/>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pl-PL" sz="1600" err="1">
                  <a:solidFill>
                    <a:schemeClr val="tx1"/>
                  </a:solidFill>
                </a:endParaRPr>
              </a:p>
            </p:txBody>
          </p:sp>
          <p:sp>
            <p:nvSpPr>
              <p:cNvPr id="29" name="Rectangle: Rounded Corners 28">
                <a:extLst>
                  <a:ext uri="{FF2B5EF4-FFF2-40B4-BE49-F238E27FC236}">
                    <a16:creationId xmlns:a16="http://schemas.microsoft.com/office/drawing/2014/main" id="{E880B4D2-104A-40FF-9924-2BC3469B3878}"/>
                  </a:ext>
                </a:extLst>
              </p:cNvPr>
              <p:cNvSpPr/>
              <p:nvPr/>
            </p:nvSpPr>
            <p:spPr>
              <a:xfrm>
                <a:off x="1089891" y="3527807"/>
                <a:ext cx="4507345" cy="516593"/>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sz="1600" b="1">
                    <a:solidFill>
                      <a:schemeClr val="bg1"/>
                    </a:solidFill>
                    <a:latin typeface="ING Me"/>
                  </a:rPr>
                  <a:t>What is a classifier? </a:t>
                </a:r>
              </a:p>
            </p:txBody>
          </p:sp>
        </p:grpSp>
        <p:sp>
          <p:nvSpPr>
            <p:cNvPr id="23" name="TextBox 22">
              <a:extLst>
                <a:ext uri="{FF2B5EF4-FFF2-40B4-BE49-F238E27FC236}">
                  <a16:creationId xmlns:a16="http://schemas.microsoft.com/office/drawing/2014/main" id="{932F4AE5-0A7E-418B-AEB7-C284B1940C39}"/>
                </a:ext>
              </a:extLst>
            </p:cNvPr>
            <p:cNvSpPr txBox="1"/>
            <p:nvPr/>
          </p:nvSpPr>
          <p:spPr>
            <a:xfrm>
              <a:off x="1136650" y="2959100"/>
              <a:ext cx="3596116" cy="1753997"/>
            </a:xfrm>
            <a:prstGeom prst="rect">
              <a:avLst/>
            </a:prstGeom>
            <a:noFill/>
          </p:spPr>
          <p:txBody>
            <a:bodyPr wrap="square" lIns="36000" tIns="36000" rIns="36000" bIns="36000" rtlCol="0">
              <a:spAutoFit/>
            </a:bodyPr>
            <a:lstStyle/>
            <a:p>
              <a:pPr algn="ctr">
                <a:lnSpc>
                  <a:spcPct val="107000"/>
                </a:lnSpc>
                <a:spcAft>
                  <a:spcPts val="800"/>
                </a:spcAft>
              </a:pPr>
              <a:r>
                <a:rPr lang="en-GB" sz="1200">
                  <a:latin typeface="ING Me" panose="02000506040000020004" pitchFamily="2" charset="0"/>
                  <a:ea typeface="Calibri" panose="020F0502020204030204" pitchFamily="34" charset="0"/>
                  <a:cs typeface="ING Me" panose="02000506040000020004" pitchFamily="2" charset="0"/>
                </a:rPr>
                <a:t>Classifiers leverage the existence of patterns that connect the outcome of interest in a population to pieces of information that we can observe. </a:t>
              </a:r>
            </a:p>
            <a:p>
              <a:pPr algn="ctr">
                <a:lnSpc>
                  <a:spcPct val="107000"/>
                </a:lnSpc>
                <a:spcAft>
                  <a:spcPts val="800"/>
                </a:spcAft>
              </a:pPr>
              <a:endParaRPr lang="en-GB" sz="1200" b="1">
                <a:latin typeface="ING Me" panose="02000506040000020004" pitchFamily="2" charset="0"/>
                <a:ea typeface="Calibri" panose="020F0502020204030204" pitchFamily="34" charset="0"/>
                <a:cs typeface="ING Me" panose="02000506040000020004" pitchFamily="2" charset="0"/>
              </a:endParaRPr>
            </a:p>
            <a:p>
              <a:pPr algn="ctr">
                <a:lnSpc>
                  <a:spcPct val="107000"/>
                </a:lnSpc>
                <a:spcAft>
                  <a:spcPts val="800"/>
                </a:spcAft>
              </a:pPr>
              <a:r>
                <a:rPr lang="en-GB" sz="1200" b="1">
                  <a:latin typeface="ING Me" panose="02000506040000020004" pitchFamily="2" charset="0"/>
                  <a:ea typeface="Calibri" panose="020F0502020204030204" pitchFamily="34" charset="0"/>
                  <a:cs typeface="ING Me" panose="02000506040000020004" pitchFamily="2" charset="0"/>
                </a:rPr>
                <a:t>For example: </a:t>
              </a:r>
            </a:p>
            <a:p>
              <a:pPr algn="ctr">
                <a:lnSpc>
                  <a:spcPct val="107000"/>
                </a:lnSpc>
                <a:spcAft>
                  <a:spcPts val="800"/>
                </a:spcAft>
              </a:pPr>
              <a:r>
                <a:rPr lang="en-GB" sz="1200">
                  <a:latin typeface="ING Me" panose="02000506040000020004" pitchFamily="2" charset="0"/>
                  <a:ea typeface="Calibri" panose="020F0502020204030204" pitchFamily="34" charset="0"/>
                  <a:cs typeface="ING Me" panose="02000506040000020004" pitchFamily="2" charset="0"/>
                </a:rPr>
                <a:t>Risky loan applicants might have a track record of high credit utilization.</a:t>
              </a:r>
            </a:p>
          </p:txBody>
        </p:sp>
      </p:grpSp>
      <p:sp>
        <p:nvSpPr>
          <p:cNvPr id="30" name="Arrow: Chevron 29">
            <a:extLst>
              <a:ext uri="{FF2B5EF4-FFF2-40B4-BE49-F238E27FC236}">
                <a16:creationId xmlns:a16="http://schemas.microsoft.com/office/drawing/2014/main" id="{C79B717D-B799-4B56-A424-FC6FBA4158A9}"/>
              </a:ext>
            </a:extLst>
          </p:cNvPr>
          <p:cNvSpPr/>
          <p:nvPr/>
        </p:nvSpPr>
        <p:spPr>
          <a:xfrm>
            <a:off x="4185761" y="3323350"/>
            <a:ext cx="187388" cy="363894"/>
          </a:xfrm>
          <a:prstGeom prst="chevron">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a:solidFill>
                <a:schemeClr val="tx1"/>
              </a:solidFill>
            </a:endParaRPr>
          </a:p>
        </p:txBody>
      </p:sp>
      <p:grpSp>
        <p:nvGrpSpPr>
          <p:cNvPr id="31" name="Group 30">
            <a:extLst>
              <a:ext uri="{FF2B5EF4-FFF2-40B4-BE49-F238E27FC236}">
                <a16:creationId xmlns:a16="http://schemas.microsoft.com/office/drawing/2014/main" id="{D722D4DB-E318-4A4A-8DE9-B915037F9ED6}"/>
              </a:ext>
            </a:extLst>
          </p:cNvPr>
          <p:cNvGrpSpPr/>
          <p:nvPr/>
        </p:nvGrpSpPr>
        <p:grpSpPr>
          <a:xfrm>
            <a:off x="4500676" y="2139633"/>
            <a:ext cx="3311370" cy="2578734"/>
            <a:chOff x="935833" y="2490635"/>
            <a:chExt cx="3983879" cy="2578734"/>
          </a:xfrm>
        </p:grpSpPr>
        <p:grpSp>
          <p:nvGrpSpPr>
            <p:cNvPr id="32" name="Group 31">
              <a:extLst>
                <a:ext uri="{FF2B5EF4-FFF2-40B4-BE49-F238E27FC236}">
                  <a16:creationId xmlns:a16="http://schemas.microsoft.com/office/drawing/2014/main" id="{BC5C743C-16D3-40EF-B5A0-BAE1BB8B507E}"/>
                </a:ext>
              </a:extLst>
            </p:cNvPr>
            <p:cNvGrpSpPr/>
            <p:nvPr/>
          </p:nvGrpSpPr>
          <p:grpSpPr>
            <a:xfrm>
              <a:off x="935833" y="2490635"/>
              <a:ext cx="3983879" cy="2578734"/>
              <a:chOff x="1089891" y="3527807"/>
              <a:chExt cx="4507345" cy="3521861"/>
            </a:xfrm>
          </p:grpSpPr>
          <p:sp>
            <p:nvSpPr>
              <p:cNvPr id="34" name="Rectangle 33">
                <a:extLst>
                  <a:ext uri="{FF2B5EF4-FFF2-40B4-BE49-F238E27FC236}">
                    <a16:creationId xmlns:a16="http://schemas.microsoft.com/office/drawing/2014/main" id="{78B0A217-B6DC-4EA9-B64B-AEED79E2A95B}"/>
                  </a:ext>
                </a:extLst>
              </p:cNvPr>
              <p:cNvSpPr/>
              <p:nvPr/>
            </p:nvSpPr>
            <p:spPr>
              <a:xfrm>
                <a:off x="1183563" y="3648363"/>
                <a:ext cx="4320001" cy="3401305"/>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pl-PL" sz="1600" err="1">
                  <a:solidFill>
                    <a:schemeClr val="tx1"/>
                  </a:solidFill>
                </a:endParaRPr>
              </a:p>
            </p:txBody>
          </p:sp>
          <p:sp>
            <p:nvSpPr>
              <p:cNvPr id="35" name="Rectangle: Rounded Corners 34">
                <a:extLst>
                  <a:ext uri="{FF2B5EF4-FFF2-40B4-BE49-F238E27FC236}">
                    <a16:creationId xmlns:a16="http://schemas.microsoft.com/office/drawing/2014/main" id="{4DF777E0-B1EB-465D-8E1E-E291077D8871}"/>
                  </a:ext>
                </a:extLst>
              </p:cNvPr>
              <p:cNvSpPr/>
              <p:nvPr/>
            </p:nvSpPr>
            <p:spPr>
              <a:xfrm>
                <a:off x="1089891" y="3527807"/>
                <a:ext cx="4507345" cy="516593"/>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sz="1600" b="1">
                    <a:solidFill>
                      <a:schemeClr val="bg1"/>
                    </a:solidFill>
                    <a:latin typeface="ING Me"/>
                  </a:rPr>
                  <a:t>Fairness through unawareness</a:t>
                </a:r>
              </a:p>
            </p:txBody>
          </p:sp>
        </p:grpSp>
        <p:sp>
          <p:nvSpPr>
            <p:cNvPr id="33" name="TextBox 32">
              <a:extLst>
                <a:ext uri="{FF2B5EF4-FFF2-40B4-BE49-F238E27FC236}">
                  <a16:creationId xmlns:a16="http://schemas.microsoft.com/office/drawing/2014/main" id="{F99B604F-291A-4AC1-BB5A-591CD83131D1}"/>
                </a:ext>
              </a:extLst>
            </p:cNvPr>
            <p:cNvSpPr txBox="1"/>
            <p:nvPr/>
          </p:nvSpPr>
          <p:spPr>
            <a:xfrm>
              <a:off x="1136651" y="2959100"/>
              <a:ext cx="3596116" cy="1651405"/>
            </a:xfrm>
            <a:prstGeom prst="rect">
              <a:avLst/>
            </a:prstGeom>
            <a:noFill/>
          </p:spPr>
          <p:txBody>
            <a:bodyPr wrap="square" lIns="36000" tIns="36000" rIns="36000" bIns="36000" rtlCol="0">
              <a:spAutoFit/>
            </a:bodyPr>
            <a:lstStyle/>
            <a:p>
              <a:pPr algn="ctr">
                <a:lnSpc>
                  <a:spcPct val="107000"/>
                </a:lnSpc>
                <a:spcAft>
                  <a:spcPts val="800"/>
                </a:spcAft>
              </a:pPr>
              <a:r>
                <a:rPr lang="en-GB" sz="1200">
                  <a:latin typeface="ING Me" panose="02000506040000020004" pitchFamily="2" charset="0"/>
                  <a:ea typeface="Calibri" panose="020F0502020204030204" pitchFamily="34" charset="0"/>
                  <a:cs typeface="ING Me" panose="02000506040000020004" pitchFamily="2" charset="0"/>
                </a:rPr>
                <a:t>Removing or ignoring sensitive attributes can be ineffective and even harmful.</a:t>
              </a:r>
            </a:p>
            <a:p>
              <a:pPr algn="ctr">
                <a:lnSpc>
                  <a:spcPct val="107000"/>
                </a:lnSpc>
                <a:spcAft>
                  <a:spcPts val="800"/>
                </a:spcAft>
              </a:pPr>
              <a:endParaRPr lang="en-GB" sz="1200">
                <a:latin typeface="ING Me" panose="02000506040000020004" pitchFamily="2" charset="0"/>
                <a:ea typeface="Calibri" panose="020F0502020204030204" pitchFamily="34" charset="0"/>
                <a:cs typeface="ING Me" panose="02000506040000020004" pitchFamily="2" charset="0"/>
              </a:endParaRPr>
            </a:p>
            <a:p>
              <a:pPr algn="ctr">
                <a:lnSpc>
                  <a:spcPct val="107000"/>
                </a:lnSpc>
                <a:spcAft>
                  <a:spcPts val="800"/>
                </a:spcAft>
              </a:pPr>
              <a:r>
                <a:rPr lang="en-GB" sz="1200">
                  <a:latin typeface="ING Me" panose="02000506040000020004" pitchFamily="2" charset="0"/>
                  <a:ea typeface="Calibri" panose="020F0502020204030204" pitchFamily="34" charset="0"/>
                  <a:cs typeface="ING Me" panose="02000506040000020004" pitchFamily="2" charset="0"/>
                </a:rPr>
                <a:t>A model will discriminate when trained with covariates that are correlated with a </a:t>
              </a:r>
              <a:r>
                <a:rPr lang="en-GB" sz="1200" b="1">
                  <a:latin typeface="ING Me" panose="02000506040000020004" pitchFamily="2" charset="0"/>
                  <a:ea typeface="Calibri" panose="020F0502020204030204" pitchFamily="34" charset="0"/>
                  <a:cs typeface="ING Me" panose="02000506040000020004" pitchFamily="2" charset="0"/>
                </a:rPr>
                <a:t>protected attribute</a:t>
              </a:r>
              <a:r>
                <a:rPr lang="en-GB" sz="1200">
                  <a:latin typeface="ING Me" panose="02000506040000020004" pitchFamily="2" charset="0"/>
                  <a:ea typeface="Calibri" panose="020F0502020204030204" pitchFamily="34" charset="0"/>
                  <a:cs typeface="ING Me" panose="02000506040000020004" pitchFamily="2" charset="0"/>
                </a:rPr>
                <a:t>, even if this variable is removed from the model</a:t>
              </a:r>
            </a:p>
          </p:txBody>
        </p:sp>
      </p:grpSp>
      <p:grpSp>
        <p:nvGrpSpPr>
          <p:cNvPr id="36" name="Group 35">
            <a:extLst>
              <a:ext uri="{FF2B5EF4-FFF2-40B4-BE49-F238E27FC236}">
                <a16:creationId xmlns:a16="http://schemas.microsoft.com/office/drawing/2014/main" id="{BDCA1AFE-A7CA-4C1B-8CFA-41BC3533291D}"/>
              </a:ext>
            </a:extLst>
          </p:cNvPr>
          <p:cNvGrpSpPr/>
          <p:nvPr/>
        </p:nvGrpSpPr>
        <p:grpSpPr>
          <a:xfrm>
            <a:off x="8332878" y="2139633"/>
            <a:ext cx="3311370" cy="2578734"/>
            <a:chOff x="935833" y="2490635"/>
            <a:chExt cx="3983879" cy="2578734"/>
          </a:xfrm>
        </p:grpSpPr>
        <p:grpSp>
          <p:nvGrpSpPr>
            <p:cNvPr id="37" name="Group 36">
              <a:extLst>
                <a:ext uri="{FF2B5EF4-FFF2-40B4-BE49-F238E27FC236}">
                  <a16:creationId xmlns:a16="http://schemas.microsoft.com/office/drawing/2014/main" id="{F1610DA5-71ED-41AD-8CF1-BF25FDF84DC7}"/>
                </a:ext>
              </a:extLst>
            </p:cNvPr>
            <p:cNvGrpSpPr/>
            <p:nvPr/>
          </p:nvGrpSpPr>
          <p:grpSpPr>
            <a:xfrm>
              <a:off x="935833" y="2490635"/>
              <a:ext cx="3983879" cy="2578734"/>
              <a:chOff x="1089891" y="3527807"/>
              <a:chExt cx="4507345" cy="3521861"/>
            </a:xfrm>
          </p:grpSpPr>
          <p:sp>
            <p:nvSpPr>
              <p:cNvPr id="39" name="Rectangle 38">
                <a:extLst>
                  <a:ext uri="{FF2B5EF4-FFF2-40B4-BE49-F238E27FC236}">
                    <a16:creationId xmlns:a16="http://schemas.microsoft.com/office/drawing/2014/main" id="{90049B97-E1B0-4C1A-8EB8-6FE946F74B7B}"/>
                  </a:ext>
                </a:extLst>
              </p:cNvPr>
              <p:cNvSpPr/>
              <p:nvPr/>
            </p:nvSpPr>
            <p:spPr>
              <a:xfrm>
                <a:off x="1183563" y="3648363"/>
                <a:ext cx="4320001" cy="3401305"/>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pl-PL" sz="1600" err="1">
                  <a:solidFill>
                    <a:schemeClr val="tx1"/>
                  </a:solidFill>
                </a:endParaRPr>
              </a:p>
            </p:txBody>
          </p:sp>
          <p:sp>
            <p:nvSpPr>
              <p:cNvPr id="40" name="Rectangle: Rounded Corners 39">
                <a:extLst>
                  <a:ext uri="{FF2B5EF4-FFF2-40B4-BE49-F238E27FC236}">
                    <a16:creationId xmlns:a16="http://schemas.microsoft.com/office/drawing/2014/main" id="{886F2EAF-4AE5-4F19-A550-FA4ACC0CB6F7}"/>
                  </a:ext>
                </a:extLst>
              </p:cNvPr>
              <p:cNvSpPr/>
              <p:nvPr/>
            </p:nvSpPr>
            <p:spPr>
              <a:xfrm>
                <a:off x="1089891" y="3527807"/>
                <a:ext cx="4507345" cy="516593"/>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sz="1600" b="1">
                    <a:solidFill>
                      <a:schemeClr val="bg1"/>
                    </a:solidFill>
                    <a:latin typeface="ING Me"/>
                  </a:rPr>
                  <a:t>Multiple views of fairness</a:t>
                </a:r>
                <a:r>
                  <a:rPr lang="en-GB" sz="1600" baseline="30000">
                    <a:solidFill>
                      <a:schemeClr val="bg1"/>
                    </a:solidFill>
                    <a:effectLst/>
                    <a:latin typeface="Times New Roman" panose="02020603050405020304" pitchFamily="18" charset="0"/>
                    <a:ea typeface="Calibri" panose="020F0502020204030204" pitchFamily="34" charset="0"/>
                  </a:rPr>
                  <a:t>1</a:t>
                </a:r>
                <a:endParaRPr lang="en-GB" sz="1600" b="1">
                  <a:solidFill>
                    <a:schemeClr val="bg1"/>
                  </a:solidFill>
                  <a:latin typeface="ING Me"/>
                </a:endParaRPr>
              </a:p>
            </p:txBody>
          </p:sp>
        </p:grpSp>
        <p:sp>
          <p:nvSpPr>
            <p:cNvPr id="38" name="TextBox 37">
              <a:extLst>
                <a:ext uri="{FF2B5EF4-FFF2-40B4-BE49-F238E27FC236}">
                  <a16:creationId xmlns:a16="http://schemas.microsoft.com/office/drawing/2014/main" id="{1CC3797D-927F-45DF-A66F-20B7B623913C}"/>
                </a:ext>
              </a:extLst>
            </p:cNvPr>
            <p:cNvSpPr txBox="1"/>
            <p:nvPr/>
          </p:nvSpPr>
          <p:spPr>
            <a:xfrm>
              <a:off x="1136651" y="2959100"/>
              <a:ext cx="3596116" cy="1849023"/>
            </a:xfrm>
            <a:prstGeom prst="rect">
              <a:avLst/>
            </a:prstGeom>
            <a:noFill/>
          </p:spPr>
          <p:txBody>
            <a:bodyPr wrap="square" lIns="36000" tIns="36000" rIns="36000" bIns="36000" rtlCol="0">
              <a:spAutoFit/>
            </a:bodyPr>
            <a:lstStyle/>
            <a:p>
              <a:pPr algn="ctr">
                <a:lnSpc>
                  <a:spcPct val="107000"/>
                </a:lnSpc>
                <a:spcAft>
                  <a:spcPts val="800"/>
                </a:spcAft>
              </a:pPr>
              <a:r>
                <a:rPr lang="en-GB" sz="1200" b="1">
                  <a:latin typeface="ING Me" panose="02000506040000020004" pitchFamily="2" charset="0"/>
                  <a:ea typeface="Calibri" panose="020F0502020204030204" pitchFamily="34" charset="0"/>
                  <a:cs typeface="ING Me" panose="02000506040000020004" pitchFamily="2" charset="0"/>
                </a:rPr>
                <a:t>Individual fairness </a:t>
              </a:r>
              <a:r>
                <a:rPr lang="en-GB" sz="1200">
                  <a:latin typeface="ING Me" panose="02000506040000020004" pitchFamily="2" charset="0"/>
                  <a:ea typeface="Calibri" panose="020F0502020204030204" pitchFamily="34" charset="0"/>
                  <a:cs typeface="ING Me" panose="02000506040000020004" pitchFamily="2" charset="0"/>
                </a:rPr>
                <a:t>ensures that people who are ‘similar’ with respect to the classification task receive similar outcomes </a:t>
              </a:r>
            </a:p>
            <a:p>
              <a:pPr algn="ctr">
                <a:lnSpc>
                  <a:spcPct val="107000"/>
                </a:lnSpc>
                <a:spcAft>
                  <a:spcPts val="800"/>
                </a:spcAft>
              </a:pPr>
              <a:endParaRPr lang="en-GB" sz="1200">
                <a:latin typeface="ING Me" panose="02000506040000020004" pitchFamily="2" charset="0"/>
                <a:ea typeface="Calibri" panose="020F0502020204030204" pitchFamily="34" charset="0"/>
                <a:cs typeface="ING Me" panose="02000506040000020004" pitchFamily="2" charset="0"/>
              </a:endParaRPr>
            </a:p>
            <a:p>
              <a:pPr algn="ctr">
                <a:lnSpc>
                  <a:spcPct val="107000"/>
                </a:lnSpc>
                <a:spcAft>
                  <a:spcPts val="800"/>
                </a:spcAft>
              </a:pPr>
              <a:r>
                <a:rPr lang="en-GB" sz="1200" b="1">
                  <a:latin typeface="ING Me" panose="02000506040000020004" pitchFamily="2" charset="0"/>
                  <a:ea typeface="Calibri" panose="020F0502020204030204" pitchFamily="34" charset="0"/>
                  <a:cs typeface="ING Me" panose="02000506040000020004" pitchFamily="2" charset="0"/>
                </a:rPr>
                <a:t>Group fairness </a:t>
              </a:r>
              <a:r>
                <a:rPr lang="en-GB" sz="1200">
                  <a:latin typeface="ING Me" panose="02000506040000020004" pitchFamily="2" charset="0"/>
                  <a:ea typeface="Calibri" panose="020F0502020204030204" pitchFamily="34" charset="0"/>
                  <a:cs typeface="ING Me" panose="02000506040000020004" pitchFamily="2" charset="0"/>
                </a:rPr>
                <a:t>ensures statistical parity for members of different protected groups (e.g. gender or race)</a:t>
              </a:r>
            </a:p>
          </p:txBody>
        </p:sp>
      </p:grpSp>
      <p:sp>
        <p:nvSpPr>
          <p:cNvPr id="41" name="Arrow: Chevron 40">
            <a:extLst>
              <a:ext uri="{FF2B5EF4-FFF2-40B4-BE49-F238E27FC236}">
                <a16:creationId xmlns:a16="http://schemas.microsoft.com/office/drawing/2014/main" id="{2B0AD5C9-0519-4065-8B5B-7B58942EEC4A}"/>
              </a:ext>
            </a:extLst>
          </p:cNvPr>
          <p:cNvSpPr/>
          <p:nvPr/>
        </p:nvSpPr>
        <p:spPr>
          <a:xfrm>
            <a:off x="8007785" y="3323350"/>
            <a:ext cx="187388" cy="363894"/>
          </a:xfrm>
          <a:prstGeom prst="chevron">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a:solidFill>
                <a:schemeClr val="tx1"/>
              </a:solidFill>
            </a:endParaRPr>
          </a:p>
        </p:txBody>
      </p:sp>
      <p:sp>
        <p:nvSpPr>
          <p:cNvPr id="26" name="Slide Number Placeholder 4">
            <a:extLst>
              <a:ext uri="{FF2B5EF4-FFF2-40B4-BE49-F238E27FC236}">
                <a16:creationId xmlns:a16="http://schemas.microsoft.com/office/drawing/2014/main" id="{4B53F114-C9A2-462D-904D-92C74510608A}"/>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3</a:t>
            </a:fld>
            <a:endParaRPr lang="en-GB" sz="1000">
              <a:solidFill>
                <a:srgbClr val="000000"/>
              </a:solidFill>
              <a:latin typeface="ING Me"/>
            </a:endParaRPr>
          </a:p>
        </p:txBody>
      </p:sp>
    </p:spTree>
    <p:extLst>
      <p:ext uri="{BB962C8B-B14F-4D97-AF65-F5344CB8AC3E}">
        <p14:creationId xmlns:p14="http://schemas.microsoft.com/office/powerpoint/2010/main" val="2849771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3E2B48B9-F325-439E-851D-21848A633AEF}"/>
              </a:ext>
            </a:extLst>
          </p:cNvPr>
          <p:cNvPicPr>
            <a:picLocks noGrp="1" noChangeAspect="1"/>
          </p:cNvPicPr>
          <p:nvPr>
            <p:ph idx="1"/>
          </p:nvPr>
        </p:nvPicPr>
        <p:blipFill>
          <a:blip r:embed="rId2"/>
          <a:stretch>
            <a:fillRect/>
          </a:stretch>
        </p:blipFill>
        <p:spPr>
          <a:xfrm>
            <a:off x="1853037" y="6197497"/>
            <a:ext cx="963028" cy="456389"/>
          </a:xfrm>
        </p:spPr>
      </p:pic>
      <p:sp>
        <p:nvSpPr>
          <p:cNvPr id="80" name="Title 6">
            <a:extLst>
              <a:ext uri="{FF2B5EF4-FFF2-40B4-BE49-F238E27FC236}">
                <a16:creationId xmlns:a16="http://schemas.microsoft.com/office/drawing/2014/main" id="{F9BF4B8F-2E97-46FB-A802-C104CEFA5EC7}"/>
              </a:ext>
            </a:extLst>
          </p:cNvPr>
          <p:cNvSpPr>
            <a:spLocks noGrp="1"/>
          </p:cNvSpPr>
          <p:nvPr>
            <p:ph type="title"/>
          </p:nvPr>
        </p:nvSpPr>
        <p:spPr>
          <a:xfrm>
            <a:off x="659008" y="44063"/>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Fairness metrics: Statistical non-discrimination criteria (1/2)</a:t>
            </a:r>
          </a:p>
        </p:txBody>
      </p:sp>
      <p:sp>
        <p:nvSpPr>
          <p:cNvPr id="81" name="TextBox 80">
            <a:extLst>
              <a:ext uri="{FF2B5EF4-FFF2-40B4-BE49-F238E27FC236}">
                <a16:creationId xmlns:a16="http://schemas.microsoft.com/office/drawing/2014/main" id="{BF25658C-3879-4910-BEFC-930CF910CEC8}"/>
              </a:ext>
            </a:extLst>
          </p:cNvPr>
          <p:cNvSpPr txBox="1"/>
          <p:nvPr/>
        </p:nvSpPr>
        <p:spPr>
          <a:xfrm>
            <a:off x="761450" y="631158"/>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Absence of discrimination can be defined in terms of statistical expressions that equalise some group-dependent statistical quantity across different groups</a:t>
            </a:r>
          </a:p>
        </p:txBody>
      </p:sp>
      <p:sp>
        <p:nvSpPr>
          <p:cNvPr id="82" name="TextBox 81">
            <a:extLst>
              <a:ext uri="{FF2B5EF4-FFF2-40B4-BE49-F238E27FC236}">
                <a16:creationId xmlns:a16="http://schemas.microsoft.com/office/drawing/2014/main" id="{5275EC4A-BE14-4561-8776-0417336BF54D}"/>
              </a:ext>
            </a:extLst>
          </p:cNvPr>
          <p:cNvSpPr txBox="1"/>
          <p:nvPr/>
        </p:nvSpPr>
        <p:spPr>
          <a:xfrm>
            <a:off x="5413503" y="2087581"/>
            <a:ext cx="2069243" cy="91474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A82C2DE-54D4-4493-9E45-9340479B1C44}"/>
                  </a:ext>
                </a:extLst>
              </p:cNvPr>
              <p:cNvSpPr txBox="1"/>
              <p:nvPr/>
            </p:nvSpPr>
            <p:spPr>
              <a:xfrm>
                <a:off x="3210494" y="1367218"/>
                <a:ext cx="1875613" cy="504629"/>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ES_tradnl" sz="1400">
                    <a:solidFill>
                      <a:srgbClr val="FF6200"/>
                    </a:solidFill>
                    <a:latin typeface="ING Me" panose="02000506040000020004" pitchFamily="2" charset="0"/>
                    <a:cs typeface="ING Me" panose="02000506040000020004" pitchFamily="2" charset="0"/>
                  </a:rPr>
                  <a:t>Independence          </a:t>
                </a:r>
                <a14:m>
                  <m:oMath xmlns:m="http://schemas.openxmlformats.org/officeDocument/2006/math">
                    <m:acc>
                      <m:accPr>
                        <m:chr m:val="̂"/>
                        <m:ctrlPr>
                          <a:rPr lang="en-GB" sz="1600" b="0" i="1" smtClean="0">
                            <a:solidFill>
                              <a:srgbClr val="FF6200"/>
                            </a:solidFill>
                            <a:latin typeface="Cambria Math" panose="02040503050406030204" pitchFamily="18" charset="0"/>
                          </a:rPr>
                        </m:ctrlPr>
                      </m:accPr>
                      <m:e>
                        <m:r>
                          <a:rPr lang="en-GB" sz="1600" b="0" i="1" smtClean="0">
                            <a:solidFill>
                              <a:srgbClr val="FF6200"/>
                            </a:solidFill>
                            <a:latin typeface="Cambria Math" panose="02040503050406030204" pitchFamily="18" charset="0"/>
                          </a:rPr>
                          <m:t>𝑌</m:t>
                        </m:r>
                      </m:e>
                    </m:acc>
                    <m:r>
                      <a:rPr lang="en-GB" sz="1600" i="0">
                        <a:solidFill>
                          <a:srgbClr val="FF6200"/>
                        </a:solidFill>
                        <a:latin typeface="Cambria Math" panose="02040503050406030204" pitchFamily="18" charset="0"/>
                      </a:rPr>
                      <m:t>⊥</m:t>
                    </m:r>
                    <m:r>
                      <a:rPr lang="en-GB" sz="1600" i="1">
                        <a:solidFill>
                          <a:srgbClr val="FF6200"/>
                        </a:solidFill>
                        <a:latin typeface="Cambria Math" panose="02040503050406030204" pitchFamily="18" charset="0"/>
                      </a:rPr>
                      <m:t>𝐴</m:t>
                    </m:r>
                    <m:r>
                      <a:rPr lang="en-GB" sz="1600" i="0">
                        <a:solidFill>
                          <a:srgbClr val="FF6200"/>
                        </a:solidFill>
                        <a:latin typeface="Cambria Math" panose="02040503050406030204" pitchFamily="18" charset="0"/>
                      </a:rPr>
                      <m:t> </m:t>
                    </m:r>
                  </m:oMath>
                </a14:m>
                <a:endParaRPr lang="es-ES" sz="1600">
                  <a:solidFill>
                    <a:srgbClr val="FF6200"/>
                  </a:solidFill>
                  <a:latin typeface="ING Me" panose="02000506040000020004" pitchFamily="2" charset="0"/>
                  <a:cs typeface="ING Me" panose="02000506040000020004" pitchFamily="2" charset="0"/>
                </a:endParaRPr>
              </a:p>
            </p:txBody>
          </p:sp>
        </mc:Choice>
        <mc:Fallback xmlns="">
          <p:sp>
            <p:nvSpPr>
              <p:cNvPr id="83" name="TextBox 82">
                <a:extLst>
                  <a:ext uri="{FF2B5EF4-FFF2-40B4-BE49-F238E27FC236}">
                    <a16:creationId xmlns:a16="http://schemas.microsoft.com/office/drawing/2014/main" id="{8A82C2DE-54D4-4493-9E45-9340479B1C44}"/>
                  </a:ext>
                </a:extLst>
              </p:cNvPr>
              <p:cNvSpPr txBox="1">
                <a:spLocks noRot="1" noChangeAspect="1" noMove="1" noResize="1" noEditPoints="1" noAdjustHandles="1" noChangeArrowheads="1" noChangeShapeType="1" noTextEdit="1"/>
              </p:cNvSpPr>
              <p:nvPr/>
            </p:nvSpPr>
            <p:spPr>
              <a:xfrm>
                <a:off x="3210494" y="1367218"/>
                <a:ext cx="1875613" cy="504629"/>
              </a:xfrm>
              <a:prstGeom prst="roundRect">
                <a:avLst/>
              </a:prstGeom>
              <a:blipFill>
                <a:blip r:embed="rId4"/>
                <a:stretch>
                  <a:fillRect t="-7229" r="-4886"/>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0304905-7365-48FD-9799-1EBBD4DB6982}"/>
                  </a:ext>
                </a:extLst>
              </p:cNvPr>
              <p:cNvSpPr txBox="1"/>
              <p:nvPr/>
            </p:nvSpPr>
            <p:spPr>
              <a:xfrm>
                <a:off x="5413503" y="1370820"/>
                <a:ext cx="2050205" cy="501027"/>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sz="1200" b="1">
                    <a:solidFill>
                      <a:prstClr val="white"/>
                    </a:solidFill>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rgbClr val="FF6200"/>
                    </a:solidFill>
                    <a:latin typeface="ING Me" panose="02000506040000020004" pitchFamily="2" charset="0"/>
                    <a:cs typeface="ING Me" panose="02000506040000020004" pitchFamily="2" charset="0"/>
                  </a:rPr>
                  <a:t>Separation                </a:t>
                </a:r>
                <a14:m>
                  <m:oMath xmlns:m="http://schemas.openxmlformats.org/officeDocument/2006/math">
                    <m:acc>
                      <m:accPr>
                        <m:chr m:val="̂"/>
                        <m:ctrlPr>
                          <a:rPr lang="en-GB" sz="1600" b="0" i="1">
                            <a:solidFill>
                              <a:srgbClr val="FF6200"/>
                            </a:solidFill>
                            <a:latin typeface="Cambria Math" panose="02040503050406030204" pitchFamily="18" charset="0"/>
                          </a:rPr>
                        </m:ctrlPr>
                      </m:accPr>
                      <m:e>
                        <m:r>
                          <a:rPr lang="en-GB" sz="1600" b="0" i="1">
                            <a:solidFill>
                              <a:srgbClr val="FF6200"/>
                            </a:solidFill>
                            <a:latin typeface="Cambria Math" panose="02040503050406030204" pitchFamily="18" charset="0"/>
                          </a:rPr>
                          <m:t>𝑌</m:t>
                        </m:r>
                      </m:e>
                    </m:acc>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𝑌</m:t>
                    </m:r>
                  </m:oMath>
                </a14:m>
                <a:endParaRPr lang="en-GB" sz="1600">
                  <a:solidFill>
                    <a:srgbClr val="FF6200"/>
                  </a:solidFill>
                  <a:effectLst/>
                  <a:latin typeface="ING Me" panose="02000506040000020004" pitchFamily="2" charset="0"/>
                  <a:ea typeface="Calibri" panose="020F0502020204030204" pitchFamily="34" charset="0"/>
                  <a:cs typeface="ING Me" panose="02000506040000020004" pitchFamily="2" charset="0"/>
                </a:endParaRPr>
              </a:p>
            </p:txBody>
          </p:sp>
        </mc:Choice>
        <mc:Fallback xmlns="">
          <p:sp>
            <p:nvSpPr>
              <p:cNvPr id="84" name="TextBox 83">
                <a:extLst>
                  <a:ext uri="{FF2B5EF4-FFF2-40B4-BE49-F238E27FC236}">
                    <a16:creationId xmlns:a16="http://schemas.microsoft.com/office/drawing/2014/main" id="{C0304905-7365-48FD-9799-1EBBD4DB6982}"/>
                  </a:ext>
                </a:extLst>
              </p:cNvPr>
              <p:cNvSpPr txBox="1">
                <a:spLocks noRot="1" noChangeAspect="1" noMove="1" noResize="1" noEditPoints="1" noAdjustHandles="1" noChangeArrowheads="1" noChangeShapeType="1" noTextEdit="1"/>
              </p:cNvSpPr>
              <p:nvPr/>
            </p:nvSpPr>
            <p:spPr>
              <a:xfrm>
                <a:off x="5413503" y="1370820"/>
                <a:ext cx="2050205" cy="501027"/>
              </a:xfrm>
              <a:prstGeom prst="roundRect">
                <a:avLst/>
              </a:prstGeom>
              <a:blipFill>
                <a:blip r:embed="rId5"/>
                <a:stretch>
                  <a:fillRect t="-8537" b="-7317"/>
                </a:stretch>
              </a:blipFill>
              <a:ln w="28575">
                <a:noFill/>
              </a:ln>
            </p:spPr>
            <p:txBody>
              <a:bodyPr/>
              <a:lstStyle/>
              <a:p>
                <a:r>
                  <a:rPr lang="en-US">
                    <a:noFill/>
                  </a:rPr>
                  <a:t> </a:t>
                </a:r>
              </a:p>
            </p:txBody>
          </p:sp>
        </mc:Fallback>
      </mc:AlternateContent>
      <p:sp>
        <p:nvSpPr>
          <p:cNvPr id="85" name="TextBox 84">
            <a:extLst>
              <a:ext uri="{FF2B5EF4-FFF2-40B4-BE49-F238E27FC236}">
                <a16:creationId xmlns:a16="http://schemas.microsoft.com/office/drawing/2014/main" id="{AAC0E526-A323-43D7-80F1-FF3100CBD3AB}"/>
              </a:ext>
            </a:extLst>
          </p:cNvPr>
          <p:cNvSpPr txBox="1"/>
          <p:nvPr/>
        </p:nvSpPr>
        <p:spPr>
          <a:xfrm>
            <a:off x="3200975" y="2085657"/>
            <a:ext cx="1875613" cy="916211"/>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86" name="TextBox 85">
            <a:extLst>
              <a:ext uri="{FF2B5EF4-FFF2-40B4-BE49-F238E27FC236}">
                <a16:creationId xmlns:a16="http://schemas.microsoft.com/office/drawing/2014/main" id="{5742BFE6-E9B6-47EF-AE5F-61E4CFADF2C5}"/>
              </a:ext>
            </a:extLst>
          </p:cNvPr>
          <p:cNvSpPr txBox="1"/>
          <p:nvPr/>
        </p:nvSpPr>
        <p:spPr>
          <a:xfrm>
            <a:off x="7933956" y="2085747"/>
            <a:ext cx="1874359" cy="901802"/>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BFFAD74A-B18F-41F0-9666-936A49B3441D}"/>
                  </a:ext>
                </a:extLst>
              </p:cNvPr>
              <p:cNvSpPr txBox="1"/>
              <p:nvPr/>
            </p:nvSpPr>
            <p:spPr>
              <a:xfrm>
                <a:off x="7933956" y="1359208"/>
                <a:ext cx="1870692" cy="504629"/>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algn="ctr">
                  <a:defRPr sz="14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s-ES_tradnl" b="1" i="0" u="none" strike="noStrike" kern="1200" cap="none" spc="0" normalizeH="0" baseline="0" noProof="0">
                    <a:ln>
                      <a:noFill/>
                    </a:ln>
                    <a:solidFill>
                      <a:srgbClr val="FF6200"/>
                    </a:solidFill>
                    <a:effectLst/>
                    <a:uLnTx/>
                    <a:uFillTx/>
                    <a:latin typeface="ING Me" panose="02000506040000020004" pitchFamily="2" charset="0"/>
                    <a:cs typeface="ING Me" panose="02000506040000020004" pitchFamily="2" charset="0"/>
                  </a:rPr>
                  <a:t>Sufficiency           </a:t>
                </a:r>
                <a14:m>
                  <m:oMath xmlns:m="http://schemas.openxmlformats.org/officeDocument/2006/math">
                    <m:r>
                      <a:rPr lang="en-GB" sz="1600" b="0" i="1" smtClean="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𝑌</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GB" sz="1600" b="0" i="1">
                            <a:solidFill>
                              <a:srgbClr val="FF6200"/>
                            </a:solidFill>
                            <a:latin typeface="Cambria Math" panose="02040503050406030204" pitchFamily="18" charset="0"/>
                          </a:rPr>
                        </m:ctrlPr>
                      </m:accPr>
                      <m:e>
                        <m:r>
                          <a:rPr lang="en-GB" sz="1600" b="0" i="1">
                            <a:solidFill>
                              <a:srgbClr val="FF6200"/>
                            </a:solidFill>
                            <a:latin typeface="Cambria Math" panose="02040503050406030204" pitchFamily="18" charset="0"/>
                          </a:rPr>
                          <m:t>𝑌</m:t>
                        </m:r>
                      </m:e>
                    </m:acc>
                  </m:oMath>
                </a14:m>
                <a:endParaRPr lang="en-GB" sz="1600">
                  <a:solidFill>
                    <a:srgbClr val="FF6200"/>
                  </a:solidFill>
                  <a:effectLst/>
                  <a:latin typeface="ING Me" panose="02000506040000020004" pitchFamily="2" charset="0"/>
                  <a:ea typeface="Calibri" panose="020F0502020204030204" pitchFamily="34" charset="0"/>
                  <a:cs typeface="ING Me" panose="02000506040000020004" pitchFamily="2" charset="0"/>
                </a:endParaRPr>
              </a:p>
            </p:txBody>
          </p:sp>
        </mc:Choice>
        <mc:Fallback xmlns="">
          <p:sp>
            <p:nvSpPr>
              <p:cNvPr id="87" name="TextBox 86">
                <a:extLst>
                  <a:ext uri="{FF2B5EF4-FFF2-40B4-BE49-F238E27FC236}">
                    <a16:creationId xmlns:a16="http://schemas.microsoft.com/office/drawing/2014/main" id="{BFFAD74A-B18F-41F0-9666-936A49B3441D}"/>
                  </a:ext>
                </a:extLst>
              </p:cNvPr>
              <p:cNvSpPr txBox="1">
                <a:spLocks noRot="1" noChangeAspect="1" noMove="1" noResize="1" noEditPoints="1" noAdjustHandles="1" noChangeArrowheads="1" noChangeShapeType="1" noTextEdit="1"/>
              </p:cNvSpPr>
              <p:nvPr/>
            </p:nvSpPr>
            <p:spPr>
              <a:xfrm>
                <a:off x="7933956" y="1359208"/>
                <a:ext cx="1870692" cy="504629"/>
              </a:xfrm>
              <a:prstGeom prst="roundRect">
                <a:avLst/>
              </a:prstGeom>
              <a:blipFill>
                <a:blip r:embed="rId6"/>
                <a:stretch>
                  <a:fillRect t="-4819" b="-7229"/>
                </a:stretch>
              </a:blipFill>
              <a:ln>
                <a:noFill/>
              </a:ln>
            </p:spPr>
            <p:txBody>
              <a:bodyPr/>
              <a:lstStyle/>
              <a:p>
                <a:r>
                  <a:rPr lang="en-US">
                    <a:noFill/>
                  </a:rPr>
                  <a:t> </a:t>
                </a:r>
              </a:p>
            </p:txBody>
          </p:sp>
        </mc:Fallback>
      </mc:AlternateContent>
      <p:sp>
        <p:nvSpPr>
          <p:cNvPr id="88" name="TextBox 87">
            <a:extLst>
              <a:ext uri="{FF2B5EF4-FFF2-40B4-BE49-F238E27FC236}">
                <a16:creationId xmlns:a16="http://schemas.microsoft.com/office/drawing/2014/main" id="{9A33AE89-2331-4F96-A011-2E3076ECD54F}"/>
              </a:ext>
            </a:extLst>
          </p:cNvPr>
          <p:cNvSpPr txBox="1"/>
          <p:nvPr/>
        </p:nvSpPr>
        <p:spPr>
          <a:xfrm>
            <a:off x="3200973" y="2080132"/>
            <a:ext cx="1875613" cy="919401"/>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protected attribute </a:t>
            </a:r>
            <a:r>
              <a:rPr lang="en-GB" sz="1200">
                <a:latin typeface="ING Me" panose="02000506040000020004" pitchFamily="2" charset="0"/>
                <a:cs typeface="ING Me" panose="02000506040000020004" pitchFamily="2" charset="0"/>
              </a:rPr>
              <a:t>is statistically independent of the </a:t>
            </a:r>
            <a:r>
              <a:rPr lang="en-GB" sz="1200" b="1">
                <a:latin typeface="ING Me" panose="02000506040000020004" pitchFamily="2" charset="0"/>
                <a:cs typeface="ING Me" panose="02000506040000020004" pitchFamily="2" charset="0"/>
              </a:rPr>
              <a:t>model prediction</a:t>
            </a:r>
            <a:r>
              <a:rPr lang="en-GB" sz="1200">
                <a:latin typeface="ING Me" panose="02000506040000020004" pitchFamily="2" charset="0"/>
                <a:cs typeface="ING Me" panose="02000506040000020004" pitchFamily="2" charset="0"/>
              </a:rPr>
              <a:t>.</a:t>
            </a:r>
            <a:endParaRPr lang="en-US" sz="1200">
              <a:latin typeface="ING Me" panose="02000506040000020004" pitchFamily="2" charset="0"/>
              <a:cs typeface="ING Me" panose="02000506040000020004" pitchFamily="2" charset="0"/>
            </a:endParaRPr>
          </a:p>
        </p:txBody>
      </p:sp>
      <p:sp>
        <p:nvSpPr>
          <p:cNvPr id="89" name="TextBox 88">
            <a:extLst>
              <a:ext uri="{FF2B5EF4-FFF2-40B4-BE49-F238E27FC236}">
                <a16:creationId xmlns:a16="http://schemas.microsoft.com/office/drawing/2014/main" id="{7B1283DC-8769-4975-B9C7-44B6086052FF}"/>
              </a:ext>
            </a:extLst>
          </p:cNvPr>
          <p:cNvSpPr txBox="1"/>
          <p:nvPr/>
        </p:nvSpPr>
        <p:spPr>
          <a:xfrm>
            <a:off x="5394465" y="2071359"/>
            <a:ext cx="2088280" cy="919401"/>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prediction</a:t>
            </a:r>
            <a:r>
              <a:rPr lang="en-GB" sz="1200">
                <a:latin typeface="ING Me" panose="02000506040000020004" pitchFamily="2" charset="0"/>
                <a:cs typeface="ING Me" panose="02000506040000020004" pitchFamily="2" charset="0"/>
              </a:rPr>
              <a:t> is assumed to be independent of the </a:t>
            </a:r>
            <a:r>
              <a:rPr lang="en-GB" sz="1200" b="1">
                <a:latin typeface="ING Me" panose="02000506040000020004" pitchFamily="2" charset="0"/>
                <a:cs typeface="ING Me" panose="02000506040000020004" pitchFamily="2" charset="0"/>
              </a:rPr>
              <a:t>protected attributes </a:t>
            </a:r>
            <a:r>
              <a:rPr lang="en-GB" sz="1200">
                <a:latin typeface="ING Me" panose="02000506040000020004" pitchFamily="2" charset="0"/>
                <a:cs typeface="ING Me" panose="02000506040000020004" pitchFamily="2" charset="0"/>
              </a:rPr>
              <a:t>given the actual outcome</a:t>
            </a:r>
          </a:p>
        </p:txBody>
      </p:sp>
      <p:sp>
        <p:nvSpPr>
          <p:cNvPr id="90" name="TextBox 89">
            <a:extLst>
              <a:ext uri="{FF2B5EF4-FFF2-40B4-BE49-F238E27FC236}">
                <a16:creationId xmlns:a16="http://schemas.microsoft.com/office/drawing/2014/main" id="{DA26164D-43C9-476E-A254-B43C82B437B1}"/>
              </a:ext>
            </a:extLst>
          </p:cNvPr>
          <p:cNvSpPr txBox="1"/>
          <p:nvPr/>
        </p:nvSpPr>
        <p:spPr>
          <a:xfrm>
            <a:off x="7930289" y="1986892"/>
            <a:ext cx="1875613" cy="1123712"/>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protected attribute </a:t>
            </a:r>
            <a:r>
              <a:rPr lang="en-GB" sz="1200">
                <a:latin typeface="ING Me" panose="02000506040000020004" pitchFamily="2" charset="0"/>
                <a:cs typeface="ING Me" panose="02000506040000020004" pitchFamily="2" charset="0"/>
              </a:rPr>
              <a:t>is statistically independent of the </a:t>
            </a:r>
            <a:r>
              <a:rPr lang="en-GB" sz="1200" b="1">
                <a:latin typeface="ING Me" panose="02000506040000020004" pitchFamily="2" charset="0"/>
                <a:cs typeface="ING Me" panose="02000506040000020004" pitchFamily="2" charset="0"/>
              </a:rPr>
              <a:t>actual outcome </a:t>
            </a:r>
            <a:r>
              <a:rPr lang="en-GB" sz="1200">
                <a:latin typeface="ING Me" panose="02000506040000020004" pitchFamily="2" charset="0"/>
                <a:cs typeface="ING Me" panose="02000506040000020004" pitchFamily="2" charset="0"/>
              </a:rPr>
              <a:t>given the model prediction</a:t>
            </a:r>
          </a:p>
        </p:txBody>
      </p:sp>
      <p:sp>
        <p:nvSpPr>
          <p:cNvPr id="91" name="TextBox 90">
            <a:extLst>
              <a:ext uri="{FF2B5EF4-FFF2-40B4-BE49-F238E27FC236}">
                <a16:creationId xmlns:a16="http://schemas.microsoft.com/office/drawing/2014/main" id="{3E97D07B-EBED-4818-8BBB-50836B37BAE1}"/>
              </a:ext>
            </a:extLst>
          </p:cNvPr>
          <p:cNvSpPr txBox="1"/>
          <p:nvPr/>
        </p:nvSpPr>
        <p:spPr>
          <a:xfrm>
            <a:off x="5413503" y="3238385"/>
            <a:ext cx="2069243"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92" name="TextBox 91">
            <a:extLst>
              <a:ext uri="{FF2B5EF4-FFF2-40B4-BE49-F238E27FC236}">
                <a16:creationId xmlns:a16="http://schemas.microsoft.com/office/drawing/2014/main" id="{C7CB1F19-56CF-4DA5-BA59-C00CC6472B40}"/>
              </a:ext>
            </a:extLst>
          </p:cNvPr>
          <p:cNvSpPr txBox="1"/>
          <p:nvPr/>
        </p:nvSpPr>
        <p:spPr>
          <a:xfrm>
            <a:off x="3200975" y="3230372"/>
            <a:ext cx="1875613" cy="907350"/>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93" name="TextBox 92">
            <a:extLst>
              <a:ext uri="{FF2B5EF4-FFF2-40B4-BE49-F238E27FC236}">
                <a16:creationId xmlns:a16="http://schemas.microsoft.com/office/drawing/2014/main" id="{2AD48449-D1FD-4959-933B-40ABB43856C1}"/>
              </a:ext>
            </a:extLst>
          </p:cNvPr>
          <p:cNvSpPr txBox="1"/>
          <p:nvPr/>
        </p:nvSpPr>
        <p:spPr>
          <a:xfrm>
            <a:off x="7920770" y="3238385"/>
            <a:ext cx="1874359"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94" name="TextBox 93">
            <a:extLst>
              <a:ext uri="{FF2B5EF4-FFF2-40B4-BE49-F238E27FC236}">
                <a16:creationId xmlns:a16="http://schemas.microsoft.com/office/drawing/2014/main" id="{1772F966-342A-4887-BACC-D615713DDCBB}"/>
              </a:ext>
            </a:extLst>
          </p:cNvPr>
          <p:cNvSpPr txBox="1"/>
          <p:nvPr/>
        </p:nvSpPr>
        <p:spPr>
          <a:xfrm>
            <a:off x="3200973" y="3130008"/>
            <a:ext cx="1875613" cy="1123712"/>
          </a:xfrm>
          <a:prstGeom prst="roundRect">
            <a:avLst/>
          </a:prstGeom>
          <a:noFill/>
        </p:spPr>
        <p:txBody>
          <a:bodyPr wrap="square" rtlCol="0">
            <a:spAutoFit/>
          </a:bodyPr>
          <a:lstStyle/>
          <a:p>
            <a:pPr algn="ctr"/>
            <a:r>
              <a:rPr lang="en-GB" sz="1200" b="1">
                <a:latin typeface="ING Me" panose="02000506040000020004" pitchFamily="2" charset="0"/>
                <a:cs typeface="ING Me" panose="02000506040000020004" pitchFamily="2" charset="0"/>
              </a:rPr>
              <a:t>Statistical parity</a:t>
            </a:r>
            <a:r>
              <a:rPr lang="en-GB" sz="1200">
                <a:latin typeface="ING Me" panose="02000506040000020004" pitchFamily="2" charset="0"/>
                <a:cs typeface="ING Me" panose="02000506040000020004" pitchFamily="2" charset="0"/>
              </a:rPr>
              <a:t>: Equal proportion of positive predictions in each group (acceptance rate)</a:t>
            </a:r>
            <a:endParaRPr lang="en-US"/>
          </a:p>
        </p:txBody>
      </p:sp>
      <p:sp>
        <p:nvSpPr>
          <p:cNvPr id="95" name="TextBox 94">
            <a:extLst>
              <a:ext uri="{FF2B5EF4-FFF2-40B4-BE49-F238E27FC236}">
                <a16:creationId xmlns:a16="http://schemas.microsoft.com/office/drawing/2014/main" id="{1A797EC8-BA83-41A8-AEFA-F9BBD29D8A46}"/>
              </a:ext>
            </a:extLst>
          </p:cNvPr>
          <p:cNvSpPr txBox="1"/>
          <p:nvPr/>
        </p:nvSpPr>
        <p:spPr>
          <a:xfrm>
            <a:off x="5394465" y="3418097"/>
            <a:ext cx="2069243" cy="510778"/>
          </a:xfrm>
          <a:prstGeom prst="roundRect">
            <a:avLst/>
          </a:prstGeom>
          <a:noFill/>
        </p:spPr>
        <p:txBody>
          <a:bodyPr wrap="square" rtlCol="0">
            <a:spAutoFit/>
          </a:bodyPr>
          <a:lstStyle/>
          <a:p>
            <a:pPr algn="ctr"/>
            <a:r>
              <a:rPr lang="en-US" sz="1200" b="1" err="1">
                <a:latin typeface="ING Me" panose="02000506040000020004" pitchFamily="2" charset="0"/>
                <a:cs typeface="ING Me" panose="02000506040000020004" pitchFamily="2" charset="0"/>
              </a:rPr>
              <a:t>Equalised</a:t>
            </a:r>
            <a:r>
              <a:rPr lang="en-US" sz="1200" b="1">
                <a:latin typeface="ING Me" panose="02000506040000020004" pitchFamily="2" charset="0"/>
                <a:cs typeface="ING Me" panose="02000506040000020004" pitchFamily="2" charset="0"/>
              </a:rPr>
              <a:t> odds</a:t>
            </a:r>
            <a:r>
              <a:rPr lang="en-US" sz="1200">
                <a:latin typeface="ING Me" panose="02000506040000020004" pitchFamily="2" charset="0"/>
                <a:cs typeface="ING Me" panose="02000506040000020004" pitchFamily="2" charset="0"/>
              </a:rPr>
              <a:t>: Equal error rates across groups</a:t>
            </a:r>
          </a:p>
        </p:txBody>
      </p:sp>
      <p:sp>
        <p:nvSpPr>
          <p:cNvPr id="96" name="TextBox 95">
            <a:extLst>
              <a:ext uri="{FF2B5EF4-FFF2-40B4-BE49-F238E27FC236}">
                <a16:creationId xmlns:a16="http://schemas.microsoft.com/office/drawing/2014/main" id="{2E469DCF-5EC2-4D20-96F5-D1E22B55782D}"/>
              </a:ext>
            </a:extLst>
          </p:cNvPr>
          <p:cNvSpPr txBox="1"/>
          <p:nvPr/>
        </p:nvSpPr>
        <p:spPr>
          <a:xfrm>
            <a:off x="7930289" y="3355507"/>
            <a:ext cx="1874359" cy="715089"/>
          </a:xfrm>
          <a:prstGeom prst="roundRect">
            <a:avLst/>
          </a:prstGeom>
          <a:noFill/>
        </p:spPr>
        <p:txBody>
          <a:bodyPr wrap="square" rtlCol="0">
            <a:spAutoFit/>
          </a:bodyPr>
          <a:lstStyle/>
          <a:p>
            <a:pPr algn="ctr"/>
            <a:r>
              <a:rPr lang="en-US" sz="1200" b="1">
                <a:latin typeface="ING Me" panose="02000506040000020004" pitchFamily="2" charset="0"/>
                <a:cs typeface="ING Me" panose="02000506040000020004" pitchFamily="2" charset="0"/>
              </a:rPr>
              <a:t>Predictive parity</a:t>
            </a:r>
            <a:r>
              <a:rPr lang="en-US" sz="1200">
                <a:latin typeface="ING Me" panose="02000506040000020004" pitchFamily="2" charset="0"/>
                <a:cs typeface="ING Me" panose="02000506040000020004" pitchFamily="2" charset="0"/>
              </a:rPr>
              <a:t>: Equal </a:t>
            </a:r>
            <a:r>
              <a:rPr lang="en-GB" sz="1200" b="0" i="0">
                <a:solidFill>
                  <a:srgbClr val="333333"/>
                </a:solidFill>
                <a:effectLst/>
                <a:latin typeface="ING Me" panose="02000506040000020004" pitchFamily="2" charset="0"/>
                <a:cs typeface="ING Me" panose="02000506040000020004" pitchFamily="2" charset="0"/>
              </a:rPr>
              <a:t>chances of success/fail in each group</a:t>
            </a:r>
            <a:endParaRPr lang="en-GB" sz="1200">
              <a:latin typeface="ING Me" panose="02000506040000020004" pitchFamily="2" charset="0"/>
              <a:cs typeface="ING Me" panose="02000506040000020004" pitchFamily="2" charset="0"/>
            </a:endParaRPr>
          </a:p>
        </p:txBody>
      </p:sp>
      <p:sp>
        <p:nvSpPr>
          <p:cNvPr id="97" name="Pentagon 21">
            <a:extLst>
              <a:ext uri="{FF2B5EF4-FFF2-40B4-BE49-F238E27FC236}">
                <a16:creationId xmlns:a16="http://schemas.microsoft.com/office/drawing/2014/main" id="{72AEB320-0A6D-42D8-86E4-6A17BA4CE047}"/>
              </a:ext>
            </a:extLst>
          </p:cNvPr>
          <p:cNvSpPr/>
          <p:nvPr/>
        </p:nvSpPr>
        <p:spPr>
          <a:xfrm>
            <a:off x="890009" y="2085657"/>
            <a:ext cx="2259632" cy="947629"/>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kumimoji="0" lang="es-ES" sz="1400" b="1" i="0" u="none" strike="noStrike" kern="1200" cap="none" spc="0" normalizeH="0" baseline="0" noProof="0" err="1">
                <a:ln>
                  <a:noFill/>
                </a:ln>
                <a:solidFill>
                  <a:prstClr val="white"/>
                </a:solidFill>
                <a:effectLst/>
                <a:uLnTx/>
                <a:uFillTx/>
                <a:latin typeface="ING Me" panose="02000506040000020004" pitchFamily="2" charset="0"/>
                <a:cs typeface="ING Me" panose="02000506040000020004" pitchFamily="2" charset="0"/>
              </a:rPr>
              <a:t>Definition</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98" name="Pentagon 21">
            <a:extLst>
              <a:ext uri="{FF2B5EF4-FFF2-40B4-BE49-F238E27FC236}">
                <a16:creationId xmlns:a16="http://schemas.microsoft.com/office/drawing/2014/main" id="{5B842A15-8345-471E-9961-23EA22BBBFAA}"/>
              </a:ext>
            </a:extLst>
          </p:cNvPr>
          <p:cNvSpPr/>
          <p:nvPr/>
        </p:nvSpPr>
        <p:spPr>
          <a:xfrm>
            <a:off x="890009" y="3199624"/>
            <a:ext cx="2259632" cy="996113"/>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lang="es-ES" sz="1400" b="1">
                <a:solidFill>
                  <a:prstClr val="white"/>
                </a:solidFill>
                <a:latin typeface="ING Me" panose="02000506040000020004" pitchFamily="2" charset="0"/>
                <a:cs typeface="ING Me" panose="02000506040000020004" pitchFamily="2" charset="0"/>
              </a:rPr>
              <a:t>Common </a:t>
            </a:r>
            <a:r>
              <a:rPr lang="es-ES" sz="1400" b="1" err="1">
                <a:solidFill>
                  <a:prstClr val="white"/>
                </a:solidFill>
                <a:latin typeface="ING Me" panose="02000506040000020004" pitchFamily="2" charset="0"/>
                <a:cs typeface="ING Me" panose="02000506040000020004" pitchFamily="2" charset="0"/>
              </a:rPr>
              <a:t>metrics</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99" name="TextBox 98">
            <a:extLst>
              <a:ext uri="{FF2B5EF4-FFF2-40B4-BE49-F238E27FC236}">
                <a16:creationId xmlns:a16="http://schemas.microsoft.com/office/drawing/2014/main" id="{A6678232-AE00-4CB1-978E-4805C7759BC8}"/>
              </a:ext>
            </a:extLst>
          </p:cNvPr>
          <p:cNvSpPr txBox="1"/>
          <p:nvPr/>
        </p:nvSpPr>
        <p:spPr>
          <a:xfrm>
            <a:off x="5413503" y="4434856"/>
            <a:ext cx="2069243"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100" name="TextBox 99">
            <a:extLst>
              <a:ext uri="{FF2B5EF4-FFF2-40B4-BE49-F238E27FC236}">
                <a16:creationId xmlns:a16="http://schemas.microsoft.com/office/drawing/2014/main" id="{8AE472F9-803A-458D-A932-7A91D668A531}"/>
              </a:ext>
            </a:extLst>
          </p:cNvPr>
          <p:cNvSpPr txBox="1"/>
          <p:nvPr/>
        </p:nvSpPr>
        <p:spPr>
          <a:xfrm>
            <a:off x="3200975" y="4426843"/>
            <a:ext cx="1875613" cy="907350"/>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101" name="TextBox 100">
            <a:extLst>
              <a:ext uri="{FF2B5EF4-FFF2-40B4-BE49-F238E27FC236}">
                <a16:creationId xmlns:a16="http://schemas.microsoft.com/office/drawing/2014/main" id="{0093E81D-BD25-493D-B9BF-7EE96D0C969E}"/>
              </a:ext>
            </a:extLst>
          </p:cNvPr>
          <p:cNvSpPr txBox="1"/>
          <p:nvPr/>
        </p:nvSpPr>
        <p:spPr>
          <a:xfrm>
            <a:off x="7920770" y="4434856"/>
            <a:ext cx="1874359"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104" name="Pentagon 21">
            <a:extLst>
              <a:ext uri="{FF2B5EF4-FFF2-40B4-BE49-F238E27FC236}">
                <a16:creationId xmlns:a16="http://schemas.microsoft.com/office/drawing/2014/main" id="{BC19E79B-4511-4FED-AC38-12D8EFF97CAB}"/>
              </a:ext>
            </a:extLst>
          </p:cNvPr>
          <p:cNvSpPr/>
          <p:nvPr/>
        </p:nvSpPr>
        <p:spPr>
          <a:xfrm>
            <a:off x="890009" y="4396095"/>
            <a:ext cx="2259632" cy="996113"/>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lang="es-ES" sz="1400" b="1" err="1">
                <a:solidFill>
                  <a:prstClr val="white"/>
                </a:solidFill>
                <a:latin typeface="ING Me" panose="02000506040000020004" pitchFamily="2" charset="0"/>
                <a:cs typeface="ING Me" panose="02000506040000020004" pitchFamily="2" charset="0"/>
              </a:rPr>
              <a:t>Fairness</a:t>
            </a:r>
            <a:r>
              <a:rPr lang="es-ES" sz="1400" b="1">
                <a:solidFill>
                  <a:prstClr val="white"/>
                </a:solidFill>
                <a:latin typeface="ING Me" panose="02000506040000020004" pitchFamily="2" charset="0"/>
                <a:cs typeface="ING Me" panose="02000506040000020004" pitchFamily="2" charset="0"/>
              </a:rPr>
              <a:t> </a:t>
            </a:r>
            <a:r>
              <a:rPr lang="es-ES" sz="1400" b="1" err="1">
                <a:solidFill>
                  <a:prstClr val="white"/>
                </a:solidFill>
                <a:latin typeface="ING Me" panose="02000506040000020004" pitchFamily="2" charset="0"/>
                <a:cs typeface="ING Me" panose="02000506040000020004" pitchFamily="2" charset="0"/>
              </a:rPr>
              <a:t>for</a:t>
            </a:r>
            <a:r>
              <a:rPr lang="es-ES" sz="1400" b="1">
                <a:solidFill>
                  <a:prstClr val="white"/>
                </a:solidFill>
                <a:latin typeface="ING Me" panose="02000506040000020004" pitchFamily="2" charset="0"/>
                <a:cs typeface="ING Me" panose="02000506040000020004" pitchFamily="2" charset="0"/>
              </a:rPr>
              <a:t> </a:t>
            </a:r>
            <a:r>
              <a:rPr lang="es-ES" sz="1400" b="1" err="1">
                <a:solidFill>
                  <a:prstClr val="white"/>
                </a:solidFill>
                <a:latin typeface="ING Me" panose="02000506040000020004" pitchFamily="2" charset="0"/>
                <a:cs typeface="ING Me" panose="02000506040000020004" pitchFamily="2" charset="0"/>
              </a:rPr>
              <a:t>whom</a:t>
            </a:r>
            <a:r>
              <a:rPr lang="es-ES" sz="1400" b="1">
                <a:solidFill>
                  <a:prstClr val="white"/>
                </a:solidFill>
                <a:latin typeface="ING Me" panose="02000506040000020004" pitchFamily="2" charset="0"/>
                <a:cs typeface="ING Me" panose="02000506040000020004" pitchFamily="2" charset="0"/>
              </a:rPr>
              <a:t>?</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105" name="TextBox 104">
            <a:extLst>
              <a:ext uri="{FF2B5EF4-FFF2-40B4-BE49-F238E27FC236}">
                <a16:creationId xmlns:a16="http://schemas.microsoft.com/office/drawing/2014/main" id="{4909C4D0-76D1-44D1-B03B-6618386CE893}"/>
              </a:ext>
            </a:extLst>
          </p:cNvPr>
          <p:cNvSpPr txBox="1"/>
          <p:nvPr/>
        </p:nvSpPr>
        <p:spPr>
          <a:xfrm>
            <a:off x="7819660" y="4702472"/>
            <a:ext cx="2069243" cy="306467"/>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Credit applicant</a:t>
            </a:r>
          </a:p>
        </p:txBody>
      </p:sp>
      <p:sp>
        <p:nvSpPr>
          <p:cNvPr id="32" name="TextBox 31">
            <a:extLst>
              <a:ext uri="{FF2B5EF4-FFF2-40B4-BE49-F238E27FC236}">
                <a16:creationId xmlns:a16="http://schemas.microsoft.com/office/drawing/2014/main" id="{E734E0BD-4AFA-438C-899A-DD32ACED9A1D}"/>
              </a:ext>
            </a:extLst>
          </p:cNvPr>
          <p:cNvSpPr txBox="1"/>
          <p:nvPr/>
        </p:nvSpPr>
        <p:spPr>
          <a:xfrm>
            <a:off x="3200974" y="5623313"/>
            <a:ext cx="6594156" cy="305581"/>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600">
                <a:solidFill>
                  <a:srgbClr val="FF6200"/>
                </a:solidFill>
                <a:latin typeface="ING Me" panose="02000506040000020004" pitchFamily="2" charset="0"/>
                <a:cs typeface="ING Me" panose="02000506040000020004" pitchFamily="2" charset="0"/>
              </a:rPr>
              <a:t>The above metrics have a particular “relaxation” to achieve fairness</a:t>
            </a:r>
            <a:endParaRPr lang="es-ES" sz="1800">
              <a:solidFill>
                <a:srgbClr val="FF6200"/>
              </a:solidFill>
              <a:latin typeface="ING Me" panose="02000506040000020004" pitchFamily="2" charset="0"/>
              <a:cs typeface="ING Me" panose="02000506040000020004" pitchFamily="2" charset="0"/>
            </a:endParaRPr>
          </a:p>
        </p:txBody>
      </p:sp>
      <p:sp>
        <p:nvSpPr>
          <p:cNvPr id="33" name="TextBox 32">
            <a:extLst>
              <a:ext uri="{FF2B5EF4-FFF2-40B4-BE49-F238E27FC236}">
                <a16:creationId xmlns:a16="http://schemas.microsoft.com/office/drawing/2014/main" id="{FBB2896B-F86A-46CC-8247-9277FCACFCC9}"/>
              </a:ext>
            </a:extLst>
          </p:cNvPr>
          <p:cNvSpPr txBox="1"/>
          <p:nvPr/>
        </p:nvSpPr>
        <p:spPr>
          <a:xfrm>
            <a:off x="5841683" y="4634963"/>
            <a:ext cx="1193844" cy="510778"/>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lender (e.g. a Bank)</a:t>
            </a:r>
          </a:p>
        </p:txBody>
      </p:sp>
      <p:sp>
        <p:nvSpPr>
          <p:cNvPr id="34" name="TextBox 33">
            <a:extLst>
              <a:ext uri="{FF2B5EF4-FFF2-40B4-BE49-F238E27FC236}">
                <a16:creationId xmlns:a16="http://schemas.microsoft.com/office/drawing/2014/main" id="{F483569E-A42D-4689-9D15-A4826CC52DFA}"/>
              </a:ext>
            </a:extLst>
          </p:cNvPr>
          <p:cNvSpPr txBox="1"/>
          <p:nvPr/>
        </p:nvSpPr>
        <p:spPr>
          <a:xfrm>
            <a:off x="3483581" y="4597851"/>
            <a:ext cx="1310395" cy="510778"/>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A third party (e.g. Society)</a:t>
            </a:r>
          </a:p>
        </p:txBody>
      </p:sp>
      <p:sp>
        <p:nvSpPr>
          <p:cNvPr id="35" name="Slide Number Placeholder 4">
            <a:extLst>
              <a:ext uri="{FF2B5EF4-FFF2-40B4-BE49-F238E27FC236}">
                <a16:creationId xmlns:a16="http://schemas.microsoft.com/office/drawing/2014/main" id="{5A964117-84EE-49BE-B09B-DE7840A63DED}"/>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4</a:t>
            </a:fld>
            <a:endParaRPr lang="en-GB" sz="1000">
              <a:solidFill>
                <a:srgbClr val="000000"/>
              </a:solidFill>
              <a:latin typeface="ING Me"/>
            </a:endParaRPr>
          </a:p>
        </p:txBody>
      </p:sp>
    </p:spTree>
    <p:extLst>
      <p:ext uri="{BB962C8B-B14F-4D97-AF65-F5344CB8AC3E}">
        <p14:creationId xmlns:p14="http://schemas.microsoft.com/office/powerpoint/2010/main" val="408753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3E2B48B9-F325-439E-851D-21848A633AEF}"/>
              </a:ext>
            </a:extLst>
          </p:cNvPr>
          <p:cNvPicPr>
            <a:picLocks noGrp="1" noChangeAspect="1"/>
          </p:cNvPicPr>
          <p:nvPr>
            <p:ph idx="1"/>
          </p:nvPr>
        </p:nvPicPr>
        <p:blipFill>
          <a:blip r:embed="rId2"/>
          <a:stretch>
            <a:fillRect/>
          </a:stretch>
        </p:blipFill>
        <p:spPr>
          <a:xfrm>
            <a:off x="1853037" y="6197497"/>
            <a:ext cx="963028" cy="456389"/>
          </a:xfrm>
        </p:spPr>
      </p:pic>
      <p:sp>
        <p:nvSpPr>
          <p:cNvPr id="80" name="Title 6">
            <a:extLst>
              <a:ext uri="{FF2B5EF4-FFF2-40B4-BE49-F238E27FC236}">
                <a16:creationId xmlns:a16="http://schemas.microsoft.com/office/drawing/2014/main" id="{F9BF4B8F-2E97-46FB-A802-C104CEFA5EC7}"/>
              </a:ext>
            </a:extLst>
          </p:cNvPr>
          <p:cNvSpPr>
            <a:spLocks noGrp="1"/>
          </p:cNvSpPr>
          <p:nvPr>
            <p:ph type="title"/>
          </p:nvPr>
        </p:nvSpPr>
        <p:spPr>
          <a:xfrm>
            <a:off x="659008" y="16354"/>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Fairness metrics: Statistical non-discrimination criteria (2/2)</a:t>
            </a:r>
          </a:p>
        </p:txBody>
      </p:sp>
      <p:sp>
        <p:nvSpPr>
          <p:cNvPr id="81" name="TextBox 80">
            <a:extLst>
              <a:ext uri="{FF2B5EF4-FFF2-40B4-BE49-F238E27FC236}">
                <a16:creationId xmlns:a16="http://schemas.microsoft.com/office/drawing/2014/main" id="{BF25658C-3879-4910-BEFC-930CF910CEC8}"/>
              </a:ext>
            </a:extLst>
          </p:cNvPr>
          <p:cNvSpPr txBox="1"/>
          <p:nvPr/>
        </p:nvSpPr>
        <p:spPr>
          <a:xfrm>
            <a:off x="761450" y="621922"/>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Absence of discrimination can be defined in terms of statistical expressions that equalise some group-dependent statistical quantity across different groups</a:t>
            </a:r>
          </a:p>
        </p:txBody>
      </p:sp>
      <p:sp>
        <p:nvSpPr>
          <p:cNvPr id="82" name="TextBox 81">
            <a:extLst>
              <a:ext uri="{FF2B5EF4-FFF2-40B4-BE49-F238E27FC236}">
                <a16:creationId xmlns:a16="http://schemas.microsoft.com/office/drawing/2014/main" id="{5275EC4A-BE14-4561-8776-0417336BF54D}"/>
              </a:ext>
            </a:extLst>
          </p:cNvPr>
          <p:cNvSpPr txBox="1"/>
          <p:nvPr/>
        </p:nvSpPr>
        <p:spPr>
          <a:xfrm>
            <a:off x="5413503" y="2087581"/>
            <a:ext cx="2069243" cy="91474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A82C2DE-54D4-4493-9E45-9340479B1C44}"/>
                  </a:ext>
                </a:extLst>
              </p:cNvPr>
              <p:cNvSpPr txBox="1"/>
              <p:nvPr/>
            </p:nvSpPr>
            <p:spPr>
              <a:xfrm>
                <a:off x="3210494" y="1367218"/>
                <a:ext cx="1875613" cy="504629"/>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ES_tradnl" sz="1400">
                    <a:solidFill>
                      <a:srgbClr val="FF6200"/>
                    </a:solidFill>
                    <a:latin typeface="ING Me" panose="02000506040000020004" pitchFamily="2" charset="0"/>
                    <a:cs typeface="ING Me" panose="02000506040000020004" pitchFamily="2" charset="0"/>
                  </a:rPr>
                  <a:t>Independence          </a:t>
                </a:r>
                <a14:m>
                  <m:oMath xmlns:m="http://schemas.openxmlformats.org/officeDocument/2006/math">
                    <m:acc>
                      <m:accPr>
                        <m:chr m:val="̂"/>
                        <m:ctrlPr>
                          <a:rPr lang="en-GB" sz="1600" b="0" i="1" smtClean="0">
                            <a:solidFill>
                              <a:srgbClr val="FF6200"/>
                            </a:solidFill>
                            <a:latin typeface="Cambria Math" panose="02040503050406030204" pitchFamily="18" charset="0"/>
                          </a:rPr>
                        </m:ctrlPr>
                      </m:accPr>
                      <m:e>
                        <m:r>
                          <a:rPr lang="en-GB" sz="1600" b="0" i="1" smtClean="0">
                            <a:solidFill>
                              <a:srgbClr val="FF6200"/>
                            </a:solidFill>
                            <a:latin typeface="Cambria Math" panose="02040503050406030204" pitchFamily="18" charset="0"/>
                          </a:rPr>
                          <m:t>𝑌</m:t>
                        </m:r>
                      </m:e>
                    </m:acc>
                    <m:r>
                      <a:rPr lang="en-GB" sz="1600" i="0">
                        <a:solidFill>
                          <a:srgbClr val="FF6200"/>
                        </a:solidFill>
                        <a:latin typeface="Cambria Math" panose="02040503050406030204" pitchFamily="18" charset="0"/>
                      </a:rPr>
                      <m:t>⊥</m:t>
                    </m:r>
                    <m:r>
                      <a:rPr lang="en-GB" sz="1600" i="1">
                        <a:solidFill>
                          <a:srgbClr val="FF6200"/>
                        </a:solidFill>
                        <a:latin typeface="Cambria Math" panose="02040503050406030204" pitchFamily="18" charset="0"/>
                      </a:rPr>
                      <m:t>𝐴</m:t>
                    </m:r>
                    <m:r>
                      <a:rPr lang="en-GB" sz="1600" i="0">
                        <a:solidFill>
                          <a:srgbClr val="FF6200"/>
                        </a:solidFill>
                        <a:latin typeface="Cambria Math" panose="02040503050406030204" pitchFamily="18" charset="0"/>
                      </a:rPr>
                      <m:t> </m:t>
                    </m:r>
                  </m:oMath>
                </a14:m>
                <a:endParaRPr lang="es-ES" sz="1600">
                  <a:solidFill>
                    <a:srgbClr val="FF6200"/>
                  </a:solidFill>
                  <a:latin typeface="ING Me" panose="02000506040000020004" pitchFamily="2" charset="0"/>
                  <a:cs typeface="ING Me" panose="02000506040000020004" pitchFamily="2" charset="0"/>
                </a:endParaRPr>
              </a:p>
            </p:txBody>
          </p:sp>
        </mc:Choice>
        <mc:Fallback xmlns="">
          <p:sp>
            <p:nvSpPr>
              <p:cNvPr id="83" name="TextBox 82">
                <a:extLst>
                  <a:ext uri="{FF2B5EF4-FFF2-40B4-BE49-F238E27FC236}">
                    <a16:creationId xmlns:a16="http://schemas.microsoft.com/office/drawing/2014/main" id="{8A82C2DE-54D4-4493-9E45-9340479B1C44}"/>
                  </a:ext>
                </a:extLst>
              </p:cNvPr>
              <p:cNvSpPr txBox="1">
                <a:spLocks noRot="1" noChangeAspect="1" noMove="1" noResize="1" noEditPoints="1" noAdjustHandles="1" noChangeArrowheads="1" noChangeShapeType="1" noTextEdit="1"/>
              </p:cNvSpPr>
              <p:nvPr/>
            </p:nvSpPr>
            <p:spPr>
              <a:xfrm>
                <a:off x="3210494" y="1367218"/>
                <a:ext cx="1875613" cy="504629"/>
              </a:xfrm>
              <a:prstGeom prst="roundRect">
                <a:avLst/>
              </a:prstGeom>
              <a:blipFill>
                <a:blip r:embed="rId4"/>
                <a:stretch>
                  <a:fillRect t="-7229" r="-4886"/>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0304905-7365-48FD-9799-1EBBD4DB6982}"/>
                  </a:ext>
                </a:extLst>
              </p:cNvPr>
              <p:cNvSpPr txBox="1"/>
              <p:nvPr/>
            </p:nvSpPr>
            <p:spPr>
              <a:xfrm>
                <a:off x="5413503" y="1370820"/>
                <a:ext cx="2050205" cy="501027"/>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sz="1200" b="1">
                    <a:solidFill>
                      <a:prstClr val="white"/>
                    </a:solidFill>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rgbClr val="FF6200"/>
                    </a:solidFill>
                    <a:latin typeface="ING Me" panose="02000506040000020004" pitchFamily="2" charset="0"/>
                    <a:cs typeface="ING Me" panose="02000506040000020004" pitchFamily="2" charset="0"/>
                  </a:rPr>
                  <a:t>Separation                </a:t>
                </a:r>
                <a14:m>
                  <m:oMath xmlns:m="http://schemas.openxmlformats.org/officeDocument/2006/math">
                    <m:acc>
                      <m:accPr>
                        <m:chr m:val="̂"/>
                        <m:ctrlPr>
                          <a:rPr lang="en-GB" sz="1600" b="0" i="1">
                            <a:solidFill>
                              <a:srgbClr val="FF6200"/>
                            </a:solidFill>
                            <a:latin typeface="Cambria Math" panose="02040503050406030204" pitchFamily="18" charset="0"/>
                          </a:rPr>
                        </m:ctrlPr>
                      </m:accPr>
                      <m:e>
                        <m:r>
                          <a:rPr lang="en-GB" sz="1600" b="0" i="1">
                            <a:solidFill>
                              <a:srgbClr val="FF6200"/>
                            </a:solidFill>
                            <a:latin typeface="Cambria Math" panose="02040503050406030204" pitchFamily="18" charset="0"/>
                          </a:rPr>
                          <m:t>𝑌</m:t>
                        </m:r>
                      </m:e>
                    </m:acc>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𝑌</m:t>
                    </m:r>
                  </m:oMath>
                </a14:m>
                <a:endParaRPr lang="en-GB" sz="1600">
                  <a:solidFill>
                    <a:srgbClr val="FF6200"/>
                  </a:solidFill>
                  <a:effectLst/>
                  <a:latin typeface="ING Me" panose="02000506040000020004" pitchFamily="2" charset="0"/>
                  <a:ea typeface="Calibri" panose="020F0502020204030204" pitchFamily="34" charset="0"/>
                  <a:cs typeface="ING Me" panose="02000506040000020004" pitchFamily="2" charset="0"/>
                </a:endParaRPr>
              </a:p>
            </p:txBody>
          </p:sp>
        </mc:Choice>
        <mc:Fallback xmlns="">
          <p:sp>
            <p:nvSpPr>
              <p:cNvPr id="84" name="TextBox 83">
                <a:extLst>
                  <a:ext uri="{FF2B5EF4-FFF2-40B4-BE49-F238E27FC236}">
                    <a16:creationId xmlns:a16="http://schemas.microsoft.com/office/drawing/2014/main" id="{C0304905-7365-48FD-9799-1EBBD4DB6982}"/>
                  </a:ext>
                </a:extLst>
              </p:cNvPr>
              <p:cNvSpPr txBox="1">
                <a:spLocks noRot="1" noChangeAspect="1" noMove="1" noResize="1" noEditPoints="1" noAdjustHandles="1" noChangeArrowheads="1" noChangeShapeType="1" noTextEdit="1"/>
              </p:cNvSpPr>
              <p:nvPr/>
            </p:nvSpPr>
            <p:spPr>
              <a:xfrm>
                <a:off x="5413503" y="1370820"/>
                <a:ext cx="2050205" cy="501027"/>
              </a:xfrm>
              <a:prstGeom prst="roundRect">
                <a:avLst/>
              </a:prstGeom>
              <a:blipFill>
                <a:blip r:embed="rId5"/>
                <a:stretch>
                  <a:fillRect t="-8537" b="-7317"/>
                </a:stretch>
              </a:blipFill>
              <a:ln w="28575">
                <a:noFill/>
              </a:ln>
            </p:spPr>
            <p:txBody>
              <a:bodyPr/>
              <a:lstStyle/>
              <a:p>
                <a:r>
                  <a:rPr lang="en-US">
                    <a:noFill/>
                  </a:rPr>
                  <a:t> </a:t>
                </a:r>
              </a:p>
            </p:txBody>
          </p:sp>
        </mc:Fallback>
      </mc:AlternateContent>
      <p:sp>
        <p:nvSpPr>
          <p:cNvPr id="85" name="TextBox 84">
            <a:extLst>
              <a:ext uri="{FF2B5EF4-FFF2-40B4-BE49-F238E27FC236}">
                <a16:creationId xmlns:a16="http://schemas.microsoft.com/office/drawing/2014/main" id="{AAC0E526-A323-43D7-80F1-FF3100CBD3AB}"/>
              </a:ext>
            </a:extLst>
          </p:cNvPr>
          <p:cNvSpPr txBox="1"/>
          <p:nvPr/>
        </p:nvSpPr>
        <p:spPr>
          <a:xfrm>
            <a:off x="3200975" y="2085657"/>
            <a:ext cx="1875613" cy="916211"/>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86" name="TextBox 85">
            <a:extLst>
              <a:ext uri="{FF2B5EF4-FFF2-40B4-BE49-F238E27FC236}">
                <a16:creationId xmlns:a16="http://schemas.microsoft.com/office/drawing/2014/main" id="{5742BFE6-E9B6-47EF-AE5F-61E4CFADF2C5}"/>
              </a:ext>
            </a:extLst>
          </p:cNvPr>
          <p:cNvSpPr txBox="1"/>
          <p:nvPr/>
        </p:nvSpPr>
        <p:spPr>
          <a:xfrm>
            <a:off x="7933956" y="2085747"/>
            <a:ext cx="1874359" cy="901802"/>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BFFAD74A-B18F-41F0-9666-936A49B3441D}"/>
                  </a:ext>
                </a:extLst>
              </p:cNvPr>
              <p:cNvSpPr txBox="1"/>
              <p:nvPr/>
            </p:nvSpPr>
            <p:spPr>
              <a:xfrm>
                <a:off x="7933956" y="1359208"/>
                <a:ext cx="1870692" cy="504629"/>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algn="ctr">
                  <a:defRPr sz="14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s-ES_tradnl" b="1" i="0" u="none" strike="noStrike" kern="1200" cap="none" spc="0" normalizeH="0" baseline="0" noProof="0">
                    <a:ln>
                      <a:noFill/>
                    </a:ln>
                    <a:solidFill>
                      <a:srgbClr val="FF6200"/>
                    </a:solidFill>
                    <a:effectLst/>
                    <a:uLnTx/>
                    <a:uFillTx/>
                    <a:latin typeface="ING Me" panose="02000506040000020004" pitchFamily="2" charset="0"/>
                    <a:cs typeface="ING Me" panose="02000506040000020004" pitchFamily="2" charset="0"/>
                  </a:rPr>
                  <a:t>Sufficiency           </a:t>
                </a:r>
                <a14:m>
                  <m:oMath xmlns:m="http://schemas.openxmlformats.org/officeDocument/2006/math">
                    <m:r>
                      <a:rPr lang="en-GB" sz="1600" b="0" i="1" smtClean="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𝑌</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GB" sz="1600" b="0" i="1">
                            <a:solidFill>
                              <a:srgbClr val="FF6200"/>
                            </a:solidFill>
                            <a:latin typeface="Cambria Math" panose="02040503050406030204" pitchFamily="18" charset="0"/>
                          </a:rPr>
                        </m:ctrlPr>
                      </m:accPr>
                      <m:e>
                        <m:r>
                          <a:rPr lang="en-GB" sz="1600" b="0" i="1">
                            <a:solidFill>
                              <a:srgbClr val="FF6200"/>
                            </a:solidFill>
                            <a:latin typeface="Cambria Math" panose="02040503050406030204" pitchFamily="18" charset="0"/>
                          </a:rPr>
                          <m:t>𝑌</m:t>
                        </m:r>
                      </m:e>
                    </m:acc>
                  </m:oMath>
                </a14:m>
                <a:endParaRPr lang="en-GB" sz="1600">
                  <a:solidFill>
                    <a:srgbClr val="FF6200"/>
                  </a:solidFill>
                  <a:effectLst/>
                  <a:latin typeface="ING Me" panose="02000506040000020004" pitchFamily="2" charset="0"/>
                  <a:ea typeface="Calibri" panose="020F0502020204030204" pitchFamily="34" charset="0"/>
                  <a:cs typeface="ING Me" panose="02000506040000020004" pitchFamily="2" charset="0"/>
                </a:endParaRPr>
              </a:p>
            </p:txBody>
          </p:sp>
        </mc:Choice>
        <mc:Fallback xmlns="">
          <p:sp>
            <p:nvSpPr>
              <p:cNvPr id="87" name="TextBox 86">
                <a:extLst>
                  <a:ext uri="{FF2B5EF4-FFF2-40B4-BE49-F238E27FC236}">
                    <a16:creationId xmlns:a16="http://schemas.microsoft.com/office/drawing/2014/main" id="{BFFAD74A-B18F-41F0-9666-936A49B3441D}"/>
                  </a:ext>
                </a:extLst>
              </p:cNvPr>
              <p:cNvSpPr txBox="1">
                <a:spLocks noRot="1" noChangeAspect="1" noMove="1" noResize="1" noEditPoints="1" noAdjustHandles="1" noChangeArrowheads="1" noChangeShapeType="1" noTextEdit="1"/>
              </p:cNvSpPr>
              <p:nvPr/>
            </p:nvSpPr>
            <p:spPr>
              <a:xfrm>
                <a:off x="7933956" y="1359208"/>
                <a:ext cx="1870692" cy="504629"/>
              </a:xfrm>
              <a:prstGeom prst="roundRect">
                <a:avLst/>
              </a:prstGeom>
              <a:blipFill>
                <a:blip r:embed="rId6"/>
                <a:stretch>
                  <a:fillRect t="-4819" b="-7229"/>
                </a:stretch>
              </a:blipFill>
              <a:ln>
                <a:noFill/>
              </a:ln>
            </p:spPr>
            <p:txBody>
              <a:bodyPr/>
              <a:lstStyle/>
              <a:p>
                <a:r>
                  <a:rPr lang="en-US">
                    <a:noFill/>
                  </a:rPr>
                  <a:t> </a:t>
                </a:r>
              </a:p>
            </p:txBody>
          </p:sp>
        </mc:Fallback>
      </mc:AlternateContent>
      <p:sp>
        <p:nvSpPr>
          <p:cNvPr id="88" name="TextBox 87">
            <a:extLst>
              <a:ext uri="{FF2B5EF4-FFF2-40B4-BE49-F238E27FC236}">
                <a16:creationId xmlns:a16="http://schemas.microsoft.com/office/drawing/2014/main" id="{9A33AE89-2331-4F96-A011-2E3076ECD54F}"/>
              </a:ext>
            </a:extLst>
          </p:cNvPr>
          <p:cNvSpPr txBox="1"/>
          <p:nvPr/>
        </p:nvSpPr>
        <p:spPr>
          <a:xfrm>
            <a:off x="3200973" y="2080132"/>
            <a:ext cx="1875613" cy="919401"/>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protected attribute </a:t>
            </a:r>
            <a:r>
              <a:rPr lang="en-GB" sz="1200">
                <a:latin typeface="ING Me" panose="02000506040000020004" pitchFamily="2" charset="0"/>
                <a:cs typeface="ING Me" panose="02000506040000020004" pitchFamily="2" charset="0"/>
              </a:rPr>
              <a:t>is statistically independent of the </a:t>
            </a:r>
            <a:r>
              <a:rPr lang="en-GB" sz="1200" b="1">
                <a:latin typeface="ING Me" panose="02000506040000020004" pitchFamily="2" charset="0"/>
                <a:cs typeface="ING Me" panose="02000506040000020004" pitchFamily="2" charset="0"/>
              </a:rPr>
              <a:t>model prediction</a:t>
            </a:r>
            <a:r>
              <a:rPr lang="en-GB" sz="1200">
                <a:latin typeface="ING Me" panose="02000506040000020004" pitchFamily="2" charset="0"/>
                <a:cs typeface="ING Me" panose="02000506040000020004" pitchFamily="2" charset="0"/>
              </a:rPr>
              <a:t>.</a:t>
            </a:r>
            <a:endParaRPr lang="en-US" sz="1200">
              <a:latin typeface="ING Me" panose="02000506040000020004" pitchFamily="2" charset="0"/>
              <a:cs typeface="ING Me" panose="02000506040000020004" pitchFamily="2" charset="0"/>
            </a:endParaRPr>
          </a:p>
        </p:txBody>
      </p:sp>
      <p:sp>
        <p:nvSpPr>
          <p:cNvPr id="89" name="TextBox 88">
            <a:extLst>
              <a:ext uri="{FF2B5EF4-FFF2-40B4-BE49-F238E27FC236}">
                <a16:creationId xmlns:a16="http://schemas.microsoft.com/office/drawing/2014/main" id="{7B1283DC-8769-4975-B9C7-44B6086052FF}"/>
              </a:ext>
            </a:extLst>
          </p:cNvPr>
          <p:cNvSpPr txBox="1"/>
          <p:nvPr/>
        </p:nvSpPr>
        <p:spPr>
          <a:xfrm>
            <a:off x="5394465" y="2071359"/>
            <a:ext cx="2088280" cy="919401"/>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prediction</a:t>
            </a:r>
            <a:r>
              <a:rPr lang="en-GB" sz="1200">
                <a:latin typeface="ING Me" panose="02000506040000020004" pitchFamily="2" charset="0"/>
                <a:cs typeface="ING Me" panose="02000506040000020004" pitchFamily="2" charset="0"/>
              </a:rPr>
              <a:t> is assumed to be independent of the </a:t>
            </a:r>
            <a:r>
              <a:rPr lang="en-GB" sz="1200" b="1">
                <a:latin typeface="ING Me" panose="02000506040000020004" pitchFamily="2" charset="0"/>
                <a:cs typeface="ING Me" panose="02000506040000020004" pitchFamily="2" charset="0"/>
              </a:rPr>
              <a:t>protected attributes </a:t>
            </a:r>
            <a:r>
              <a:rPr lang="en-GB" sz="1200">
                <a:latin typeface="ING Me" panose="02000506040000020004" pitchFamily="2" charset="0"/>
                <a:cs typeface="ING Me" panose="02000506040000020004" pitchFamily="2" charset="0"/>
              </a:rPr>
              <a:t>given the actual outcome</a:t>
            </a:r>
          </a:p>
        </p:txBody>
      </p:sp>
      <p:sp>
        <p:nvSpPr>
          <p:cNvPr id="90" name="TextBox 89">
            <a:extLst>
              <a:ext uri="{FF2B5EF4-FFF2-40B4-BE49-F238E27FC236}">
                <a16:creationId xmlns:a16="http://schemas.microsoft.com/office/drawing/2014/main" id="{DA26164D-43C9-476E-A254-B43C82B437B1}"/>
              </a:ext>
            </a:extLst>
          </p:cNvPr>
          <p:cNvSpPr txBox="1"/>
          <p:nvPr/>
        </p:nvSpPr>
        <p:spPr>
          <a:xfrm>
            <a:off x="7930289" y="1986892"/>
            <a:ext cx="1875613" cy="1123712"/>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protected attribute </a:t>
            </a:r>
            <a:r>
              <a:rPr lang="en-GB" sz="1200">
                <a:latin typeface="ING Me" panose="02000506040000020004" pitchFamily="2" charset="0"/>
                <a:cs typeface="ING Me" panose="02000506040000020004" pitchFamily="2" charset="0"/>
              </a:rPr>
              <a:t>is statistically independent of the </a:t>
            </a:r>
            <a:r>
              <a:rPr lang="en-GB" sz="1200" b="1">
                <a:latin typeface="ING Me" panose="02000506040000020004" pitchFamily="2" charset="0"/>
                <a:cs typeface="ING Me" panose="02000506040000020004" pitchFamily="2" charset="0"/>
              </a:rPr>
              <a:t>actual outcome </a:t>
            </a:r>
            <a:r>
              <a:rPr lang="en-GB" sz="1200">
                <a:latin typeface="ING Me" panose="02000506040000020004" pitchFamily="2" charset="0"/>
                <a:cs typeface="ING Me" panose="02000506040000020004" pitchFamily="2" charset="0"/>
              </a:rPr>
              <a:t>given the model prediction</a:t>
            </a:r>
          </a:p>
        </p:txBody>
      </p:sp>
      <p:sp>
        <p:nvSpPr>
          <p:cNvPr id="91" name="TextBox 90">
            <a:extLst>
              <a:ext uri="{FF2B5EF4-FFF2-40B4-BE49-F238E27FC236}">
                <a16:creationId xmlns:a16="http://schemas.microsoft.com/office/drawing/2014/main" id="{3E97D07B-EBED-4818-8BBB-50836B37BAE1}"/>
              </a:ext>
            </a:extLst>
          </p:cNvPr>
          <p:cNvSpPr txBox="1"/>
          <p:nvPr/>
        </p:nvSpPr>
        <p:spPr>
          <a:xfrm>
            <a:off x="5413503" y="3238385"/>
            <a:ext cx="2069243"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92" name="TextBox 91">
            <a:extLst>
              <a:ext uri="{FF2B5EF4-FFF2-40B4-BE49-F238E27FC236}">
                <a16:creationId xmlns:a16="http://schemas.microsoft.com/office/drawing/2014/main" id="{C7CB1F19-56CF-4DA5-BA59-C00CC6472B40}"/>
              </a:ext>
            </a:extLst>
          </p:cNvPr>
          <p:cNvSpPr txBox="1"/>
          <p:nvPr/>
        </p:nvSpPr>
        <p:spPr>
          <a:xfrm>
            <a:off x="3200975" y="3230372"/>
            <a:ext cx="1875613" cy="907350"/>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93" name="TextBox 92">
            <a:extLst>
              <a:ext uri="{FF2B5EF4-FFF2-40B4-BE49-F238E27FC236}">
                <a16:creationId xmlns:a16="http://schemas.microsoft.com/office/drawing/2014/main" id="{2AD48449-D1FD-4959-933B-40ABB43856C1}"/>
              </a:ext>
            </a:extLst>
          </p:cNvPr>
          <p:cNvSpPr txBox="1"/>
          <p:nvPr/>
        </p:nvSpPr>
        <p:spPr>
          <a:xfrm>
            <a:off x="7920770" y="3238385"/>
            <a:ext cx="1874359"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94" name="TextBox 93">
            <a:extLst>
              <a:ext uri="{FF2B5EF4-FFF2-40B4-BE49-F238E27FC236}">
                <a16:creationId xmlns:a16="http://schemas.microsoft.com/office/drawing/2014/main" id="{1772F966-342A-4887-BACC-D615713DDCBB}"/>
              </a:ext>
            </a:extLst>
          </p:cNvPr>
          <p:cNvSpPr txBox="1"/>
          <p:nvPr/>
        </p:nvSpPr>
        <p:spPr>
          <a:xfrm>
            <a:off x="3200973" y="3130008"/>
            <a:ext cx="1875613" cy="1123712"/>
          </a:xfrm>
          <a:prstGeom prst="roundRect">
            <a:avLst/>
          </a:prstGeom>
          <a:noFill/>
        </p:spPr>
        <p:txBody>
          <a:bodyPr wrap="square" rtlCol="0">
            <a:spAutoFit/>
          </a:bodyPr>
          <a:lstStyle/>
          <a:p>
            <a:pPr algn="ctr"/>
            <a:r>
              <a:rPr lang="en-GB" sz="1200" b="1">
                <a:latin typeface="ING Me" panose="02000506040000020004" pitchFamily="2" charset="0"/>
                <a:cs typeface="ING Me" panose="02000506040000020004" pitchFamily="2" charset="0"/>
              </a:rPr>
              <a:t>Statistical parity</a:t>
            </a:r>
            <a:r>
              <a:rPr lang="en-GB" sz="1200">
                <a:latin typeface="ING Me" panose="02000506040000020004" pitchFamily="2" charset="0"/>
                <a:cs typeface="ING Me" panose="02000506040000020004" pitchFamily="2" charset="0"/>
              </a:rPr>
              <a:t>: Equal proportion of positive predictions in each group (acceptance rate)</a:t>
            </a:r>
            <a:endParaRPr lang="en-US"/>
          </a:p>
        </p:txBody>
      </p:sp>
      <p:sp>
        <p:nvSpPr>
          <p:cNvPr id="95" name="TextBox 94">
            <a:extLst>
              <a:ext uri="{FF2B5EF4-FFF2-40B4-BE49-F238E27FC236}">
                <a16:creationId xmlns:a16="http://schemas.microsoft.com/office/drawing/2014/main" id="{1A797EC8-BA83-41A8-AEFA-F9BBD29D8A46}"/>
              </a:ext>
            </a:extLst>
          </p:cNvPr>
          <p:cNvSpPr txBox="1"/>
          <p:nvPr/>
        </p:nvSpPr>
        <p:spPr>
          <a:xfrm>
            <a:off x="5394465" y="3418097"/>
            <a:ext cx="2069243" cy="510778"/>
          </a:xfrm>
          <a:prstGeom prst="roundRect">
            <a:avLst/>
          </a:prstGeom>
          <a:noFill/>
        </p:spPr>
        <p:txBody>
          <a:bodyPr wrap="square" rtlCol="0">
            <a:spAutoFit/>
          </a:bodyPr>
          <a:lstStyle/>
          <a:p>
            <a:pPr algn="ctr"/>
            <a:r>
              <a:rPr lang="en-US" sz="1200" b="1" err="1">
                <a:latin typeface="ING Me" panose="02000506040000020004" pitchFamily="2" charset="0"/>
                <a:cs typeface="ING Me" panose="02000506040000020004" pitchFamily="2" charset="0"/>
              </a:rPr>
              <a:t>Equalised</a:t>
            </a:r>
            <a:r>
              <a:rPr lang="en-US" sz="1200" b="1">
                <a:latin typeface="ING Me" panose="02000506040000020004" pitchFamily="2" charset="0"/>
                <a:cs typeface="ING Me" panose="02000506040000020004" pitchFamily="2" charset="0"/>
              </a:rPr>
              <a:t> odds</a:t>
            </a:r>
            <a:r>
              <a:rPr lang="en-US" sz="1200">
                <a:latin typeface="ING Me" panose="02000506040000020004" pitchFamily="2" charset="0"/>
                <a:cs typeface="ING Me" panose="02000506040000020004" pitchFamily="2" charset="0"/>
              </a:rPr>
              <a:t>: Equal error rates across groups</a:t>
            </a:r>
          </a:p>
        </p:txBody>
      </p:sp>
      <p:sp>
        <p:nvSpPr>
          <p:cNvPr id="96" name="TextBox 95">
            <a:extLst>
              <a:ext uri="{FF2B5EF4-FFF2-40B4-BE49-F238E27FC236}">
                <a16:creationId xmlns:a16="http://schemas.microsoft.com/office/drawing/2014/main" id="{2E469DCF-5EC2-4D20-96F5-D1E22B55782D}"/>
              </a:ext>
            </a:extLst>
          </p:cNvPr>
          <p:cNvSpPr txBox="1"/>
          <p:nvPr/>
        </p:nvSpPr>
        <p:spPr>
          <a:xfrm>
            <a:off x="7930289" y="3355507"/>
            <a:ext cx="1874359" cy="715089"/>
          </a:xfrm>
          <a:prstGeom prst="roundRect">
            <a:avLst/>
          </a:prstGeom>
          <a:noFill/>
        </p:spPr>
        <p:txBody>
          <a:bodyPr wrap="square" rtlCol="0">
            <a:spAutoFit/>
          </a:bodyPr>
          <a:lstStyle/>
          <a:p>
            <a:pPr algn="ctr"/>
            <a:r>
              <a:rPr lang="en-US" sz="1200" b="1">
                <a:latin typeface="ING Me" panose="02000506040000020004" pitchFamily="2" charset="0"/>
                <a:cs typeface="ING Me" panose="02000506040000020004" pitchFamily="2" charset="0"/>
              </a:rPr>
              <a:t>Predictive parity</a:t>
            </a:r>
            <a:r>
              <a:rPr lang="en-US" sz="1200">
                <a:latin typeface="ING Me" panose="02000506040000020004" pitchFamily="2" charset="0"/>
                <a:cs typeface="ING Me" panose="02000506040000020004" pitchFamily="2" charset="0"/>
              </a:rPr>
              <a:t>: Equal </a:t>
            </a:r>
            <a:r>
              <a:rPr lang="en-GB" sz="1200" b="0" i="0">
                <a:solidFill>
                  <a:srgbClr val="333333"/>
                </a:solidFill>
                <a:effectLst/>
                <a:latin typeface="Lato" panose="020F0502020204030203" pitchFamily="34" charset="0"/>
              </a:rPr>
              <a:t>chances of success/fail in each group</a:t>
            </a:r>
            <a:endParaRPr lang="en-GB" sz="1200">
              <a:latin typeface="ING Me" panose="02000506040000020004" pitchFamily="2" charset="0"/>
              <a:cs typeface="ING Me" panose="02000506040000020004" pitchFamily="2" charset="0"/>
            </a:endParaRPr>
          </a:p>
        </p:txBody>
      </p:sp>
      <p:sp>
        <p:nvSpPr>
          <p:cNvPr id="97" name="Pentagon 21">
            <a:extLst>
              <a:ext uri="{FF2B5EF4-FFF2-40B4-BE49-F238E27FC236}">
                <a16:creationId xmlns:a16="http://schemas.microsoft.com/office/drawing/2014/main" id="{72AEB320-0A6D-42D8-86E4-6A17BA4CE047}"/>
              </a:ext>
            </a:extLst>
          </p:cNvPr>
          <p:cNvSpPr/>
          <p:nvPr/>
        </p:nvSpPr>
        <p:spPr>
          <a:xfrm>
            <a:off x="890009" y="2085657"/>
            <a:ext cx="2259632" cy="947629"/>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kumimoji="0" lang="es-ES" sz="1400" b="1" i="0" u="none" strike="noStrike" kern="1200" cap="none" spc="0" normalizeH="0" baseline="0" noProof="0" err="1">
                <a:ln>
                  <a:noFill/>
                </a:ln>
                <a:solidFill>
                  <a:prstClr val="white"/>
                </a:solidFill>
                <a:effectLst/>
                <a:uLnTx/>
                <a:uFillTx/>
                <a:latin typeface="ING Me" panose="02000506040000020004" pitchFamily="2" charset="0"/>
                <a:cs typeface="ING Me" panose="02000506040000020004" pitchFamily="2" charset="0"/>
              </a:rPr>
              <a:t>Definition</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98" name="Pentagon 21">
            <a:extLst>
              <a:ext uri="{FF2B5EF4-FFF2-40B4-BE49-F238E27FC236}">
                <a16:creationId xmlns:a16="http://schemas.microsoft.com/office/drawing/2014/main" id="{5B842A15-8345-471E-9961-23EA22BBBFAA}"/>
              </a:ext>
            </a:extLst>
          </p:cNvPr>
          <p:cNvSpPr/>
          <p:nvPr/>
        </p:nvSpPr>
        <p:spPr>
          <a:xfrm>
            <a:off x="890009" y="3199624"/>
            <a:ext cx="2259632" cy="996113"/>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lang="es-ES" sz="1400" b="1">
                <a:solidFill>
                  <a:prstClr val="white"/>
                </a:solidFill>
                <a:latin typeface="ING Me" panose="02000506040000020004" pitchFamily="2" charset="0"/>
                <a:cs typeface="ING Me" panose="02000506040000020004" pitchFamily="2" charset="0"/>
              </a:rPr>
              <a:t>Common </a:t>
            </a:r>
            <a:r>
              <a:rPr lang="es-ES" sz="1400" b="1" err="1">
                <a:solidFill>
                  <a:prstClr val="white"/>
                </a:solidFill>
                <a:latin typeface="ING Me" panose="02000506040000020004" pitchFamily="2" charset="0"/>
                <a:cs typeface="ING Me" panose="02000506040000020004" pitchFamily="2" charset="0"/>
              </a:rPr>
              <a:t>metrics</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99" name="TextBox 98">
            <a:extLst>
              <a:ext uri="{FF2B5EF4-FFF2-40B4-BE49-F238E27FC236}">
                <a16:creationId xmlns:a16="http://schemas.microsoft.com/office/drawing/2014/main" id="{A6678232-AE00-4CB1-978E-4805C7759BC8}"/>
              </a:ext>
            </a:extLst>
          </p:cNvPr>
          <p:cNvSpPr txBox="1"/>
          <p:nvPr/>
        </p:nvSpPr>
        <p:spPr>
          <a:xfrm>
            <a:off x="5413503" y="4434856"/>
            <a:ext cx="2069243"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100" name="TextBox 99">
            <a:extLst>
              <a:ext uri="{FF2B5EF4-FFF2-40B4-BE49-F238E27FC236}">
                <a16:creationId xmlns:a16="http://schemas.microsoft.com/office/drawing/2014/main" id="{8AE472F9-803A-458D-A932-7A91D668A531}"/>
              </a:ext>
            </a:extLst>
          </p:cNvPr>
          <p:cNvSpPr txBox="1"/>
          <p:nvPr/>
        </p:nvSpPr>
        <p:spPr>
          <a:xfrm>
            <a:off x="3200975" y="4426843"/>
            <a:ext cx="1875613" cy="907350"/>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101" name="TextBox 100">
            <a:extLst>
              <a:ext uri="{FF2B5EF4-FFF2-40B4-BE49-F238E27FC236}">
                <a16:creationId xmlns:a16="http://schemas.microsoft.com/office/drawing/2014/main" id="{0093E81D-BD25-493D-B9BF-7EE96D0C969E}"/>
              </a:ext>
            </a:extLst>
          </p:cNvPr>
          <p:cNvSpPr txBox="1"/>
          <p:nvPr/>
        </p:nvSpPr>
        <p:spPr>
          <a:xfrm>
            <a:off x="7920770" y="4434856"/>
            <a:ext cx="1874359"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104" name="Pentagon 21">
            <a:extLst>
              <a:ext uri="{FF2B5EF4-FFF2-40B4-BE49-F238E27FC236}">
                <a16:creationId xmlns:a16="http://schemas.microsoft.com/office/drawing/2014/main" id="{BC19E79B-4511-4FED-AC38-12D8EFF97CAB}"/>
              </a:ext>
            </a:extLst>
          </p:cNvPr>
          <p:cNvSpPr/>
          <p:nvPr/>
        </p:nvSpPr>
        <p:spPr>
          <a:xfrm>
            <a:off x="890009" y="4396095"/>
            <a:ext cx="2259632" cy="996113"/>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lang="es-ES" sz="1400" b="1" err="1">
                <a:solidFill>
                  <a:prstClr val="white"/>
                </a:solidFill>
                <a:latin typeface="ING Me" panose="02000506040000020004" pitchFamily="2" charset="0"/>
                <a:cs typeface="ING Me" panose="02000506040000020004" pitchFamily="2" charset="0"/>
              </a:rPr>
              <a:t>Fairness</a:t>
            </a:r>
            <a:r>
              <a:rPr lang="es-ES" sz="1400" b="1">
                <a:solidFill>
                  <a:prstClr val="white"/>
                </a:solidFill>
                <a:latin typeface="ING Me" panose="02000506040000020004" pitchFamily="2" charset="0"/>
                <a:cs typeface="ING Me" panose="02000506040000020004" pitchFamily="2" charset="0"/>
              </a:rPr>
              <a:t> </a:t>
            </a:r>
            <a:r>
              <a:rPr lang="es-ES" sz="1400" b="1" err="1">
                <a:solidFill>
                  <a:prstClr val="white"/>
                </a:solidFill>
                <a:latin typeface="ING Me" panose="02000506040000020004" pitchFamily="2" charset="0"/>
                <a:cs typeface="ING Me" panose="02000506040000020004" pitchFamily="2" charset="0"/>
              </a:rPr>
              <a:t>for</a:t>
            </a:r>
            <a:r>
              <a:rPr lang="es-ES" sz="1400" b="1">
                <a:solidFill>
                  <a:prstClr val="white"/>
                </a:solidFill>
                <a:latin typeface="ING Me" panose="02000506040000020004" pitchFamily="2" charset="0"/>
                <a:cs typeface="ING Me" panose="02000506040000020004" pitchFamily="2" charset="0"/>
              </a:rPr>
              <a:t> </a:t>
            </a:r>
            <a:r>
              <a:rPr lang="es-ES" sz="1400" b="1" err="1">
                <a:solidFill>
                  <a:prstClr val="white"/>
                </a:solidFill>
                <a:latin typeface="ING Me" panose="02000506040000020004" pitchFamily="2" charset="0"/>
                <a:cs typeface="ING Me" panose="02000506040000020004" pitchFamily="2" charset="0"/>
              </a:rPr>
              <a:t>whom</a:t>
            </a:r>
            <a:r>
              <a:rPr lang="es-ES" sz="1400" b="1">
                <a:solidFill>
                  <a:prstClr val="white"/>
                </a:solidFill>
                <a:latin typeface="ING Me" panose="02000506040000020004" pitchFamily="2" charset="0"/>
                <a:cs typeface="ING Me" panose="02000506040000020004" pitchFamily="2" charset="0"/>
              </a:rPr>
              <a:t>?</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105" name="TextBox 104">
            <a:extLst>
              <a:ext uri="{FF2B5EF4-FFF2-40B4-BE49-F238E27FC236}">
                <a16:creationId xmlns:a16="http://schemas.microsoft.com/office/drawing/2014/main" id="{4909C4D0-76D1-44D1-B03B-6618386CE893}"/>
              </a:ext>
            </a:extLst>
          </p:cNvPr>
          <p:cNvSpPr txBox="1"/>
          <p:nvPr/>
        </p:nvSpPr>
        <p:spPr>
          <a:xfrm>
            <a:off x="7819660" y="4702472"/>
            <a:ext cx="2069243" cy="306467"/>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Credit applicant</a:t>
            </a:r>
          </a:p>
        </p:txBody>
      </p:sp>
      <p:sp>
        <p:nvSpPr>
          <p:cNvPr id="32" name="TextBox 31">
            <a:extLst>
              <a:ext uri="{FF2B5EF4-FFF2-40B4-BE49-F238E27FC236}">
                <a16:creationId xmlns:a16="http://schemas.microsoft.com/office/drawing/2014/main" id="{E734E0BD-4AFA-438C-899A-DD32ACED9A1D}"/>
              </a:ext>
            </a:extLst>
          </p:cNvPr>
          <p:cNvSpPr txBox="1"/>
          <p:nvPr/>
        </p:nvSpPr>
        <p:spPr>
          <a:xfrm>
            <a:off x="3200974" y="5623313"/>
            <a:ext cx="6594156" cy="305581"/>
          </a:xfrm>
          <a:prstGeom prst="round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600">
                <a:solidFill>
                  <a:srgbClr val="FF6200"/>
                </a:solidFill>
                <a:latin typeface="ING Me" panose="02000506040000020004" pitchFamily="2" charset="0"/>
                <a:cs typeface="ING Me" panose="02000506040000020004" pitchFamily="2" charset="0"/>
              </a:rPr>
              <a:t>The above metrics have a particular “relaxation” to achieve fairness</a:t>
            </a:r>
            <a:endParaRPr lang="es-ES" sz="1800">
              <a:solidFill>
                <a:srgbClr val="FF6200"/>
              </a:solidFill>
              <a:latin typeface="ING Me" panose="02000506040000020004" pitchFamily="2" charset="0"/>
              <a:cs typeface="ING Me" panose="02000506040000020004" pitchFamily="2" charset="0"/>
            </a:endParaRPr>
          </a:p>
        </p:txBody>
      </p:sp>
      <p:sp>
        <p:nvSpPr>
          <p:cNvPr id="33" name="TextBox 32">
            <a:extLst>
              <a:ext uri="{FF2B5EF4-FFF2-40B4-BE49-F238E27FC236}">
                <a16:creationId xmlns:a16="http://schemas.microsoft.com/office/drawing/2014/main" id="{FBB2896B-F86A-46CC-8247-9277FCACFCC9}"/>
              </a:ext>
            </a:extLst>
          </p:cNvPr>
          <p:cNvSpPr txBox="1"/>
          <p:nvPr/>
        </p:nvSpPr>
        <p:spPr>
          <a:xfrm>
            <a:off x="5841683" y="4634963"/>
            <a:ext cx="1193844" cy="510778"/>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lender (e.g. a Bank)</a:t>
            </a:r>
          </a:p>
        </p:txBody>
      </p:sp>
      <p:sp>
        <p:nvSpPr>
          <p:cNvPr id="34" name="TextBox 33">
            <a:extLst>
              <a:ext uri="{FF2B5EF4-FFF2-40B4-BE49-F238E27FC236}">
                <a16:creationId xmlns:a16="http://schemas.microsoft.com/office/drawing/2014/main" id="{F483569E-A42D-4689-9D15-A4826CC52DFA}"/>
              </a:ext>
            </a:extLst>
          </p:cNvPr>
          <p:cNvSpPr txBox="1"/>
          <p:nvPr/>
        </p:nvSpPr>
        <p:spPr>
          <a:xfrm>
            <a:off x="3483581" y="4597851"/>
            <a:ext cx="1310395" cy="510778"/>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A third party (e.g. Society)</a:t>
            </a:r>
          </a:p>
        </p:txBody>
      </p:sp>
      <p:sp>
        <p:nvSpPr>
          <p:cNvPr id="35" name="Rectangle 34">
            <a:extLst>
              <a:ext uri="{FF2B5EF4-FFF2-40B4-BE49-F238E27FC236}">
                <a16:creationId xmlns:a16="http://schemas.microsoft.com/office/drawing/2014/main" id="{32D8E7CF-FE88-41E6-A626-655B6AB8F33C}"/>
              </a:ext>
            </a:extLst>
          </p:cNvPr>
          <p:cNvSpPr/>
          <p:nvPr/>
        </p:nvSpPr>
        <p:spPr>
          <a:xfrm>
            <a:off x="669418" y="2094979"/>
            <a:ext cx="9488169" cy="4029501"/>
          </a:xfrm>
          <a:prstGeom prst="rect">
            <a:avLst/>
          </a:prstGeom>
          <a:solidFill>
            <a:srgbClr val="FFFFFF">
              <a:alpha val="89804"/>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pl-PL" sz="1600" err="1">
              <a:solidFill>
                <a:schemeClr val="tx1"/>
              </a:solidFill>
            </a:endParaRPr>
          </a:p>
        </p:txBody>
      </p:sp>
      <p:sp>
        <p:nvSpPr>
          <p:cNvPr id="39" name="Rectangle: Rounded Corners 38">
            <a:extLst>
              <a:ext uri="{FF2B5EF4-FFF2-40B4-BE49-F238E27FC236}">
                <a16:creationId xmlns:a16="http://schemas.microsoft.com/office/drawing/2014/main" id="{78F478BD-2A19-4996-AD6B-132CA55439AA}"/>
              </a:ext>
            </a:extLst>
          </p:cNvPr>
          <p:cNvSpPr/>
          <p:nvPr/>
        </p:nvSpPr>
        <p:spPr>
          <a:xfrm>
            <a:off x="4537634" y="3484487"/>
            <a:ext cx="3817159" cy="2583214"/>
          </a:xfrm>
          <a:prstGeom prst="roundRect">
            <a:avLst/>
          </a:prstGeom>
          <a:solidFill>
            <a:srgbClr val="F0F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CCBBF3A-2EEE-46CE-B75F-570C85BD1F88}"/>
              </a:ext>
            </a:extLst>
          </p:cNvPr>
          <p:cNvSpPr txBox="1"/>
          <p:nvPr/>
        </p:nvSpPr>
        <p:spPr>
          <a:xfrm>
            <a:off x="5832760" y="4359746"/>
            <a:ext cx="1081005" cy="665445"/>
          </a:xfrm>
          <a:prstGeom prst="roundRect">
            <a:avLst/>
          </a:prstGeom>
          <a:solidFill>
            <a:schemeClr val="bg1">
              <a:lumMod val="85000"/>
            </a:schemeClr>
          </a:solidFill>
          <a:ln w="28575">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chemeClr val="tx1"/>
                </a:solidFill>
                <a:latin typeface="ING Me" panose="02000506040000020004" pitchFamily="2" charset="0"/>
                <a:cs typeface="ING Me" panose="02000506040000020004" pitchFamily="2" charset="0"/>
              </a:rPr>
              <a:t>True Positives</a:t>
            </a:r>
            <a:endParaRPr lang="es-ES" sz="1600">
              <a:solidFill>
                <a:schemeClr val="tx1"/>
              </a:solidFill>
              <a:latin typeface="ING Me" panose="02000506040000020004" pitchFamily="2" charset="0"/>
              <a:cs typeface="ING Me" panose="02000506040000020004" pitchFamily="2" charset="0"/>
            </a:endParaRPr>
          </a:p>
        </p:txBody>
      </p:sp>
      <p:sp>
        <p:nvSpPr>
          <p:cNvPr id="41" name="TextBox 40">
            <a:extLst>
              <a:ext uri="{FF2B5EF4-FFF2-40B4-BE49-F238E27FC236}">
                <a16:creationId xmlns:a16="http://schemas.microsoft.com/office/drawing/2014/main" id="{F268E248-1E06-426A-98F4-F05A2690A62D}"/>
              </a:ext>
            </a:extLst>
          </p:cNvPr>
          <p:cNvSpPr txBox="1"/>
          <p:nvPr/>
        </p:nvSpPr>
        <p:spPr>
          <a:xfrm>
            <a:off x="5832760" y="5219237"/>
            <a:ext cx="1081005" cy="665445"/>
          </a:xfrm>
          <a:prstGeom prst="roundRect">
            <a:avLst/>
          </a:prstGeom>
          <a:solidFill>
            <a:schemeClr val="bg1">
              <a:lumMod val="95000"/>
            </a:schemeClr>
          </a:solidFill>
          <a:ln w="28575">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chemeClr val="tx1"/>
                </a:solidFill>
                <a:latin typeface="ING Me" panose="02000506040000020004" pitchFamily="2" charset="0"/>
                <a:cs typeface="ING Me" panose="02000506040000020004" pitchFamily="2" charset="0"/>
              </a:rPr>
              <a:t>False Negative</a:t>
            </a:r>
            <a:endParaRPr lang="es-ES" sz="1600">
              <a:solidFill>
                <a:schemeClr val="tx1"/>
              </a:solidFill>
              <a:latin typeface="ING Me" panose="02000506040000020004" pitchFamily="2" charset="0"/>
              <a:cs typeface="ING Me" panose="02000506040000020004" pitchFamily="2" charset="0"/>
            </a:endParaRPr>
          </a:p>
        </p:txBody>
      </p:sp>
      <p:sp>
        <p:nvSpPr>
          <p:cNvPr id="42" name="TextBox 41">
            <a:extLst>
              <a:ext uri="{FF2B5EF4-FFF2-40B4-BE49-F238E27FC236}">
                <a16:creationId xmlns:a16="http://schemas.microsoft.com/office/drawing/2014/main" id="{096A9D21-21DF-46D1-87CB-B91BEE417690}"/>
              </a:ext>
            </a:extLst>
          </p:cNvPr>
          <p:cNvSpPr txBox="1"/>
          <p:nvPr/>
        </p:nvSpPr>
        <p:spPr>
          <a:xfrm>
            <a:off x="7115867" y="4371385"/>
            <a:ext cx="1081005" cy="665445"/>
          </a:xfrm>
          <a:prstGeom prst="roundRect">
            <a:avLst/>
          </a:prstGeom>
          <a:solidFill>
            <a:schemeClr val="bg1">
              <a:lumMod val="95000"/>
            </a:schemeClr>
          </a:solidFill>
          <a:ln w="28575">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chemeClr val="tx1"/>
                </a:solidFill>
                <a:latin typeface="ING Me" panose="02000506040000020004" pitchFamily="2" charset="0"/>
                <a:cs typeface="ING Me" panose="02000506040000020004" pitchFamily="2" charset="0"/>
              </a:rPr>
              <a:t>False Positive</a:t>
            </a:r>
            <a:endParaRPr lang="es-ES" sz="1600">
              <a:solidFill>
                <a:schemeClr val="tx1"/>
              </a:solidFill>
              <a:latin typeface="ING Me" panose="02000506040000020004" pitchFamily="2" charset="0"/>
              <a:cs typeface="ING Me" panose="02000506040000020004" pitchFamily="2" charset="0"/>
            </a:endParaRPr>
          </a:p>
        </p:txBody>
      </p:sp>
      <p:sp>
        <p:nvSpPr>
          <p:cNvPr id="43" name="TextBox 42">
            <a:extLst>
              <a:ext uri="{FF2B5EF4-FFF2-40B4-BE49-F238E27FC236}">
                <a16:creationId xmlns:a16="http://schemas.microsoft.com/office/drawing/2014/main" id="{57B05899-1C14-4C3D-974A-A4B7A70E860F}"/>
              </a:ext>
            </a:extLst>
          </p:cNvPr>
          <p:cNvSpPr txBox="1"/>
          <p:nvPr/>
        </p:nvSpPr>
        <p:spPr>
          <a:xfrm>
            <a:off x="7106631" y="5221640"/>
            <a:ext cx="1081005" cy="665445"/>
          </a:xfrm>
          <a:prstGeom prst="roundRect">
            <a:avLst/>
          </a:prstGeom>
          <a:solidFill>
            <a:schemeClr val="bg1">
              <a:lumMod val="85000"/>
            </a:schemeClr>
          </a:solidFill>
          <a:ln w="28575">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chemeClr val="tx1"/>
                </a:solidFill>
                <a:latin typeface="ING Me" panose="02000506040000020004" pitchFamily="2" charset="0"/>
                <a:cs typeface="ING Me" panose="02000506040000020004" pitchFamily="2" charset="0"/>
              </a:rPr>
              <a:t>True Negative</a:t>
            </a:r>
            <a:endParaRPr lang="es-ES" sz="1600">
              <a:solidFill>
                <a:schemeClr val="tx1"/>
              </a:solidFill>
              <a:latin typeface="ING Me" panose="02000506040000020004" pitchFamily="2" charset="0"/>
              <a:cs typeface="ING Me" panose="02000506040000020004" pitchFamily="2" charset="0"/>
            </a:endParaRPr>
          </a:p>
        </p:txBody>
      </p:sp>
      <p:sp>
        <p:nvSpPr>
          <p:cNvPr id="44" name="TextBox 43">
            <a:extLst>
              <a:ext uri="{FF2B5EF4-FFF2-40B4-BE49-F238E27FC236}">
                <a16:creationId xmlns:a16="http://schemas.microsoft.com/office/drawing/2014/main" id="{FB8EBA25-A268-48C6-8091-CFDD586AE9E4}"/>
              </a:ext>
            </a:extLst>
          </p:cNvPr>
          <p:cNvSpPr txBox="1"/>
          <p:nvPr/>
        </p:nvSpPr>
        <p:spPr>
          <a:xfrm>
            <a:off x="4618956" y="4357249"/>
            <a:ext cx="1081005" cy="665445"/>
          </a:xfrm>
          <a:prstGeom prst="roundRect">
            <a:avLst/>
          </a:prstGeom>
          <a:solidFill>
            <a:srgbClr val="FF62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100">
                <a:solidFill>
                  <a:schemeClr val="bg1"/>
                </a:solidFill>
                <a:latin typeface="ING Me" panose="02000506040000020004" pitchFamily="2" charset="0"/>
                <a:cs typeface="ING Me" panose="02000506040000020004" pitchFamily="2" charset="0"/>
              </a:rPr>
              <a:t>Predicted</a:t>
            </a:r>
          </a:p>
          <a:p>
            <a:r>
              <a:rPr lang="en-GB" sz="1100">
                <a:solidFill>
                  <a:schemeClr val="bg1"/>
                </a:solidFill>
                <a:latin typeface="ING Me" panose="02000506040000020004" pitchFamily="2" charset="0"/>
                <a:cs typeface="ING Me" panose="02000506040000020004" pitchFamily="2" charset="0"/>
              </a:rPr>
              <a:t>Good loan</a:t>
            </a:r>
            <a:endParaRPr lang="es-ES">
              <a:solidFill>
                <a:schemeClr val="bg1"/>
              </a:solidFill>
              <a:latin typeface="ING Me" panose="02000506040000020004" pitchFamily="2" charset="0"/>
              <a:cs typeface="ING Me" panose="02000506040000020004" pitchFamily="2" charset="0"/>
            </a:endParaRPr>
          </a:p>
        </p:txBody>
      </p:sp>
      <p:sp>
        <p:nvSpPr>
          <p:cNvPr id="45" name="TextBox 44">
            <a:extLst>
              <a:ext uri="{FF2B5EF4-FFF2-40B4-BE49-F238E27FC236}">
                <a16:creationId xmlns:a16="http://schemas.microsoft.com/office/drawing/2014/main" id="{4E7F9A7C-A87A-4179-93B0-C91592CEAB4A}"/>
              </a:ext>
            </a:extLst>
          </p:cNvPr>
          <p:cNvSpPr txBox="1"/>
          <p:nvPr/>
        </p:nvSpPr>
        <p:spPr>
          <a:xfrm>
            <a:off x="4618956" y="5201853"/>
            <a:ext cx="1081005" cy="665445"/>
          </a:xfrm>
          <a:prstGeom prst="roundRect">
            <a:avLst/>
          </a:prstGeom>
          <a:solidFill>
            <a:srgbClr val="FF62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100">
                <a:solidFill>
                  <a:schemeClr val="bg1"/>
                </a:solidFill>
                <a:latin typeface="ING Me" panose="02000506040000020004" pitchFamily="2" charset="0"/>
                <a:cs typeface="ING Me" panose="02000506040000020004" pitchFamily="2" charset="0"/>
              </a:rPr>
              <a:t>Predicted</a:t>
            </a:r>
          </a:p>
          <a:p>
            <a:r>
              <a:rPr lang="en-GB" sz="1100">
                <a:solidFill>
                  <a:schemeClr val="bg1"/>
                </a:solidFill>
                <a:latin typeface="ING Me" panose="02000506040000020004" pitchFamily="2" charset="0"/>
                <a:cs typeface="ING Me" panose="02000506040000020004" pitchFamily="2" charset="0"/>
              </a:rPr>
              <a:t>Bad loan</a:t>
            </a:r>
            <a:endParaRPr lang="es-ES">
              <a:solidFill>
                <a:schemeClr val="bg1"/>
              </a:solidFill>
              <a:latin typeface="ING Me" panose="02000506040000020004" pitchFamily="2" charset="0"/>
              <a:cs typeface="ING Me" panose="02000506040000020004" pitchFamily="2" charset="0"/>
            </a:endParaRPr>
          </a:p>
        </p:txBody>
      </p:sp>
      <p:sp>
        <p:nvSpPr>
          <p:cNvPr id="46" name="TextBox 45">
            <a:extLst>
              <a:ext uri="{FF2B5EF4-FFF2-40B4-BE49-F238E27FC236}">
                <a16:creationId xmlns:a16="http://schemas.microsoft.com/office/drawing/2014/main" id="{72FF462C-0292-4E36-B063-10FE3C90D117}"/>
              </a:ext>
            </a:extLst>
          </p:cNvPr>
          <p:cNvSpPr txBox="1"/>
          <p:nvPr/>
        </p:nvSpPr>
        <p:spPr>
          <a:xfrm>
            <a:off x="5829423" y="3569079"/>
            <a:ext cx="1081005" cy="665445"/>
          </a:xfrm>
          <a:prstGeom prst="roundRect">
            <a:avLst/>
          </a:prstGeom>
          <a:solidFill>
            <a:srgbClr val="FF62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100">
                <a:solidFill>
                  <a:schemeClr val="bg1"/>
                </a:solidFill>
                <a:latin typeface="ING Me" panose="02000506040000020004" pitchFamily="2" charset="0"/>
                <a:cs typeface="ING Me" panose="02000506040000020004" pitchFamily="2" charset="0"/>
              </a:rPr>
              <a:t>Actual</a:t>
            </a:r>
          </a:p>
          <a:p>
            <a:r>
              <a:rPr lang="en-GB" sz="1100">
                <a:solidFill>
                  <a:schemeClr val="bg1"/>
                </a:solidFill>
                <a:latin typeface="ING Me" panose="02000506040000020004" pitchFamily="2" charset="0"/>
                <a:cs typeface="ING Me" panose="02000506040000020004" pitchFamily="2" charset="0"/>
              </a:rPr>
              <a:t>Good loan</a:t>
            </a:r>
            <a:endParaRPr lang="es-ES">
              <a:solidFill>
                <a:schemeClr val="bg1"/>
              </a:solidFill>
              <a:latin typeface="ING Me" panose="02000506040000020004" pitchFamily="2" charset="0"/>
              <a:cs typeface="ING Me" panose="02000506040000020004" pitchFamily="2" charset="0"/>
            </a:endParaRPr>
          </a:p>
        </p:txBody>
      </p:sp>
      <p:sp>
        <p:nvSpPr>
          <p:cNvPr id="47" name="TextBox 46">
            <a:extLst>
              <a:ext uri="{FF2B5EF4-FFF2-40B4-BE49-F238E27FC236}">
                <a16:creationId xmlns:a16="http://schemas.microsoft.com/office/drawing/2014/main" id="{577B6B79-15D4-46B5-8236-A3E2F6B4AD98}"/>
              </a:ext>
            </a:extLst>
          </p:cNvPr>
          <p:cNvSpPr txBox="1"/>
          <p:nvPr/>
        </p:nvSpPr>
        <p:spPr>
          <a:xfrm>
            <a:off x="7078922" y="3551393"/>
            <a:ext cx="1081005" cy="665445"/>
          </a:xfrm>
          <a:prstGeom prst="roundRect">
            <a:avLst/>
          </a:prstGeom>
          <a:solidFill>
            <a:srgbClr val="FF62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100">
                <a:solidFill>
                  <a:schemeClr val="bg1"/>
                </a:solidFill>
                <a:latin typeface="ING Me" panose="02000506040000020004" pitchFamily="2" charset="0"/>
                <a:cs typeface="ING Me" panose="02000506040000020004" pitchFamily="2" charset="0"/>
              </a:rPr>
              <a:t>Actual</a:t>
            </a:r>
          </a:p>
          <a:p>
            <a:r>
              <a:rPr lang="en-GB" sz="1100">
                <a:solidFill>
                  <a:schemeClr val="bg1"/>
                </a:solidFill>
                <a:latin typeface="ING Me" panose="02000506040000020004" pitchFamily="2" charset="0"/>
                <a:cs typeface="ING Me" panose="02000506040000020004" pitchFamily="2" charset="0"/>
              </a:rPr>
              <a:t>Bad loan</a:t>
            </a:r>
            <a:endParaRPr lang="es-ES">
              <a:solidFill>
                <a:schemeClr val="bg1"/>
              </a:solidFill>
              <a:latin typeface="ING Me" panose="02000506040000020004" pitchFamily="2" charset="0"/>
              <a:cs typeface="ING Me" panose="02000506040000020004" pitchFamily="2" charset="0"/>
            </a:endParaRPr>
          </a:p>
        </p:txBody>
      </p:sp>
      <p:cxnSp>
        <p:nvCxnSpPr>
          <p:cNvPr id="48" name="Straight Connector 47">
            <a:extLst>
              <a:ext uri="{FF2B5EF4-FFF2-40B4-BE49-F238E27FC236}">
                <a16:creationId xmlns:a16="http://schemas.microsoft.com/office/drawing/2014/main" id="{075DB27A-D696-4D1C-8AA0-4264D430E72E}"/>
              </a:ext>
            </a:extLst>
          </p:cNvPr>
          <p:cNvCxnSpPr>
            <a:cxnSpLocks/>
          </p:cNvCxnSpPr>
          <p:nvPr/>
        </p:nvCxnSpPr>
        <p:spPr>
          <a:xfrm>
            <a:off x="5750069" y="3484487"/>
            <a:ext cx="0" cy="2583214"/>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7498A246-ECF3-48F3-B134-1A3B94285B2B}"/>
              </a:ext>
            </a:extLst>
          </p:cNvPr>
          <p:cNvCxnSpPr>
            <a:cxnSpLocks/>
          </p:cNvCxnSpPr>
          <p:nvPr/>
        </p:nvCxnSpPr>
        <p:spPr>
          <a:xfrm>
            <a:off x="6986956" y="3484487"/>
            <a:ext cx="0" cy="2583214"/>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B511A54E-CC8C-432F-9C9D-6414863D9793}"/>
              </a:ext>
            </a:extLst>
          </p:cNvPr>
          <p:cNvCxnSpPr>
            <a:cxnSpLocks/>
          </p:cNvCxnSpPr>
          <p:nvPr/>
        </p:nvCxnSpPr>
        <p:spPr>
          <a:xfrm>
            <a:off x="4537634" y="4256913"/>
            <a:ext cx="3817159" cy="0"/>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D6A756CA-87F6-4589-A158-FA21EB8DC539}"/>
              </a:ext>
            </a:extLst>
          </p:cNvPr>
          <p:cNvCxnSpPr>
            <a:cxnSpLocks/>
          </p:cNvCxnSpPr>
          <p:nvPr/>
        </p:nvCxnSpPr>
        <p:spPr>
          <a:xfrm>
            <a:off x="4537634" y="5114138"/>
            <a:ext cx="3817159" cy="0"/>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sp>
        <p:nvSpPr>
          <p:cNvPr id="52" name="Callout: Line with Accent Bar 51">
            <a:extLst>
              <a:ext uri="{FF2B5EF4-FFF2-40B4-BE49-F238E27FC236}">
                <a16:creationId xmlns:a16="http://schemas.microsoft.com/office/drawing/2014/main" id="{D3DF2C65-936C-4F2E-9F63-5D8749804583}"/>
              </a:ext>
            </a:extLst>
          </p:cNvPr>
          <p:cNvSpPr/>
          <p:nvPr/>
        </p:nvSpPr>
        <p:spPr>
          <a:xfrm rot="16200000">
            <a:off x="3748191" y="1526551"/>
            <a:ext cx="808422" cy="1861734"/>
          </a:xfrm>
          <a:prstGeom prst="accentCallout1">
            <a:avLst>
              <a:gd name="adj1" fmla="val 49857"/>
              <a:gd name="adj2" fmla="val -5505"/>
              <a:gd name="adj3" fmla="val 172292"/>
              <a:gd name="adj4" fmla="val -75660"/>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Callout: Line with Accent Bar 52">
            <a:extLst>
              <a:ext uri="{FF2B5EF4-FFF2-40B4-BE49-F238E27FC236}">
                <a16:creationId xmlns:a16="http://schemas.microsoft.com/office/drawing/2014/main" id="{4D29E547-FF99-45C1-BA48-2DA06323E214}"/>
              </a:ext>
            </a:extLst>
          </p:cNvPr>
          <p:cNvSpPr/>
          <p:nvPr/>
        </p:nvSpPr>
        <p:spPr>
          <a:xfrm rot="16200000">
            <a:off x="6033570" y="1431491"/>
            <a:ext cx="810071" cy="2050205"/>
          </a:xfrm>
          <a:prstGeom prst="accentCallout1">
            <a:avLst>
              <a:gd name="adj1" fmla="val 49652"/>
              <a:gd name="adj2" fmla="val -8333"/>
              <a:gd name="adj3" fmla="val 49647"/>
              <a:gd name="adj4" fmla="val -76357"/>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llout: Line with Accent Bar 53">
            <a:extLst>
              <a:ext uri="{FF2B5EF4-FFF2-40B4-BE49-F238E27FC236}">
                <a16:creationId xmlns:a16="http://schemas.microsoft.com/office/drawing/2014/main" id="{36BE85FD-E37A-4394-BCD0-4CE80399124B}"/>
              </a:ext>
            </a:extLst>
          </p:cNvPr>
          <p:cNvSpPr/>
          <p:nvPr/>
        </p:nvSpPr>
        <p:spPr>
          <a:xfrm rot="16200000">
            <a:off x="8462430" y="1519414"/>
            <a:ext cx="810075" cy="1874358"/>
          </a:xfrm>
          <a:prstGeom prst="accentCallout1">
            <a:avLst>
              <a:gd name="adj1" fmla="val 49647"/>
              <a:gd name="adj2" fmla="val -7392"/>
              <a:gd name="adj3" fmla="val -80496"/>
              <a:gd name="adj4" fmla="val -76278"/>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BAED807-A7C3-4AFD-A9B9-945A88533FF7}"/>
                  </a:ext>
                </a:extLst>
              </p:cNvPr>
              <p:cNvSpPr txBox="1"/>
              <p:nvPr/>
            </p:nvSpPr>
            <p:spPr>
              <a:xfrm>
                <a:off x="3234779" y="2429586"/>
                <a:ext cx="1860845" cy="348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200" b="1" i="1" smtClean="0">
                              <a:solidFill>
                                <a:schemeClr val="bg1"/>
                              </a:solidFill>
                              <a:latin typeface="Cambria Math" panose="02040503050406030204" pitchFamily="18" charset="0"/>
                            </a:rPr>
                          </m:ctrlPr>
                        </m:fPr>
                        <m:num>
                          <m:r>
                            <a:rPr lang="en-GB" sz="1200" b="1" i="1" smtClean="0">
                              <a:solidFill>
                                <a:schemeClr val="bg1"/>
                              </a:solidFill>
                              <a:latin typeface="Cambria Math" panose="02040503050406030204" pitchFamily="18" charset="0"/>
                            </a:rPr>
                            <m:t>𝑻𝑷</m:t>
                          </m:r>
                          <m:r>
                            <a:rPr lang="en-GB" sz="1200" b="1" i="1" smtClean="0">
                              <a:solidFill>
                                <a:schemeClr val="bg1"/>
                              </a:solidFill>
                              <a:latin typeface="Cambria Math" panose="02040503050406030204" pitchFamily="18" charset="0"/>
                            </a:rPr>
                            <m:t>+</m:t>
                          </m:r>
                          <m:r>
                            <a:rPr lang="en-GB" sz="1200" b="1" i="1" smtClean="0">
                              <a:solidFill>
                                <a:schemeClr val="bg1"/>
                              </a:solidFill>
                              <a:latin typeface="Cambria Math" panose="02040503050406030204" pitchFamily="18" charset="0"/>
                            </a:rPr>
                            <m:t>𝑭𝑵</m:t>
                          </m:r>
                        </m:num>
                        <m:den>
                          <m:r>
                            <a:rPr lang="en-GB" sz="1200" b="1" i="1">
                              <a:solidFill>
                                <a:schemeClr val="bg1"/>
                              </a:solidFill>
                              <a:latin typeface="Cambria Math" panose="02040503050406030204" pitchFamily="18" charset="0"/>
                            </a:rPr>
                            <m:t>𝑻𝑷</m:t>
                          </m:r>
                          <m:r>
                            <a:rPr lang="en-GB" sz="1200" b="1" i="1">
                              <a:solidFill>
                                <a:schemeClr val="bg1"/>
                              </a:solidFill>
                              <a:latin typeface="Cambria Math" panose="02040503050406030204" pitchFamily="18" charset="0"/>
                            </a:rPr>
                            <m:t>+</m:t>
                          </m:r>
                          <m:r>
                            <a:rPr lang="en-GB" sz="1200" b="1" i="1" smtClean="0">
                              <a:solidFill>
                                <a:schemeClr val="bg1"/>
                              </a:solidFill>
                              <a:latin typeface="Cambria Math" panose="02040503050406030204" pitchFamily="18" charset="0"/>
                            </a:rPr>
                            <m:t>𝑭𝑷</m:t>
                          </m:r>
                          <m:r>
                            <a:rPr lang="en-GB" sz="1200" b="1" i="1" smtClean="0">
                              <a:solidFill>
                                <a:schemeClr val="bg1"/>
                              </a:solidFill>
                              <a:latin typeface="Cambria Math" panose="02040503050406030204" pitchFamily="18" charset="0"/>
                            </a:rPr>
                            <m:t>+</m:t>
                          </m:r>
                          <m:r>
                            <a:rPr lang="en-GB" sz="1200" b="1" i="1" smtClean="0">
                              <a:solidFill>
                                <a:schemeClr val="bg1"/>
                              </a:solidFill>
                              <a:latin typeface="Cambria Math" panose="02040503050406030204" pitchFamily="18" charset="0"/>
                            </a:rPr>
                            <m:t>𝑻𝑵</m:t>
                          </m:r>
                          <m:r>
                            <a:rPr lang="en-GB" sz="1200" b="1" i="1" smtClean="0">
                              <a:solidFill>
                                <a:schemeClr val="bg1"/>
                              </a:solidFill>
                              <a:latin typeface="Cambria Math" panose="02040503050406030204" pitchFamily="18" charset="0"/>
                            </a:rPr>
                            <m:t>+</m:t>
                          </m:r>
                          <m:r>
                            <a:rPr lang="en-GB" sz="1200" b="1" i="1">
                              <a:solidFill>
                                <a:schemeClr val="bg1"/>
                              </a:solidFill>
                              <a:latin typeface="Cambria Math" panose="02040503050406030204" pitchFamily="18" charset="0"/>
                            </a:rPr>
                            <m:t>𝑭𝑵</m:t>
                          </m:r>
                        </m:den>
                      </m:f>
                    </m:oMath>
                  </m:oMathPara>
                </a14:m>
                <a:endParaRPr lang="en-GB" sz="1200" b="1">
                  <a:solidFill>
                    <a:schemeClr val="bg1"/>
                  </a:solidFill>
                </a:endParaRPr>
              </a:p>
            </p:txBody>
          </p:sp>
        </mc:Choice>
        <mc:Fallback xmlns="">
          <p:sp>
            <p:nvSpPr>
              <p:cNvPr id="2" name="TextBox 1">
                <a:extLst>
                  <a:ext uri="{FF2B5EF4-FFF2-40B4-BE49-F238E27FC236}">
                    <a16:creationId xmlns:a16="http://schemas.microsoft.com/office/drawing/2014/main" id="{0BAED807-A7C3-4AFD-A9B9-945A88533FF7}"/>
                  </a:ext>
                </a:extLst>
              </p:cNvPr>
              <p:cNvSpPr txBox="1">
                <a:spLocks noRot="1" noChangeAspect="1" noMove="1" noResize="1" noEditPoints="1" noAdjustHandles="1" noChangeArrowheads="1" noChangeShapeType="1" noTextEdit="1"/>
              </p:cNvSpPr>
              <p:nvPr/>
            </p:nvSpPr>
            <p:spPr>
              <a:xfrm>
                <a:off x="3234779" y="2429586"/>
                <a:ext cx="1860845" cy="348813"/>
              </a:xfrm>
              <a:prstGeom prst="rect">
                <a:avLst/>
              </a:prstGeom>
              <a:blipFill>
                <a:blip r:embed="rId7"/>
                <a:stretch>
                  <a:fillRect t="-3509" b="-1403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C78D88-3F21-4A0F-A4C8-8433AA44DDA3}"/>
              </a:ext>
            </a:extLst>
          </p:cNvPr>
          <p:cNvSpPr txBox="1"/>
          <p:nvPr/>
        </p:nvSpPr>
        <p:spPr>
          <a:xfrm>
            <a:off x="3597184" y="2094979"/>
            <a:ext cx="1196792" cy="261610"/>
          </a:xfrm>
          <a:prstGeom prst="rect">
            <a:avLst/>
          </a:prstGeom>
          <a:noFill/>
        </p:spPr>
        <p:txBody>
          <a:bodyPr wrap="square" rtlCol="0">
            <a:spAutoFit/>
          </a:bodyPr>
          <a:lstStyle/>
          <a:p>
            <a:pPr algn="ctr"/>
            <a:r>
              <a:rPr lang="en-GB" sz="1100" b="1">
                <a:solidFill>
                  <a:schemeClr val="bg1"/>
                </a:solidFill>
                <a:latin typeface="ING Me" panose="02000506040000020004" pitchFamily="2" charset="0"/>
                <a:cs typeface="ING Me" panose="02000506040000020004" pitchFamily="2" charset="0"/>
              </a:rPr>
              <a:t>Prevalence</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712B415-8158-4717-A00C-F1A767D219F3}"/>
                  </a:ext>
                </a:extLst>
              </p:cNvPr>
              <p:cNvSpPr txBox="1"/>
              <p:nvPr/>
            </p:nvSpPr>
            <p:spPr>
              <a:xfrm>
                <a:off x="5841683" y="2116171"/>
                <a:ext cx="1124702" cy="310213"/>
              </a:xfrm>
              <a:prstGeom prst="rect">
                <a:avLst/>
              </a:prstGeom>
              <a:noFill/>
            </p:spPr>
            <p:txBody>
              <a:bodyPr wrap="square" lIns="0" tIns="0" rIns="0" bIns="0" rtlCol="0">
                <a:spAutoFit/>
              </a:bodyPr>
              <a:lstStyle/>
              <a:p>
                <a:pPr algn="ctr"/>
                <a:r>
                  <a:rPr lang="en-GB" sz="1200" b="1">
                    <a:solidFill>
                      <a:schemeClr val="bg1"/>
                    </a:solidFill>
                    <a:latin typeface="Cambria Math" panose="02040503050406030204" pitchFamily="18" charset="0"/>
                    <a:ea typeface="Cambria Math" panose="02040503050406030204" pitchFamily="18" charset="0"/>
                  </a:rPr>
                  <a:t>TPR</a:t>
                </a:r>
                <a:r>
                  <a:rPr lang="en-GB" sz="1400" b="1" i="1">
                    <a:solidFill>
                      <a:schemeClr val="bg1"/>
                    </a:solidFill>
                    <a:latin typeface="Cambria Math" panose="02040503050406030204" pitchFamily="18" charset="0"/>
                    <a:ea typeface="Cambria Math" panose="02040503050406030204" pitchFamily="18" charset="0"/>
                  </a:rPr>
                  <a:t> </a:t>
                </a:r>
                <a:r>
                  <a:rPr lang="en-GB" sz="1400" b="1">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n-GB" sz="1400" b="1" i="1" smtClean="0">
                            <a:solidFill>
                              <a:schemeClr val="bg1"/>
                            </a:solidFill>
                            <a:latin typeface="Cambria Math" panose="02040503050406030204" pitchFamily="18" charset="0"/>
                            <a:ea typeface="Cambria Math" panose="02040503050406030204" pitchFamily="18" charset="0"/>
                          </a:rPr>
                        </m:ctrlPr>
                      </m:fPr>
                      <m:num>
                        <m:r>
                          <a:rPr lang="en-GB" sz="1400" b="1" i="1" smtClean="0">
                            <a:solidFill>
                              <a:schemeClr val="bg1"/>
                            </a:solidFill>
                            <a:latin typeface="Cambria Math" panose="02040503050406030204" pitchFamily="18" charset="0"/>
                            <a:ea typeface="Cambria Math" panose="02040503050406030204" pitchFamily="18" charset="0"/>
                          </a:rPr>
                          <m:t>𝑻𝑷</m:t>
                        </m:r>
                      </m:num>
                      <m:den>
                        <m:r>
                          <a:rPr lang="en-GB" sz="1400" b="1" i="1">
                            <a:solidFill>
                              <a:schemeClr val="bg1"/>
                            </a:solidFill>
                            <a:latin typeface="Cambria Math" panose="02040503050406030204" pitchFamily="18" charset="0"/>
                            <a:ea typeface="Cambria Math" panose="02040503050406030204" pitchFamily="18" charset="0"/>
                          </a:rPr>
                          <m:t>𝑻𝑷</m:t>
                        </m:r>
                        <m:r>
                          <a:rPr lang="en-GB" sz="1400" b="1" i="1" smtClean="0">
                            <a:solidFill>
                              <a:schemeClr val="bg1"/>
                            </a:solidFill>
                            <a:latin typeface="Cambria Math" panose="02040503050406030204" pitchFamily="18" charset="0"/>
                            <a:ea typeface="Cambria Math" panose="02040503050406030204" pitchFamily="18" charset="0"/>
                          </a:rPr>
                          <m:t> + </m:t>
                        </m:r>
                        <m:r>
                          <a:rPr lang="en-GB" sz="1400" b="1" i="1">
                            <a:solidFill>
                              <a:schemeClr val="bg1"/>
                            </a:solidFill>
                            <a:latin typeface="Cambria Math" panose="02040503050406030204" pitchFamily="18" charset="0"/>
                            <a:ea typeface="Cambria Math" panose="02040503050406030204" pitchFamily="18" charset="0"/>
                          </a:rPr>
                          <m:t>𝑭𝑵</m:t>
                        </m:r>
                      </m:den>
                    </m:f>
                  </m:oMath>
                </a14:m>
                <a:endParaRPr lang="en-GB" sz="1400" b="1" i="1">
                  <a:solidFill>
                    <a:schemeClr val="bg1"/>
                  </a:solidFill>
                  <a:latin typeface="Cambria Math" panose="02040503050406030204" pitchFamily="18" charset="0"/>
                  <a:ea typeface="Cambria Math" panose="02040503050406030204" pitchFamily="18" charset="0"/>
                </a:endParaRPr>
              </a:p>
            </p:txBody>
          </p:sp>
        </mc:Choice>
        <mc:Fallback xmlns="">
          <p:sp>
            <p:nvSpPr>
              <p:cNvPr id="55" name="TextBox 54">
                <a:extLst>
                  <a:ext uri="{FF2B5EF4-FFF2-40B4-BE49-F238E27FC236}">
                    <a16:creationId xmlns:a16="http://schemas.microsoft.com/office/drawing/2014/main" id="{4712B415-8158-4717-A00C-F1A767D219F3}"/>
                  </a:ext>
                </a:extLst>
              </p:cNvPr>
              <p:cNvSpPr txBox="1">
                <a:spLocks noRot="1" noChangeAspect="1" noMove="1" noResize="1" noEditPoints="1" noAdjustHandles="1" noChangeArrowheads="1" noChangeShapeType="1" noTextEdit="1"/>
              </p:cNvSpPr>
              <p:nvPr/>
            </p:nvSpPr>
            <p:spPr>
              <a:xfrm>
                <a:off x="5841683" y="2116171"/>
                <a:ext cx="1124702" cy="310213"/>
              </a:xfrm>
              <a:prstGeom prst="rect">
                <a:avLst/>
              </a:prstGeom>
              <a:blipFill>
                <a:blip r:embed="rId8"/>
                <a:stretch>
                  <a:fillRect l="-1622" t="-392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F84941C-4F06-48E4-9BE8-5FD1B281043D}"/>
                  </a:ext>
                </a:extLst>
              </p:cNvPr>
              <p:cNvSpPr txBox="1"/>
              <p:nvPr/>
            </p:nvSpPr>
            <p:spPr>
              <a:xfrm>
                <a:off x="5841683" y="2487239"/>
                <a:ext cx="1124702" cy="310213"/>
              </a:xfrm>
              <a:prstGeom prst="rect">
                <a:avLst/>
              </a:prstGeom>
              <a:noFill/>
            </p:spPr>
            <p:txBody>
              <a:bodyPr wrap="square" lIns="0" tIns="0" rIns="0" bIns="0" rtlCol="0">
                <a:spAutoFit/>
              </a:bodyPr>
              <a:lstStyle/>
              <a:p>
                <a:pPr algn="ctr"/>
                <a:r>
                  <a:rPr lang="en-GB" sz="1200" b="1">
                    <a:solidFill>
                      <a:schemeClr val="bg1"/>
                    </a:solidFill>
                    <a:latin typeface="Cambria Math" panose="02040503050406030204" pitchFamily="18" charset="0"/>
                    <a:ea typeface="Cambria Math" panose="02040503050406030204" pitchFamily="18" charset="0"/>
                  </a:rPr>
                  <a:t>FPR</a:t>
                </a:r>
                <a:r>
                  <a:rPr lang="en-GB" sz="1400" b="1" i="1">
                    <a:solidFill>
                      <a:schemeClr val="bg1"/>
                    </a:solidFill>
                    <a:latin typeface="Cambria Math" panose="02040503050406030204" pitchFamily="18" charset="0"/>
                    <a:ea typeface="Cambria Math" panose="02040503050406030204" pitchFamily="18" charset="0"/>
                  </a:rPr>
                  <a:t> </a:t>
                </a:r>
                <a:r>
                  <a:rPr lang="en-GB" sz="1400" b="1">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n-GB" sz="1400" b="1" i="1" smtClean="0">
                            <a:solidFill>
                              <a:schemeClr val="bg1"/>
                            </a:solidFill>
                            <a:latin typeface="Cambria Math" panose="02040503050406030204" pitchFamily="18" charset="0"/>
                            <a:ea typeface="Cambria Math" panose="02040503050406030204" pitchFamily="18" charset="0"/>
                          </a:rPr>
                        </m:ctrlPr>
                      </m:fPr>
                      <m:num>
                        <m:r>
                          <a:rPr lang="en-GB" sz="1400" b="1" i="1" smtClean="0">
                            <a:solidFill>
                              <a:schemeClr val="bg1"/>
                            </a:solidFill>
                            <a:latin typeface="Cambria Math" panose="02040503050406030204" pitchFamily="18" charset="0"/>
                            <a:ea typeface="Cambria Math" panose="02040503050406030204" pitchFamily="18" charset="0"/>
                          </a:rPr>
                          <m:t>𝑭𝑷</m:t>
                        </m:r>
                      </m:num>
                      <m:den>
                        <m:r>
                          <a:rPr lang="en-GB" sz="1400" b="1" i="1" smtClean="0">
                            <a:solidFill>
                              <a:schemeClr val="bg1"/>
                            </a:solidFill>
                            <a:latin typeface="Cambria Math" panose="02040503050406030204" pitchFamily="18" charset="0"/>
                            <a:ea typeface="Cambria Math" panose="02040503050406030204" pitchFamily="18" charset="0"/>
                          </a:rPr>
                          <m:t>𝑭𝑷</m:t>
                        </m:r>
                        <m:r>
                          <a:rPr lang="en-GB" sz="1400" b="1" i="1" smtClean="0">
                            <a:solidFill>
                              <a:schemeClr val="bg1"/>
                            </a:solidFill>
                            <a:latin typeface="Cambria Math" panose="02040503050406030204" pitchFamily="18" charset="0"/>
                            <a:ea typeface="Cambria Math" panose="02040503050406030204" pitchFamily="18" charset="0"/>
                          </a:rPr>
                          <m:t>+</m:t>
                        </m:r>
                        <m:r>
                          <a:rPr lang="en-GB" sz="1400" b="1" i="1" smtClean="0">
                            <a:solidFill>
                              <a:schemeClr val="bg1"/>
                            </a:solidFill>
                            <a:latin typeface="Cambria Math" panose="02040503050406030204" pitchFamily="18" charset="0"/>
                            <a:ea typeface="Cambria Math" panose="02040503050406030204" pitchFamily="18" charset="0"/>
                          </a:rPr>
                          <m:t>𝑻𝑵</m:t>
                        </m:r>
                      </m:den>
                    </m:f>
                  </m:oMath>
                </a14:m>
                <a:endParaRPr lang="en-GB" sz="1400" b="1" i="1">
                  <a:solidFill>
                    <a:schemeClr val="bg1"/>
                  </a:solidFill>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4F84941C-4F06-48E4-9BE8-5FD1B281043D}"/>
                  </a:ext>
                </a:extLst>
              </p:cNvPr>
              <p:cNvSpPr txBox="1">
                <a:spLocks noRot="1" noChangeAspect="1" noMove="1" noResize="1" noEditPoints="1" noAdjustHandles="1" noChangeArrowheads="1" noChangeShapeType="1" noTextEdit="1"/>
              </p:cNvSpPr>
              <p:nvPr/>
            </p:nvSpPr>
            <p:spPr>
              <a:xfrm>
                <a:off x="5841683" y="2487239"/>
                <a:ext cx="1124702" cy="310213"/>
              </a:xfrm>
              <a:prstGeom prst="rect">
                <a:avLst/>
              </a:prstGeom>
              <a:blipFill>
                <a:blip r:embed="rId9"/>
                <a:stretch>
                  <a:fillRect t="-392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EBC9F3F-DA22-4304-8EEA-DBE110133BBD}"/>
                  </a:ext>
                </a:extLst>
              </p:cNvPr>
              <p:cNvSpPr txBox="1"/>
              <p:nvPr/>
            </p:nvSpPr>
            <p:spPr>
              <a:xfrm>
                <a:off x="8360051" y="2115627"/>
                <a:ext cx="1124702" cy="310213"/>
              </a:xfrm>
              <a:prstGeom prst="rect">
                <a:avLst/>
              </a:prstGeom>
              <a:noFill/>
            </p:spPr>
            <p:txBody>
              <a:bodyPr wrap="square" lIns="0" tIns="0" rIns="0" bIns="0" rtlCol="0">
                <a:spAutoFit/>
              </a:bodyPr>
              <a:lstStyle/>
              <a:p>
                <a:pPr algn="ctr"/>
                <a:r>
                  <a:rPr lang="en-GB" sz="1200" b="1">
                    <a:solidFill>
                      <a:schemeClr val="bg1"/>
                    </a:solidFill>
                    <a:latin typeface="Cambria Math" panose="02040503050406030204" pitchFamily="18" charset="0"/>
                    <a:ea typeface="Cambria Math" panose="02040503050406030204" pitchFamily="18" charset="0"/>
                  </a:rPr>
                  <a:t>PPV</a:t>
                </a:r>
                <a:r>
                  <a:rPr lang="en-GB" sz="1400" b="1" i="1">
                    <a:solidFill>
                      <a:schemeClr val="bg1"/>
                    </a:solidFill>
                    <a:latin typeface="Cambria Math" panose="02040503050406030204" pitchFamily="18" charset="0"/>
                    <a:ea typeface="Cambria Math" panose="02040503050406030204" pitchFamily="18" charset="0"/>
                  </a:rPr>
                  <a:t> </a:t>
                </a:r>
                <a:r>
                  <a:rPr lang="en-GB" sz="1400" b="1">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n-GB" sz="1400" b="1" i="1" smtClean="0">
                            <a:solidFill>
                              <a:schemeClr val="bg1"/>
                            </a:solidFill>
                            <a:latin typeface="Cambria Math" panose="02040503050406030204" pitchFamily="18" charset="0"/>
                            <a:ea typeface="Cambria Math" panose="02040503050406030204" pitchFamily="18" charset="0"/>
                          </a:rPr>
                        </m:ctrlPr>
                      </m:fPr>
                      <m:num>
                        <m:r>
                          <a:rPr lang="en-GB" sz="1400" b="1" i="1" smtClean="0">
                            <a:solidFill>
                              <a:schemeClr val="bg1"/>
                            </a:solidFill>
                            <a:latin typeface="Cambria Math" panose="02040503050406030204" pitchFamily="18" charset="0"/>
                            <a:ea typeface="Cambria Math" panose="02040503050406030204" pitchFamily="18" charset="0"/>
                          </a:rPr>
                          <m:t>𝑻𝑷</m:t>
                        </m:r>
                      </m:num>
                      <m:den>
                        <m:r>
                          <a:rPr lang="en-GB" sz="1400" b="1" i="1">
                            <a:solidFill>
                              <a:schemeClr val="bg1"/>
                            </a:solidFill>
                            <a:latin typeface="Cambria Math" panose="02040503050406030204" pitchFamily="18" charset="0"/>
                            <a:ea typeface="Cambria Math" panose="02040503050406030204" pitchFamily="18" charset="0"/>
                          </a:rPr>
                          <m:t>𝑻𝑷</m:t>
                        </m:r>
                        <m:r>
                          <a:rPr lang="en-GB" sz="1400" b="1" i="1" smtClean="0">
                            <a:solidFill>
                              <a:schemeClr val="bg1"/>
                            </a:solidFill>
                            <a:latin typeface="Cambria Math" panose="02040503050406030204" pitchFamily="18" charset="0"/>
                            <a:ea typeface="Cambria Math" panose="02040503050406030204" pitchFamily="18" charset="0"/>
                          </a:rPr>
                          <m:t> + </m:t>
                        </m:r>
                        <m:r>
                          <a:rPr lang="en-GB" sz="1400" b="1" i="1">
                            <a:solidFill>
                              <a:schemeClr val="bg1"/>
                            </a:solidFill>
                            <a:latin typeface="Cambria Math" panose="02040503050406030204" pitchFamily="18" charset="0"/>
                            <a:ea typeface="Cambria Math" panose="02040503050406030204" pitchFamily="18" charset="0"/>
                          </a:rPr>
                          <m:t>𝑭</m:t>
                        </m:r>
                        <m:r>
                          <a:rPr lang="en-GB" sz="1400" b="1" i="1" smtClean="0">
                            <a:solidFill>
                              <a:schemeClr val="bg1"/>
                            </a:solidFill>
                            <a:latin typeface="Cambria Math" panose="02040503050406030204" pitchFamily="18" charset="0"/>
                            <a:ea typeface="Cambria Math" panose="02040503050406030204" pitchFamily="18" charset="0"/>
                          </a:rPr>
                          <m:t>𝑷</m:t>
                        </m:r>
                      </m:den>
                    </m:f>
                  </m:oMath>
                </a14:m>
                <a:endParaRPr lang="en-GB" sz="1400" b="1" i="1">
                  <a:solidFill>
                    <a:schemeClr val="bg1"/>
                  </a:solidFill>
                  <a:latin typeface="Cambria Math" panose="02040503050406030204" pitchFamily="18" charset="0"/>
                  <a:ea typeface="Cambria Math" panose="02040503050406030204" pitchFamily="18" charset="0"/>
                </a:endParaRPr>
              </a:p>
            </p:txBody>
          </p:sp>
        </mc:Choice>
        <mc:Fallback xmlns="">
          <p:sp>
            <p:nvSpPr>
              <p:cNvPr id="58" name="TextBox 57">
                <a:extLst>
                  <a:ext uri="{FF2B5EF4-FFF2-40B4-BE49-F238E27FC236}">
                    <a16:creationId xmlns:a16="http://schemas.microsoft.com/office/drawing/2014/main" id="{6EBC9F3F-DA22-4304-8EEA-DBE110133BBD}"/>
                  </a:ext>
                </a:extLst>
              </p:cNvPr>
              <p:cNvSpPr txBox="1">
                <a:spLocks noRot="1" noChangeAspect="1" noMove="1" noResize="1" noEditPoints="1" noAdjustHandles="1" noChangeArrowheads="1" noChangeShapeType="1" noTextEdit="1"/>
              </p:cNvSpPr>
              <p:nvPr/>
            </p:nvSpPr>
            <p:spPr>
              <a:xfrm>
                <a:off x="8360051" y="2115627"/>
                <a:ext cx="1124702" cy="310213"/>
              </a:xfrm>
              <a:prstGeom prst="rect">
                <a:avLst/>
              </a:prstGeom>
              <a:blipFill>
                <a:blip r:embed="rId10"/>
                <a:stretch>
                  <a:fillRect l="-1081" t="-392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A9A99B9-3256-462C-9D0F-5689A5994329}"/>
                  </a:ext>
                </a:extLst>
              </p:cNvPr>
              <p:cNvSpPr txBox="1"/>
              <p:nvPr/>
            </p:nvSpPr>
            <p:spPr>
              <a:xfrm>
                <a:off x="8360051" y="2486695"/>
                <a:ext cx="1124702" cy="310213"/>
              </a:xfrm>
              <a:prstGeom prst="rect">
                <a:avLst/>
              </a:prstGeom>
              <a:noFill/>
            </p:spPr>
            <p:txBody>
              <a:bodyPr wrap="square" lIns="0" tIns="0" rIns="0" bIns="0" rtlCol="0">
                <a:spAutoFit/>
              </a:bodyPr>
              <a:lstStyle/>
              <a:p>
                <a:pPr algn="ctr"/>
                <a:r>
                  <a:rPr lang="en-GB" sz="1200" b="1">
                    <a:solidFill>
                      <a:schemeClr val="bg1"/>
                    </a:solidFill>
                    <a:latin typeface="Cambria Math" panose="02040503050406030204" pitchFamily="18" charset="0"/>
                    <a:ea typeface="Cambria Math" panose="02040503050406030204" pitchFamily="18" charset="0"/>
                  </a:rPr>
                  <a:t>NPV</a:t>
                </a:r>
                <a:r>
                  <a:rPr lang="en-GB" sz="1400" b="1" i="1">
                    <a:solidFill>
                      <a:schemeClr val="bg1"/>
                    </a:solidFill>
                    <a:latin typeface="Cambria Math" panose="02040503050406030204" pitchFamily="18" charset="0"/>
                    <a:ea typeface="Cambria Math" panose="02040503050406030204" pitchFamily="18" charset="0"/>
                  </a:rPr>
                  <a:t> </a:t>
                </a:r>
                <a:r>
                  <a:rPr lang="en-GB" sz="1400" b="1">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n-GB" sz="1400" b="1" i="1" smtClean="0">
                            <a:solidFill>
                              <a:schemeClr val="bg1"/>
                            </a:solidFill>
                            <a:latin typeface="Cambria Math" panose="02040503050406030204" pitchFamily="18" charset="0"/>
                            <a:ea typeface="Cambria Math" panose="02040503050406030204" pitchFamily="18" charset="0"/>
                          </a:rPr>
                        </m:ctrlPr>
                      </m:fPr>
                      <m:num>
                        <m:r>
                          <a:rPr lang="en-GB" sz="1400" b="1" i="1" smtClean="0">
                            <a:solidFill>
                              <a:schemeClr val="bg1"/>
                            </a:solidFill>
                            <a:latin typeface="Cambria Math" panose="02040503050406030204" pitchFamily="18" charset="0"/>
                            <a:ea typeface="Cambria Math" panose="02040503050406030204" pitchFamily="18" charset="0"/>
                          </a:rPr>
                          <m:t>𝑻𝑵</m:t>
                        </m:r>
                      </m:num>
                      <m:den>
                        <m:r>
                          <a:rPr lang="en-GB" sz="1400" b="1" i="1" smtClean="0">
                            <a:solidFill>
                              <a:schemeClr val="bg1"/>
                            </a:solidFill>
                            <a:latin typeface="Cambria Math" panose="02040503050406030204" pitchFamily="18" charset="0"/>
                            <a:ea typeface="Cambria Math" panose="02040503050406030204" pitchFamily="18" charset="0"/>
                          </a:rPr>
                          <m:t>𝑻𝑵</m:t>
                        </m:r>
                        <m:r>
                          <a:rPr lang="en-GB" sz="1400" b="1" i="1" smtClean="0">
                            <a:solidFill>
                              <a:schemeClr val="bg1"/>
                            </a:solidFill>
                            <a:latin typeface="Cambria Math" panose="02040503050406030204" pitchFamily="18" charset="0"/>
                            <a:ea typeface="Cambria Math" panose="02040503050406030204" pitchFamily="18" charset="0"/>
                          </a:rPr>
                          <m:t>+</m:t>
                        </m:r>
                        <m:r>
                          <a:rPr lang="en-GB" sz="1400" b="1" i="1" smtClean="0">
                            <a:solidFill>
                              <a:schemeClr val="bg1"/>
                            </a:solidFill>
                            <a:latin typeface="Cambria Math" panose="02040503050406030204" pitchFamily="18" charset="0"/>
                            <a:ea typeface="Cambria Math" panose="02040503050406030204" pitchFamily="18" charset="0"/>
                          </a:rPr>
                          <m:t>𝑭𝑵</m:t>
                        </m:r>
                      </m:den>
                    </m:f>
                  </m:oMath>
                </a14:m>
                <a:endParaRPr lang="en-GB" sz="1400" b="1" i="1">
                  <a:solidFill>
                    <a:schemeClr val="bg1"/>
                  </a:solidFill>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CA9A99B9-3256-462C-9D0F-5689A5994329}"/>
                  </a:ext>
                </a:extLst>
              </p:cNvPr>
              <p:cNvSpPr txBox="1">
                <a:spLocks noRot="1" noChangeAspect="1" noMove="1" noResize="1" noEditPoints="1" noAdjustHandles="1" noChangeArrowheads="1" noChangeShapeType="1" noTextEdit="1"/>
              </p:cNvSpPr>
              <p:nvPr/>
            </p:nvSpPr>
            <p:spPr>
              <a:xfrm>
                <a:off x="8360051" y="2486695"/>
                <a:ext cx="1124702" cy="310213"/>
              </a:xfrm>
              <a:prstGeom prst="rect">
                <a:avLst/>
              </a:prstGeom>
              <a:blipFill>
                <a:blip r:embed="rId11"/>
                <a:stretch>
                  <a:fillRect t="-3922" b="-17647"/>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DA4E3D78-639F-4055-BD3F-0C45485EE949}"/>
              </a:ext>
            </a:extLst>
          </p:cNvPr>
          <p:cNvSpPr/>
          <p:nvPr/>
        </p:nvSpPr>
        <p:spPr>
          <a:xfrm>
            <a:off x="184367" y="2655357"/>
            <a:ext cx="3282644" cy="2547035"/>
          </a:xfrm>
          <a:prstGeom prst="cloudCallout">
            <a:avLst>
              <a:gd name="adj1" fmla="val 82620"/>
              <a:gd name="adj2" fmla="val 61297"/>
            </a:avLst>
          </a:prstGeom>
          <a:solidFill>
            <a:srgbClr val="AB00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a:solidFill>
                  <a:schemeClr val="bg1"/>
                </a:solidFill>
              </a:rPr>
              <a:t>Cut-off-dependent metrics</a:t>
            </a:r>
          </a:p>
          <a:p>
            <a:pPr algn="ctr">
              <a:lnSpc>
                <a:spcPct val="90000"/>
              </a:lnSpc>
            </a:pPr>
            <a:endParaRPr lang="en-GB" sz="1600" b="1">
              <a:solidFill>
                <a:schemeClr val="bg1"/>
              </a:solidFill>
            </a:endParaRPr>
          </a:p>
          <a:p>
            <a:pPr algn="ctr">
              <a:lnSpc>
                <a:spcPct val="90000"/>
              </a:lnSpc>
            </a:pPr>
            <a:r>
              <a:rPr lang="en-GB" sz="1600" b="1">
                <a:solidFill>
                  <a:schemeClr val="bg1"/>
                </a:solidFill>
              </a:rPr>
              <a:t>Confusion matrix to make things more confusing</a:t>
            </a:r>
          </a:p>
        </p:txBody>
      </p:sp>
      <p:sp>
        <p:nvSpPr>
          <p:cNvPr id="60" name="Slide Number Placeholder 4">
            <a:extLst>
              <a:ext uri="{FF2B5EF4-FFF2-40B4-BE49-F238E27FC236}">
                <a16:creationId xmlns:a16="http://schemas.microsoft.com/office/drawing/2014/main" id="{B0DA66C4-19DC-4775-8365-646614D48009}"/>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5</a:t>
            </a:fld>
            <a:endParaRPr lang="en-GB" sz="1000">
              <a:solidFill>
                <a:srgbClr val="000000"/>
              </a:solidFill>
              <a:latin typeface="ING Me"/>
            </a:endParaRPr>
          </a:p>
        </p:txBody>
      </p:sp>
    </p:spTree>
    <p:extLst>
      <p:ext uri="{BB962C8B-B14F-4D97-AF65-F5344CB8AC3E}">
        <p14:creationId xmlns:p14="http://schemas.microsoft.com/office/powerpoint/2010/main" val="14440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3E2B48B9-F325-439E-851D-21848A633AEF}"/>
              </a:ext>
            </a:extLst>
          </p:cNvPr>
          <p:cNvPicPr>
            <a:picLocks noGrp="1" noChangeAspect="1"/>
          </p:cNvPicPr>
          <p:nvPr>
            <p:ph idx="1"/>
          </p:nvPr>
        </p:nvPicPr>
        <p:blipFill>
          <a:blip r:embed="rId2"/>
          <a:stretch>
            <a:fillRect/>
          </a:stretch>
        </p:blipFill>
        <p:spPr>
          <a:xfrm>
            <a:off x="1853037" y="6197497"/>
            <a:ext cx="963028" cy="456389"/>
          </a:xfrm>
        </p:spPr>
      </p:pic>
      <p:sp>
        <p:nvSpPr>
          <p:cNvPr id="80" name="Title 6">
            <a:extLst>
              <a:ext uri="{FF2B5EF4-FFF2-40B4-BE49-F238E27FC236}">
                <a16:creationId xmlns:a16="http://schemas.microsoft.com/office/drawing/2014/main" id="{F9BF4B8F-2E97-46FB-A802-C104CEFA5EC7}"/>
              </a:ext>
            </a:extLst>
          </p:cNvPr>
          <p:cNvSpPr>
            <a:spLocks noGrp="1"/>
          </p:cNvSpPr>
          <p:nvPr>
            <p:ph type="title"/>
          </p:nvPr>
        </p:nvSpPr>
        <p:spPr>
          <a:xfrm>
            <a:off x="659008" y="7117"/>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Cut-off agnostic metrics</a:t>
            </a:r>
          </a:p>
        </p:txBody>
      </p:sp>
      <p:sp>
        <p:nvSpPr>
          <p:cNvPr id="81" name="TextBox 80">
            <a:extLst>
              <a:ext uri="{FF2B5EF4-FFF2-40B4-BE49-F238E27FC236}">
                <a16:creationId xmlns:a16="http://schemas.microsoft.com/office/drawing/2014/main" id="{BF25658C-3879-4910-BEFC-930CF910CEC8}"/>
              </a:ext>
            </a:extLst>
          </p:cNvPr>
          <p:cNvSpPr txBox="1"/>
          <p:nvPr/>
        </p:nvSpPr>
        <p:spPr>
          <a:xfrm>
            <a:off x="737291" y="634121"/>
            <a:ext cx="10442575"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Model predictions can be challenged from a fairness perspective before they are used for classification. In this case, we pay attention to the distribution of the scores across groups.</a:t>
            </a:r>
          </a:p>
        </p:txBody>
      </p:sp>
      <p:cxnSp>
        <p:nvCxnSpPr>
          <p:cNvPr id="7" name="Straight Connector 6">
            <a:extLst>
              <a:ext uri="{FF2B5EF4-FFF2-40B4-BE49-F238E27FC236}">
                <a16:creationId xmlns:a16="http://schemas.microsoft.com/office/drawing/2014/main" id="{649FCFD8-B1C5-4E46-BA8B-A43768DFFBE8}"/>
              </a:ext>
            </a:extLst>
          </p:cNvPr>
          <p:cNvCxnSpPr>
            <a:cxnSpLocks/>
          </p:cNvCxnSpPr>
          <p:nvPr/>
        </p:nvCxnSpPr>
        <p:spPr>
          <a:xfrm>
            <a:off x="6236011" y="2674183"/>
            <a:ext cx="0" cy="20439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9EA3FF-E0AE-45BF-B9D1-B336250910B7}"/>
              </a:ext>
            </a:extLst>
          </p:cNvPr>
          <p:cNvCxnSpPr>
            <a:cxnSpLocks/>
          </p:cNvCxnSpPr>
          <p:nvPr/>
        </p:nvCxnSpPr>
        <p:spPr>
          <a:xfrm>
            <a:off x="6236011" y="4718125"/>
            <a:ext cx="44219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776B9D95-D2CF-4C19-862B-C9E713802C09}"/>
              </a:ext>
            </a:extLst>
          </p:cNvPr>
          <p:cNvSpPr/>
          <p:nvPr/>
        </p:nvSpPr>
        <p:spPr>
          <a:xfrm>
            <a:off x="6274452" y="3150073"/>
            <a:ext cx="3167406" cy="1569727"/>
          </a:xfrm>
          <a:custGeom>
            <a:avLst/>
            <a:gdLst>
              <a:gd name="connsiteX0" fmla="*/ 0 w 3167406"/>
              <a:gd name="connsiteY0" fmla="*/ 1550874 h 1569727"/>
              <a:gd name="connsiteX1" fmla="*/ 754144 w 3167406"/>
              <a:gd name="connsiteY1" fmla="*/ 4878 h 1569727"/>
              <a:gd name="connsiteX2" fmla="*/ 2092750 w 3167406"/>
              <a:gd name="connsiteY2" fmla="*/ 1079534 h 1569727"/>
              <a:gd name="connsiteX3" fmla="*/ 3167406 w 3167406"/>
              <a:gd name="connsiteY3" fmla="*/ 1569727 h 1569727"/>
            </a:gdLst>
            <a:ahLst/>
            <a:cxnLst>
              <a:cxn ang="0">
                <a:pos x="connsiteX0" y="connsiteY0"/>
              </a:cxn>
              <a:cxn ang="0">
                <a:pos x="connsiteX1" y="connsiteY1"/>
              </a:cxn>
              <a:cxn ang="0">
                <a:pos x="connsiteX2" y="connsiteY2"/>
              </a:cxn>
              <a:cxn ang="0">
                <a:pos x="connsiteX3" y="connsiteY3"/>
              </a:cxn>
            </a:cxnLst>
            <a:rect l="l" t="t" r="r" b="b"/>
            <a:pathLst>
              <a:path w="3167406" h="1569727">
                <a:moveTo>
                  <a:pt x="0" y="1550874"/>
                </a:moveTo>
                <a:cubicBezTo>
                  <a:pt x="202676" y="817154"/>
                  <a:pt x="405352" y="83435"/>
                  <a:pt x="754144" y="4878"/>
                </a:cubicBezTo>
                <a:cubicBezTo>
                  <a:pt x="1102936" y="-73679"/>
                  <a:pt x="1690540" y="818726"/>
                  <a:pt x="2092750" y="1079534"/>
                </a:cubicBezTo>
                <a:cubicBezTo>
                  <a:pt x="2494960" y="1340342"/>
                  <a:pt x="2930165" y="1477030"/>
                  <a:pt x="3167406" y="156972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eform: Shape 9">
            <a:extLst>
              <a:ext uri="{FF2B5EF4-FFF2-40B4-BE49-F238E27FC236}">
                <a16:creationId xmlns:a16="http://schemas.microsoft.com/office/drawing/2014/main" id="{F311BB40-356D-4946-93D5-4F6C5CE34409}"/>
              </a:ext>
            </a:extLst>
          </p:cNvPr>
          <p:cNvSpPr/>
          <p:nvPr/>
        </p:nvSpPr>
        <p:spPr>
          <a:xfrm>
            <a:off x="7207705" y="3084521"/>
            <a:ext cx="3289955" cy="1633603"/>
          </a:xfrm>
          <a:custGeom>
            <a:avLst/>
            <a:gdLst>
              <a:gd name="connsiteX0" fmla="*/ 3289955 w 3289955"/>
              <a:gd name="connsiteY0" fmla="*/ 1614750 h 1633603"/>
              <a:gd name="connsiteX1" fmla="*/ 1951349 w 3289955"/>
              <a:gd name="connsiteY1" fmla="*/ 2766 h 1633603"/>
              <a:gd name="connsiteX2" fmla="*/ 970961 w 3289955"/>
              <a:gd name="connsiteY2" fmla="*/ 1237678 h 1633603"/>
              <a:gd name="connsiteX3" fmla="*/ 0 w 3289955"/>
              <a:gd name="connsiteY3" fmla="*/ 1633603 h 1633603"/>
            </a:gdLst>
            <a:ahLst/>
            <a:cxnLst>
              <a:cxn ang="0">
                <a:pos x="connsiteX0" y="connsiteY0"/>
              </a:cxn>
              <a:cxn ang="0">
                <a:pos x="connsiteX1" y="connsiteY1"/>
              </a:cxn>
              <a:cxn ang="0">
                <a:pos x="connsiteX2" y="connsiteY2"/>
              </a:cxn>
              <a:cxn ang="0">
                <a:pos x="connsiteX3" y="connsiteY3"/>
              </a:cxn>
            </a:cxnLst>
            <a:rect l="l" t="t" r="r" b="b"/>
            <a:pathLst>
              <a:path w="3289955" h="1633603">
                <a:moveTo>
                  <a:pt x="3289955" y="1614750"/>
                </a:moveTo>
                <a:cubicBezTo>
                  <a:pt x="2813901" y="840180"/>
                  <a:pt x="2337848" y="65611"/>
                  <a:pt x="1951349" y="2766"/>
                </a:cubicBezTo>
                <a:cubicBezTo>
                  <a:pt x="1564850" y="-60079"/>
                  <a:pt x="1296186" y="965872"/>
                  <a:pt x="970961" y="1237678"/>
                </a:cubicBezTo>
                <a:cubicBezTo>
                  <a:pt x="645736" y="1509484"/>
                  <a:pt x="322868" y="1571543"/>
                  <a:pt x="0" y="1633603"/>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D79617E4-21A4-4669-B5A6-5ADA7F175C9F}"/>
              </a:ext>
            </a:extLst>
          </p:cNvPr>
          <p:cNvCxnSpPr>
            <a:cxnSpLocks/>
          </p:cNvCxnSpPr>
          <p:nvPr/>
        </p:nvCxnSpPr>
        <p:spPr>
          <a:xfrm>
            <a:off x="7104010" y="2702464"/>
            <a:ext cx="191364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F14BA9-FAB0-4182-B157-96BDE9CB4F75}"/>
              </a:ext>
            </a:extLst>
          </p:cNvPr>
          <p:cNvCxnSpPr/>
          <p:nvPr/>
        </p:nvCxnSpPr>
        <p:spPr>
          <a:xfrm>
            <a:off x="7019169" y="26553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718554-E8A7-4FF3-9039-ED57DEA427C4}"/>
              </a:ext>
            </a:extLst>
          </p:cNvPr>
          <p:cNvCxnSpPr>
            <a:cxnSpLocks/>
          </p:cNvCxnSpPr>
          <p:nvPr/>
        </p:nvCxnSpPr>
        <p:spPr>
          <a:xfrm flipV="1">
            <a:off x="7019169" y="2674184"/>
            <a:ext cx="0" cy="2043941"/>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06B7C618-1208-4824-AA45-193A422F942F}"/>
              </a:ext>
            </a:extLst>
          </p:cNvPr>
          <p:cNvCxnSpPr>
            <a:cxnSpLocks/>
          </p:cNvCxnSpPr>
          <p:nvPr/>
        </p:nvCxnSpPr>
        <p:spPr>
          <a:xfrm flipV="1">
            <a:off x="9091838" y="2674183"/>
            <a:ext cx="0" cy="2043941"/>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EAA977A8-F611-4211-9F4E-0545DEDDE857}"/>
              </a:ext>
            </a:extLst>
          </p:cNvPr>
          <p:cNvSpPr txBox="1"/>
          <p:nvPr/>
        </p:nvSpPr>
        <p:spPr>
          <a:xfrm>
            <a:off x="9979186" y="4741964"/>
            <a:ext cx="1036948" cy="338554"/>
          </a:xfrm>
          <a:prstGeom prst="rect">
            <a:avLst/>
          </a:prstGeom>
          <a:noFill/>
        </p:spPr>
        <p:txBody>
          <a:bodyPr wrap="square" rtlCol="0">
            <a:spAutoFit/>
          </a:bodyPr>
          <a:lstStyle/>
          <a:p>
            <a:r>
              <a:rPr lang="en-GB" sz="1600" b="1">
                <a:latin typeface="ING Me" panose="02000506040000020004" pitchFamily="2" charset="0"/>
                <a:cs typeface="ING Me" panose="02000506040000020004" pitchFamily="2" charset="0"/>
              </a:rPr>
              <a:t>Scores</a:t>
            </a:r>
          </a:p>
        </p:txBody>
      </p:sp>
      <p:sp>
        <p:nvSpPr>
          <p:cNvPr id="30" name="TextBox 29">
            <a:extLst>
              <a:ext uri="{FF2B5EF4-FFF2-40B4-BE49-F238E27FC236}">
                <a16:creationId xmlns:a16="http://schemas.microsoft.com/office/drawing/2014/main" id="{58298950-A468-4482-9C83-DE4410AC91B1}"/>
              </a:ext>
            </a:extLst>
          </p:cNvPr>
          <p:cNvSpPr txBox="1"/>
          <p:nvPr/>
        </p:nvSpPr>
        <p:spPr>
          <a:xfrm>
            <a:off x="5297550" y="2655099"/>
            <a:ext cx="1036948" cy="338554"/>
          </a:xfrm>
          <a:prstGeom prst="rect">
            <a:avLst/>
          </a:prstGeom>
          <a:noFill/>
        </p:spPr>
        <p:txBody>
          <a:bodyPr wrap="square" rtlCol="0">
            <a:spAutoFit/>
          </a:bodyPr>
          <a:lstStyle/>
          <a:p>
            <a:r>
              <a:rPr lang="en-GB" sz="1600" b="1">
                <a:latin typeface="ING Me" panose="02000506040000020004" pitchFamily="2" charset="0"/>
                <a:cs typeface="ING Me" panose="02000506040000020004" pitchFamily="2" charset="0"/>
              </a:rPr>
              <a:t>Density</a:t>
            </a:r>
          </a:p>
        </p:txBody>
      </p:sp>
      <p:sp>
        <p:nvSpPr>
          <p:cNvPr id="26" name="Rectangle 25">
            <a:extLst>
              <a:ext uri="{FF2B5EF4-FFF2-40B4-BE49-F238E27FC236}">
                <a16:creationId xmlns:a16="http://schemas.microsoft.com/office/drawing/2014/main" id="{95E1CF0E-BE9C-448A-B48B-44E239BE0AD1}"/>
              </a:ext>
            </a:extLst>
          </p:cNvPr>
          <p:cNvSpPr/>
          <p:nvPr/>
        </p:nvSpPr>
        <p:spPr>
          <a:xfrm>
            <a:off x="10111161" y="2655100"/>
            <a:ext cx="301655" cy="254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0E3CF306-E647-4DD2-90D0-0915E3F7222A}"/>
              </a:ext>
            </a:extLst>
          </p:cNvPr>
          <p:cNvSpPr/>
          <p:nvPr/>
        </p:nvSpPr>
        <p:spPr>
          <a:xfrm>
            <a:off x="10111160" y="3132362"/>
            <a:ext cx="301655" cy="25475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9AC7E3AE-060A-4364-8389-7E55E2EEE8EC}"/>
              </a:ext>
            </a:extLst>
          </p:cNvPr>
          <p:cNvSpPr txBox="1"/>
          <p:nvPr/>
        </p:nvSpPr>
        <p:spPr>
          <a:xfrm>
            <a:off x="10497660" y="2613200"/>
            <a:ext cx="1036948" cy="338554"/>
          </a:xfrm>
          <a:prstGeom prst="rect">
            <a:avLst/>
          </a:prstGeom>
          <a:noFill/>
        </p:spPr>
        <p:txBody>
          <a:bodyPr wrap="square" rtlCol="0">
            <a:spAutoFit/>
          </a:bodyPr>
          <a:lstStyle/>
          <a:p>
            <a:r>
              <a:rPr lang="en-GB" sz="1600" b="1">
                <a:latin typeface="ING Me" panose="02000506040000020004" pitchFamily="2" charset="0"/>
                <a:cs typeface="ING Me" panose="02000506040000020004" pitchFamily="2" charset="0"/>
              </a:rPr>
              <a:t>Female</a:t>
            </a:r>
          </a:p>
        </p:txBody>
      </p:sp>
      <p:sp>
        <p:nvSpPr>
          <p:cNvPr id="35" name="TextBox 34">
            <a:extLst>
              <a:ext uri="{FF2B5EF4-FFF2-40B4-BE49-F238E27FC236}">
                <a16:creationId xmlns:a16="http://schemas.microsoft.com/office/drawing/2014/main" id="{E9BF5EF7-CE68-4E2D-8820-6A0AEA8E3C27}"/>
              </a:ext>
            </a:extLst>
          </p:cNvPr>
          <p:cNvSpPr txBox="1"/>
          <p:nvPr/>
        </p:nvSpPr>
        <p:spPr>
          <a:xfrm>
            <a:off x="10497660" y="3068582"/>
            <a:ext cx="1036948" cy="338554"/>
          </a:xfrm>
          <a:prstGeom prst="rect">
            <a:avLst/>
          </a:prstGeom>
          <a:noFill/>
        </p:spPr>
        <p:txBody>
          <a:bodyPr wrap="square" rtlCol="0">
            <a:spAutoFit/>
          </a:bodyPr>
          <a:lstStyle/>
          <a:p>
            <a:r>
              <a:rPr lang="en-GB" sz="1600" b="1">
                <a:latin typeface="ING Me" panose="02000506040000020004" pitchFamily="2" charset="0"/>
                <a:cs typeface="ING Me" panose="02000506040000020004" pitchFamily="2" charset="0"/>
              </a:rPr>
              <a:t>Male</a:t>
            </a:r>
          </a:p>
        </p:txBody>
      </p:sp>
      <p:sp>
        <p:nvSpPr>
          <p:cNvPr id="36" name="Rounded Rectangle 11">
            <a:extLst>
              <a:ext uri="{FF2B5EF4-FFF2-40B4-BE49-F238E27FC236}">
                <a16:creationId xmlns:a16="http://schemas.microsoft.com/office/drawing/2014/main" id="{C6DDEB2A-3E2A-406A-A161-2A396C1B0AEF}"/>
              </a:ext>
            </a:extLst>
          </p:cNvPr>
          <p:cNvSpPr/>
          <p:nvPr/>
        </p:nvSpPr>
        <p:spPr>
          <a:xfrm>
            <a:off x="1082666" y="2728311"/>
            <a:ext cx="4064367" cy="324000"/>
          </a:xfrm>
          <a:prstGeom prst="roundRect">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a:solidFill>
                  <a:prstClr val="white"/>
                </a:solidFill>
                <a:cs typeface="Arial" panose="020B0604020202020204" pitchFamily="34" charset="0"/>
              </a:rPr>
              <a:t>Central tendency comparison</a:t>
            </a:r>
          </a:p>
        </p:txBody>
      </p:sp>
      <p:sp>
        <p:nvSpPr>
          <p:cNvPr id="37" name="Chevron 14">
            <a:extLst>
              <a:ext uri="{FF2B5EF4-FFF2-40B4-BE49-F238E27FC236}">
                <a16:creationId xmlns:a16="http://schemas.microsoft.com/office/drawing/2014/main" id="{8982161F-851F-4C30-AAEE-2FF3B67BA548}"/>
              </a:ext>
            </a:extLst>
          </p:cNvPr>
          <p:cNvSpPr/>
          <p:nvPr/>
        </p:nvSpPr>
        <p:spPr>
          <a:xfrm>
            <a:off x="775474" y="2735296"/>
            <a:ext cx="224972" cy="310030"/>
          </a:xfrm>
          <a:prstGeom prst="chevron">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8" name="Rounded Rectangle 11">
            <a:extLst>
              <a:ext uri="{FF2B5EF4-FFF2-40B4-BE49-F238E27FC236}">
                <a16:creationId xmlns:a16="http://schemas.microsoft.com/office/drawing/2014/main" id="{367E3253-BED4-4330-9D53-636D0B613E46}"/>
              </a:ext>
            </a:extLst>
          </p:cNvPr>
          <p:cNvSpPr/>
          <p:nvPr/>
        </p:nvSpPr>
        <p:spPr>
          <a:xfrm>
            <a:off x="1053146" y="3353226"/>
            <a:ext cx="4064363" cy="324000"/>
          </a:xfrm>
          <a:prstGeom prst="roundRect">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a:solidFill>
                  <a:prstClr val="white"/>
                </a:solidFill>
                <a:cs typeface="Arial" panose="020B0604020202020204" pitchFamily="34" charset="0"/>
              </a:rPr>
              <a:t>Cumulative distribution comparison</a:t>
            </a:r>
          </a:p>
        </p:txBody>
      </p:sp>
      <p:sp>
        <p:nvSpPr>
          <p:cNvPr id="39" name="Chevron 14">
            <a:extLst>
              <a:ext uri="{FF2B5EF4-FFF2-40B4-BE49-F238E27FC236}">
                <a16:creationId xmlns:a16="http://schemas.microsoft.com/office/drawing/2014/main" id="{D477BC42-819F-4A93-BA51-D23D32D224FC}"/>
              </a:ext>
            </a:extLst>
          </p:cNvPr>
          <p:cNvSpPr/>
          <p:nvPr/>
        </p:nvSpPr>
        <p:spPr>
          <a:xfrm>
            <a:off x="743330" y="3360211"/>
            <a:ext cx="224972" cy="310030"/>
          </a:xfrm>
          <a:prstGeom prst="chevron">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40" name="Rounded Rectangle 11">
            <a:extLst>
              <a:ext uri="{FF2B5EF4-FFF2-40B4-BE49-F238E27FC236}">
                <a16:creationId xmlns:a16="http://schemas.microsoft.com/office/drawing/2014/main" id="{88856F0B-6A55-433E-9EBA-EE4E12FE42BE}"/>
              </a:ext>
            </a:extLst>
          </p:cNvPr>
          <p:cNvSpPr/>
          <p:nvPr/>
        </p:nvSpPr>
        <p:spPr>
          <a:xfrm>
            <a:off x="1076627" y="3955564"/>
            <a:ext cx="4040879" cy="324000"/>
          </a:xfrm>
          <a:prstGeom prst="roundRect">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a:solidFill>
                  <a:prstClr val="white"/>
                </a:solidFill>
                <a:cs typeface="Arial" panose="020B0604020202020204" pitchFamily="34" charset="0"/>
              </a:rPr>
              <a:t>Distance between distributions</a:t>
            </a:r>
          </a:p>
        </p:txBody>
      </p:sp>
      <p:sp>
        <p:nvSpPr>
          <p:cNvPr id="41" name="Chevron 14">
            <a:extLst>
              <a:ext uri="{FF2B5EF4-FFF2-40B4-BE49-F238E27FC236}">
                <a16:creationId xmlns:a16="http://schemas.microsoft.com/office/drawing/2014/main" id="{0B937E8F-967A-4564-92F2-FA8AC868AD66}"/>
              </a:ext>
            </a:extLst>
          </p:cNvPr>
          <p:cNvSpPr/>
          <p:nvPr/>
        </p:nvSpPr>
        <p:spPr>
          <a:xfrm>
            <a:off x="769435" y="3962549"/>
            <a:ext cx="224972" cy="310030"/>
          </a:xfrm>
          <a:prstGeom prst="chevron">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42" name="Rounded Rectangle 11">
            <a:extLst>
              <a:ext uri="{FF2B5EF4-FFF2-40B4-BE49-F238E27FC236}">
                <a16:creationId xmlns:a16="http://schemas.microsoft.com/office/drawing/2014/main" id="{2D0BE79C-B5C8-41CE-B974-9F7285E00D6A}"/>
              </a:ext>
            </a:extLst>
          </p:cNvPr>
          <p:cNvSpPr/>
          <p:nvPr/>
        </p:nvSpPr>
        <p:spPr>
          <a:xfrm>
            <a:off x="1044484" y="4580479"/>
            <a:ext cx="4073022" cy="324000"/>
          </a:xfrm>
          <a:prstGeom prst="roundRect">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a:solidFill>
                  <a:prstClr val="white"/>
                </a:solidFill>
                <a:cs typeface="Arial" panose="020B0604020202020204" pitchFamily="34" charset="0"/>
              </a:rPr>
              <a:t>Decile comparison in scores</a:t>
            </a:r>
          </a:p>
        </p:txBody>
      </p:sp>
      <p:sp>
        <p:nvSpPr>
          <p:cNvPr id="43" name="Chevron 14">
            <a:extLst>
              <a:ext uri="{FF2B5EF4-FFF2-40B4-BE49-F238E27FC236}">
                <a16:creationId xmlns:a16="http://schemas.microsoft.com/office/drawing/2014/main" id="{D8FAEA5C-DC1E-4CE4-9F4B-793467052BA5}"/>
              </a:ext>
            </a:extLst>
          </p:cNvPr>
          <p:cNvSpPr/>
          <p:nvPr/>
        </p:nvSpPr>
        <p:spPr>
          <a:xfrm>
            <a:off x="737291" y="4587464"/>
            <a:ext cx="224972" cy="310030"/>
          </a:xfrm>
          <a:prstGeom prst="chevron">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1" name="TextBox 50">
            <a:extLst>
              <a:ext uri="{FF2B5EF4-FFF2-40B4-BE49-F238E27FC236}">
                <a16:creationId xmlns:a16="http://schemas.microsoft.com/office/drawing/2014/main" id="{D2CE1C58-2F44-4A0E-877D-271304A4D24E}"/>
              </a:ext>
            </a:extLst>
          </p:cNvPr>
          <p:cNvSpPr txBox="1"/>
          <p:nvPr/>
        </p:nvSpPr>
        <p:spPr>
          <a:xfrm>
            <a:off x="749361" y="1717837"/>
            <a:ext cx="4397674" cy="753840"/>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800" b="0">
                <a:solidFill>
                  <a:srgbClr val="FF6200"/>
                </a:solidFill>
                <a:latin typeface="ING Me" panose="02000506040000020004" pitchFamily="2" charset="0"/>
                <a:cs typeface="ING Me" panose="02000506040000020004" pitchFamily="2" charset="0"/>
              </a:rPr>
              <a:t>Compare sub-groups score distributions</a:t>
            </a:r>
          </a:p>
        </p:txBody>
      </p:sp>
      <p:sp>
        <p:nvSpPr>
          <p:cNvPr id="47" name="TextBox 46">
            <a:extLst>
              <a:ext uri="{FF2B5EF4-FFF2-40B4-BE49-F238E27FC236}">
                <a16:creationId xmlns:a16="http://schemas.microsoft.com/office/drawing/2014/main" id="{1636B00C-AF41-4397-972F-F7D2F9D629F3}"/>
              </a:ext>
            </a:extLst>
          </p:cNvPr>
          <p:cNvSpPr txBox="1"/>
          <p:nvPr/>
        </p:nvSpPr>
        <p:spPr>
          <a:xfrm>
            <a:off x="7207705" y="2139885"/>
            <a:ext cx="1728905" cy="378095"/>
          </a:xfrm>
          <a:prstGeom prst="rect">
            <a:avLst/>
          </a:prstGeom>
          <a:noFill/>
        </p:spPr>
        <p:txBody>
          <a:bodyPr wrap="square" rtlCol="0">
            <a:spAutoFit/>
          </a:bodyPr>
          <a:lstStyle/>
          <a:p>
            <a:pPr algn="ctr"/>
            <a:r>
              <a:rPr lang="en-GB">
                <a:latin typeface="ING Me" panose="02000506040000020004" pitchFamily="2" charset="0"/>
                <a:cs typeface="ING Me" panose="02000506040000020004" pitchFamily="2" charset="0"/>
              </a:rPr>
              <a:t>Difference</a:t>
            </a:r>
          </a:p>
        </p:txBody>
      </p:sp>
      <p:sp>
        <p:nvSpPr>
          <p:cNvPr id="33" name="Slide Number Placeholder 4">
            <a:extLst>
              <a:ext uri="{FF2B5EF4-FFF2-40B4-BE49-F238E27FC236}">
                <a16:creationId xmlns:a16="http://schemas.microsoft.com/office/drawing/2014/main" id="{9FF5B5D4-6FA4-4805-8343-92C1B6974EB4}"/>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6</a:t>
            </a:fld>
            <a:endParaRPr lang="en-GB" sz="1000">
              <a:solidFill>
                <a:srgbClr val="000000"/>
              </a:solidFill>
              <a:latin typeface="ING Me"/>
            </a:endParaRPr>
          </a:p>
        </p:txBody>
      </p:sp>
    </p:spTree>
    <p:extLst>
      <p:ext uri="{BB962C8B-B14F-4D97-AF65-F5344CB8AC3E}">
        <p14:creationId xmlns:p14="http://schemas.microsoft.com/office/powerpoint/2010/main" val="197379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33" name="Title 6">
            <a:extLst>
              <a:ext uri="{FF2B5EF4-FFF2-40B4-BE49-F238E27FC236}">
                <a16:creationId xmlns:a16="http://schemas.microsoft.com/office/drawing/2014/main" id="{4BD5B88E-6CEF-4434-87FE-E9DDE9C0BC1E}"/>
              </a:ext>
            </a:extLst>
          </p:cNvPr>
          <p:cNvSpPr>
            <a:spLocks noGrp="1"/>
          </p:cNvSpPr>
          <p:nvPr>
            <p:ph type="title"/>
          </p:nvPr>
        </p:nvSpPr>
        <p:spPr>
          <a:xfrm>
            <a:off x="659008" y="7117"/>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Legal considerations: 80% Rule</a:t>
            </a:r>
          </a:p>
        </p:txBody>
      </p:sp>
      <p:pic>
        <p:nvPicPr>
          <p:cNvPr id="6" name="Content Placeholder 3">
            <a:extLst>
              <a:ext uri="{FF2B5EF4-FFF2-40B4-BE49-F238E27FC236}">
                <a16:creationId xmlns:a16="http://schemas.microsoft.com/office/drawing/2014/main" id="{6A055853-F52C-4D45-9221-10C06754E9C6}"/>
              </a:ext>
            </a:extLst>
          </p:cNvPr>
          <p:cNvPicPr>
            <a:picLocks noGrp="1" noChangeAspect="1"/>
          </p:cNvPicPr>
          <p:nvPr>
            <p:ph idx="1"/>
          </p:nvPr>
        </p:nvPicPr>
        <p:blipFill>
          <a:blip r:embed="rId2"/>
          <a:stretch>
            <a:fillRect/>
          </a:stretch>
        </p:blipFill>
        <p:spPr>
          <a:xfrm>
            <a:off x="1853037" y="6197497"/>
            <a:ext cx="963028" cy="456389"/>
          </a:xfrm>
        </p:spPr>
      </p:pic>
      <p:pic>
        <p:nvPicPr>
          <p:cNvPr id="17" name="Graphic 16" descr="Bank with solid fill">
            <a:extLst>
              <a:ext uri="{FF2B5EF4-FFF2-40B4-BE49-F238E27FC236}">
                <a16:creationId xmlns:a16="http://schemas.microsoft.com/office/drawing/2014/main" id="{55B5AA6B-DB28-4740-8123-17887E1D7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4887" y="3067811"/>
            <a:ext cx="540001" cy="540001"/>
          </a:xfrm>
          <a:prstGeom prst="rect">
            <a:avLst/>
          </a:prstGeom>
        </p:spPr>
      </p:pic>
      <p:pic>
        <p:nvPicPr>
          <p:cNvPr id="30" name="Graphic 29" descr="Sad face outline with solid fill">
            <a:extLst>
              <a:ext uri="{FF2B5EF4-FFF2-40B4-BE49-F238E27FC236}">
                <a16:creationId xmlns:a16="http://schemas.microsoft.com/office/drawing/2014/main" id="{B5EFB260-598B-49C3-A3A6-20E6E25BC3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06751" y="5523168"/>
            <a:ext cx="540000" cy="540000"/>
          </a:xfrm>
          <a:prstGeom prst="rect">
            <a:avLst/>
          </a:prstGeom>
        </p:spPr>
      </p:pic>
      <p:pic>
        <p:nvPicPr>
          <p:cNvPr id="34" name="Graphic 33" descr="Smiling face outline with solid fill">
            <a:extLst>
              <a:ext uri="{FF2B5EF4-FFF2-40B4-BE49-F238E27FC236}">
                <a16:creationId xmlns:a16="http://schemas.microsoft.com/office/drawing/2014/main" id="{B80FA0CD-4BC0-498C-A2DA-4439C52FC7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92663" y="5522995"/>
            <a:ext cx="540000" cy="540000"/>
          </a:xfrm>
          <a:prstGeom prst="rect">
            <a:avLst/>
          </a:prstGeom>
        </p:spPr>
      </p:pic>
      <p:sp>
        <p:nvSpPr>
          <p:cNvPr id="31" name="TextBox 30">
            <a:extLst>
              <a:ext uri="{FF2B5EF4-FFF2-40B4-BE49-F238E27FC236}">
                <a16:creationId xmlns:a16="http://schemas.microsoft.com/office/drawing/2014/main" id="{8309D4D0-B2B3-4D90-BA10-B0B5D7377A18}"/>
              </a:ext>
            </a:extLst>
          </p:cNvPr>
          <p:cNvSpPr txBox="1"/>
          <p:nvPr/>
        </p:nvSpPr>
        <p:spPr>
          <a:xfrm>
            <a:off x="737291" y="634121"/>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The rule states that the lenders should maintain a credit approval rate for protected classes that is at least 80% of that of privileged class. </a:t>
            </a:r>
          </a:p>
        </p:txBody>
      </p:sp>
      <p:sp>
        <p:nvSpPr>
          <p:cNvPr id="32" name="TextBox 31">
            <a:extLst>
              <a:ext uri="{FF2B5EF4-FFF2-40B4-BE49-F238E27FC236}">
                <a16:creationId xmlns:a16="http://schemas.microsoft.com/office/drawing/2014/main" id="{7F0A6D12-F2E8-4986-A027-C7BD4FF3F1B1}"/>
              </a:ext>
            </a:extLst>
          </p:cNvPr>
          <p:cNvSpPr txBox="1"/>
          <p:nvPr/>
        </p:nvSpPr>
        <p:spPr>
          <a:xfrm>
            <a:off x="737291" y="1375776"/>
            <a:ext cx="4314102" cy="504629"/>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GB" sz="2400" b="0">
                <a:solidFill>
                  <a:srgbClr val="FF6200"/>
                </a:solidFill>
                <a:latin typeface="ING Me" panose="02000506040000020004" pitchFamily="2" charset="0"/>
                <a:cs typeface="ING Me" panose="02000506040000020004" pitchFamily="2" charset="0"/>
              </a:rPr>
              <a:t>What is adverse impact?</a:t>
            </a:r>
          </a:p>
        </p:txBody>
      </p:sp>
      <p:sp>
        <p:nvSpPr>
          <p:cNvPr id="36" name="TextBox 35">
            <a:extLst>
              <a:ext uri="{FF2B5EF4-FFF2-40B4-BE49-F238E27FC236}">
                <a16:creationId xmlns:a16="http://schemas.microsoft.com/office/drawing/2014/main" id="{921E383D-7046-4688-8F0C-7C11005614B9}"/>
              </a:ext>
            </a:extLst>
          </p:cNvPr>
          <p:cNvSpPr txBox="1"/>
          <p:nvPr/>
        </p:nvSpPr>
        <p:spPr>
          <a:xfrm>
            <a:off x="743345" y="2098411"/>
            <a:ext cx="10270159" cy="1017371"/>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GB" sz="1600" b="0">
                <a:solidFill>
                  <a:srgbClr val="FF6200"/>
                </a:solidFill>
                <a:latin typeface="ING Me" panose="02000506040000020004" pitchFamily="2" charset="0"/>
                <a:cs typeface="ING Me" panose="02000506040000020004" pitchFamily="2" charset="0"/>
              </a:rPr>
              <a:t>“Adverse impact is the negative effect an unfair and biased selection procedure has on a protected class. It occurs when a protected group is discriminated against during a selection process, like a hiring or lending decision.”</a:t>
            </a:r>
          </a:p>
        </p:txBody>
      </p:sp>
      <p:sp>
        <p:nvSpPr>
          <p:cNvPr id="38" name="TextBox 37">
            <a:extLst>
              <a:ext uri="{FF2B5EF4-FFF2-40B4-BE49-F238E27FC236}">
                <a16:creationId xmlns:a16="http://schemas.microsoft.com/office/drawing/2014/main" id="{C4180D8B-736E-4E63-AFAB-3148566E9347}"/>
              </a:ext>
            </a:extLst>
          </p:cNvPr>
          <p:cNvSpPr txBox="1"/>
          <p:nvPr/>
        </p:nvSpPr>
        <p:spPr>
          <a:xfrm>
            <a:off x="2998042" y="3619109"/>
            <a:ext cx="2893693" cy="1863115"/>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sz="2400" b="0">
              <a:solidFill>
                <a:srgbClr val="FF6200"/>
              </a:solidFill>
              <a:latin typeface="ING Me" panose="02000506040000020004" pitchFamily="2" charset="0"/>
              <a:cs typeface="ING Me" panose="02000506040000020004" pitchFamily="2" charset="0"/>
            </a:endParaRPr>
          </a:p>
        </p:txBody>
      </p:sp>
      <p:pic>
        <p:nvPicPr>
          <p:cNvPr id="39" name="Graphic 38" descr="Female Profile with solid fill">
            <a:extLst>
              <a:ext uri="{FF2B5EF4-FFF2-40B4-BE49-F238E27FC236}">
                <a16:creationId xmlns:a16="http://schemas.microsoft.com/office/drawing/2014/main" id="{32BC5D78-9F1E-47F4-BD38-AE50484474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30718" y="3815082"/>
            <a:ext cx="658667" cy="671470"/>
          </a:xfrm>
          <a:prstGeom prst="rect">
            <a:avLst/>
          </a:prstGeom>
        </p:spPr>
      </p:pic>
      <p:pic>
        <p:nvPicPr>
          <p:cNvPr id="40" name="Graphic 39" descr="Male profile with solid fill">
            <a:extLst>
              <a:ext uri="{FF2B5EF4-FFF2-40B4-BE49-F238E27FC236}">
                <a16:creationId xmlns:a16="http://schemas.microsoft.com/office/drawing/2014/main" id="{676035BB-71E1-4CA9-94BB-36385B2DEDC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30717" y="4550666"/>
            <a:ext cx="658667" cy="671470"/>
          </a:xfrm>
          <a:prstGeom prst="rect">
            <a:avLst/>
          </a:prstGeom>
        </p:spPr>
      </p:pic>
      <p:sp>
        <p:nvSpPr>
          <p:cNvPr id="45" name="TextBox 44">
            <a:extLst>
              <a:ext uri="{FF2B5EF4-FFF2-40B4-BE49-F238E27FC236}">
                <a16:creationId xmlns:a16="http://schemas.microsoft.com/office/drawing/2014/main" id="{BE3351B6-7CAA-4484-B7F4-76221F6D7BD1}"/>
              </a:ext>
            </a:extLst>
          </p:cNvPr>
          <p:cNvSpPr txBox="1"/>
          <p:nvPr/>
        </p:nvSpPr>
        <p:spPr>
          <a:xfrm>
            <a:off x="6421543" y="3619109"/>
            <a:ext cx="2893693" cy="1863115"/>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sz="2400" b="0">
              <a:solidFill>
                <a:srgbClr val="FF6200"/>
              </a:solidFill>
              <a:latin typeface="ING Me" panose="02000506040000020004" pitchFamily="2" charset="0"/>
              <a:cs typeface="ING Me" panose="02000506040000020004" pitchFamily="2" charset="0"/>
            </a:endParaRPr>
          </a:p>
        </p:txBody>
      </p:sp>
      <p:pic>
        <p:nvPicPr>
          <p:cNvPr id="46" name="Graphic 45" descr="Female Profile with solid fill">
            <a:extLst>
              <a:ext uri="{FF2B5EF4-FFF2-40B4-BE49-F238E27FC236}">
                <a16:creationId xmlns:a16="http://schemas.microsoft.com/office/drawing/2014/main" id="{90D8057D-0A9D-4263-982E-92962113FCB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219" y="3815082"/>
            <a:ext cx="658667" cy="671470"/>
          </a:xfrm>
          <a:prstGeom prst="rect">
            <a:avLst/>
          </a:prstGeom>
        </p:spPr>
      </p:pic>
      <p:pic>
        <p:nvPicPr>
          <p:cNvPr id="47" name="Graphic 46" descr="Male profile with solid fill">
            <a:extLst>
              <a:ext uri="{FF2B5EF4-FFF2-40B4-BE49-F238E27FC236}">
                <a16:creationId xmlns:a16="http://schemas.microsoft.com/office/drawing/2014/main" id="{3698FB77-E36B-4BFC-A4E6-293B1BB405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54218" y="4550666"/>
            <a:ext cx="658667" cy="671470"/>
          </a:xfrm>
          <a:prstGeom prst="rect">
            <a:avLst/>
          </a:prstGeom>
        </p:spPr>
      </p:pic>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9B6A47E-79F0-43AA-B58E-CB3C909F9277}"/>
                  </a:ext>
                </a:extLst>
              </p:cNvPr>
              <p:cNvSpPr txBox="1"/>
              <p:nvPr/>
            </p:nvSpPr>
            <p:spPr>
              <a:xfrm>
                <a:off x="3978771" y="3848655"/>
                <a:ext cx="1229504"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50</m:t>
                          </m:r>
                        </m:num>
                        <m:den>
                          <m:r>
                            <a:rPr lang="en-GB" b="0" i="1" smtClean="0">
                              <a:latin typeface="Cambria Math" panose="02040503050406030204" pitchFamily="18" charset="0"/>
                            </a:rPr>
                            <m:t>100</m:t>
                          </m:r>
                        </m:den>
                      </m:f>
                      <m:r>
                        <a:rPr lang="en-GB" b="0" i="1" smtClean="0">
                          <a:latin typeface="Cambria Math" panose="02040503050406030204" pitchFamily="18" charset="0"/>
                        </a:rPr>
                        <m:t>=50%</m:t>
                      </m:r>
                    </m:oMath>
                  </m:oMathPara>
                </a14:m>
                <a:endParaRPr lang="en-GB"/>
              </a:p>
            </p:txBody>
          </p:sp>
        </mc:Choice>
        <mc:Fallback xmlns="">
          <p:sp>
            <p:nvSpPr>
              <p:cNvPr id="51" name="TextBox 50">
                <a:extLst>
                  <a:ext uri="{FF2B5EF4-FFF2-40B4-BE49-F238E27FC236}">
                    <a16:creationId xmlns:a16="http://schemas.microsoft.com/office/drawing/2014/main" id="{69B6A47E-79F0-43AA-B58E-CB3C909F9277}"/>
                  </a:ext>
                </a:extLst>
              </p:cNvPr>
              <p:cNvSpPr txBox="1">
                <a:spLocks noRot="1" noChangeAspect="1" noMove="1" noResize="1" noEditPoints="1" noAdjustHandles="1" noChangeArrowheads="1" noChangeShapeType="1" noTextEdit="1"/>
              </p:cNvSpPr>
              <p:nvPr/>
            </p:nvSpPr>
            <p:spPr>
              <a:xfrm>
                <a:off x="3978771" y="3848655"/>
                <a:ext cx="1229504" cy="52597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34BB20-A360-4703-90EC-56BBED02D6B0}"/>
                  </a:ext>
                </a:extLst>
              </p:cNvPr>
              <p:cNvSpPr txBox="1"/>
              <p:nvPr/>
            </p:nvSpPr>
            <p:spPr>
              <a:xfrm>
                <a:off x="3978771" y="4643902"/>
                <a:ext cx="122950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90</m:t>
                          </m:r>
                        </m:num>
                        <m:den>
                          <m:r>
                            <a:rPr lang="en-GB" b="0" i="1" smtClean="0">
                              <a:latin typeface="Cambria Math" panose="02040503050406030204" pitchFamily="18" charset="0"/>
                            </a:rPr>
                            <m:t>100</m:t>
                          </m:r>
                        </m:den>
                      </m:f>
                      <m:r>
                        <a:rPr lang="en-GB" b="0" i="1" smtClean="0">
                          <a:latin typeface="Cambria Math" panose="02040503050406030204" pitchFamily="18" charset="0"/>
                        </a:rPr>
                        <m:t>=90%</m:t>
                      </m:r>
                    </m:oMath>
                  </m:oMathPara>
                </a14:m>
                <a:endParaRPr lang="en-GB"/>
              </a:p>
            </p:txBody>
          </p:sp>
        </mc:Choice>
        <mc:Fallback xmlns="">
          <p:sp>
            <p:nvSpPr>
              <p:cNvPr id="52" name="TextBox 51">
                <a:extLst>
                  <a:ext uri="{FF2B5EF4-FFF2-40B4-BE49-F238E27FC236}">
                    <a16:creationId xmlns:a16="http://schemas.microsoft.com/office/drawing/2014/main" id="{7B34BB20-A360-4703-90EC-56BBED02D6B0}"/>
                  </a:ext>
                </a:extLst>
              </p:cNvPr>
              <p:cNvSpPr txBox="1">
                <a:spLocks noRot="1" noChangeAspect="1" noMove="1" noResize="1" noEditPoints="1" noAdjustHandles="1" noChangeArrowheads="1" noChangeShapeType="1" noTextEdit="1"/>
              </p:cNvSpPr>
              <p:nvPr/>
            </p:nvSpPr>
            <p:spPr>
              <a:xfrm>
                <a:off x="3978771" y="4643902"/>
                <a:ext cx="1229504" cy="5203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206F10D-19EE-41CB-B439-2E5C50E1D546}"/>
                  </a:ext>
                </a:extLst>
              </p:cNvPr>
              <p:cNvSpPr txBox="1"/>
              <p:nvPr/>
            </p:nvSpPr>
            <p:spPr>
              <a:xfrm>
                <a:off x="457423" y="4324600"/>
                <a:ext cx="1598193" cy="536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50%</m:t>
                          </m:r>
                        </m:num>
                        <m:den>
                          <m:r>
                            <a:rPr lang="en-GB" b="0" i="1" smtClean="0">
                              <a:latin typeface="Cambria Math" panose="02040503050406030204" pitchFamily="18" charset="0"/>
                              <a:ea typeface="Cambria Math" panose="02040503050406030204" pitchFamily="18" charset="0"/>
                            </a:rPr>
                            <m:t>90%</m:t>
                          </m:r>
                        </m:den>
                      </m:f>
                      <m:r>
                        <a:rPr lang="en-GB" b="0" i="1" smtClean="0">
                          <a:latin typeface="Cambria Math" panose="02040503050406030204" pitchFamily="18" charset="0"/>
                          <a:ea typeface="Cambria Math" panose="02040503050406030204" pitchFamily="18" charset="0"/>
                        </a:rPr>
                        <m:t>=</m:t>
                      </m:r>
                      <m:r>
                        <a:rPr lang="en-GB" b="1" i="1" smtClean="0">
                          <a:solidFill>
                            <a:srgbClr val="FF0000"/>
                          </a:solidFill>
                          <a:latin typeface="Cambria Math" panose="02040503050406030204" pitchFamily="18" charset="0"/>
                          <a:ea typeface="Cambria Math" panose="02040503050406030204" pitchFamily="18" charset="0"/>
                        </a:rPr>
                        <m:t>𝟓𝟓</m:t>
                      </m:r>
                      <m:r>
                        <a:rPr lang="en-GB" b="1" i="1" smtClean="0">
                          <a:solidFill>
                            <a:srgbClr val="FF0000"/>
                          </a:solidFill>
                          <a:latin typeface="Cambria Math" panose="02040503050406030204" pitchFamily="18" charset="0"/>
                          <a:ea typeface="Cambria Math" panose="02040503050406030204" pitchFamily="18" charset="0"/>
                        </a:rPr>
                        <m:t>.</m:t>
                      </m:r>
                      <m:r>
                        <a:rPr lang="en-GB" b="1" i="1" smtClean="0">
                          <a:solidFill>
                            <a:srgbClr val="FF0000"/>
                          </a:solidFill>
                          <a:latin typeface="Cambria Math" panose="02040503050406030204" pitchFamily="18" charset="0"/>
                          <a:ea typeface="Cambria Math" panose="02040503050406030204" pitchFamily="18" charset="0"/>
                        </a:rPr>
                        <m:t>𝟓</m:t>
                      </m:r>
                      <m:r>
                        <a:rPr lang="en-GB" b="1" i="1" smtClean="0">
                          <a:solidFill>
                            <a:srgbClr val="FF0000"/>
                          </a:solidFill>
                          <a:latin typeface="Cambria Math" panose="02040503050406030204" pitchFamily="18" charset="0"/>
                          <a:ea typeface="Cambria Math" panose="02040503050406030204" pitchFamily="18" charset="0"/>
                        </a:rPr>
                        <m:t> %</m:t>
                      </m:r>
                    </m:oMath>
                  </m:oMathPara>
                </a14:m>
                <a:endParaRPr lang="en-GB" b="1">
                  <a:latin typeface="Cambria Math" panose="02040503050406030204" pitchFamily="18" charset="0"/>
                  <a:ea typeface="Cambria Math" panose="02040503050406030204" pitchFamily="18" charset="0"/>
                </a:endParaRPr>
              </a:p>
            </p:txBody>
          </p:sp>
        </mc:Choice>
        <mc:Fallback xmlns="">
          <p:sp>
            <p:nvSpPr>
              <p:cNvPr id="53" name="TextBox 52">
                <a:extLst>
                  <a:ext uri="{FF2B5EF4-FFF2-40B4-BE49-F238E27FC236}">
                    <a16:creationId xmlns:a16="http://schemas.microsoft.com/office/drawing/2014/main" id="{B206F10D-19EE-41CB-B439-2E5C50E1D546}"/>
                  </a:ext>
                </a:extLst>
              </p:cNvPr>
              <p:cNvSpPr txBox="1">
                <a:spLocks noRot="1" noChangeAspect="1" noMove="1" noResize="1" noEditPoints="1" noAdjustHandles="1" noChangeArrowheads="1" noChangeShapeType="1" noTextEdit="1"/>
              </p:cNvSpPr>
              <p:nvPr/>
            </p:nvSpPr>
            <p:spPr>
              <a:xfrm>
                <a:off x="457423" y="4324600"/>
                <a:ext cx="1598193" cy="53675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C2471A0-F693-4CE7-867A-26AEFD2828EE}"/>
                  </a:ext>
                </a:extLst>
              </p:cNvPr>
              <p:cNvSpPr txBox="1"/>
              <p:nvPr/>
            </p:nvSpPr>
            <p:spPr>
              <a:xfrm>
                <a:off x="7592663" y="3850658"/>
                <a:ext cx="122950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72</m:t>
                          </m:r>
                        </m:num>
                        <m:den>
                          <m:r>
                            <a:rPr lang="en-GB" b="0" i="1" smtClean="0">
                              <a:latin typeface="Cambria Math" panose="02040503050406030204" pitchFamily="18" charset="0"/>
                            </a:rPr>
                            <m:t>100</m:t>
                          </m:r>
                        </m:den>
                      </m:f>
                      <m:r>
                        <a:rPr lang="en-GB" b="0" i="1" smtClean="0">
                          <a:latin typeface="Cambria Math" panose="02040503050406030204" pitchFamily="18" charset="0"/>
                        </a:rPr>
                        <m:t>=72%</m:t>
                      </m:r>
                    </m:oMath>
                  </m:oMathPara>
                </a14:m>
                <a:endParaRPr lang="en-GB"/>
              </a:p>
            </p:txBody>
          </p:sp>
        </mc:Choice>
        <mc:Fallback xmlns="">
          <p:sp>
            <p:nvSpPr>
              <p:cNvPr id="54" name="TextBox 53">
                <a:extLst>
                  <a:ext uri="{FF2B5EF4-FFF2-40B4-BE49-F238E27FC236}">
                    <a16:creationId xmlns:a16="http://schemas.microsoft.com/office/drawing/2014/main" id="{CC2471A0-F693-4CE7-867A-26AEFD2828EE}"/>
                  </a:ext>
                </a:extLst>
              </p:cNvPr>
              <p:cNvSpPr txBox="1">
                <a:spLocks noRot="1" noChangeAspect="1" noMove="1" noResize="1" noEditPoints="1" noAdjustHandles="1" noChangeArrowheads="1" noChangeShapeType="1" noTextEdit="1"/>
              </p:cNvSpPr>
              <p:nvPr/>
            </p:nvSpPr>
            <p:spPr>
              <a:xfrm>
                <a:off x="7592663" y="3850658"/>
                <a:ext cx="1229504" cy="52039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E3C2752-DE7A-4549-8CCD-304CFBBB226A}"/>
                  </a:ext>
                </a:extLst>
              </p:cNvPr>
              <p:cNvSpPr txBox="1"/>
              <p:nvPr/>
            </p:nvSpPr>
            <p:spPr>
              <a:xfrm>
                <a:off x="7592663" y="4645905"/>
                <a:ext cx="122950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90</m:t>
                          </m:r>
                        </m:num>
                        <m:den>
                          <m:r>
                            <a:rPr lang="en-GB" b="0" i="1" smtClean="0">
                              <a:latin typeface="Cambria Math" panose="02040503050406030204" pitchFamily="18" charset="0"/>
                            </a:rPr>
                            <m:t>100</m:t>
                          </m:r>
                        </m:den>
                      </m:f>
                      <m:r>
                        <a:rPr lang="en-GB" b="0" i="1" smtClean="0">
                          <a:latin typeface="Cambria Math" panose="02040503050406030204" pitchFamily="18" charset="0"/>
                        </a:rPr>
                        <m:t>=90%</m:t>
                      </m:r>
                    </m:oMath>
                  </m:oMathPara>
                </a14:m>
                <a:endParaRPr lang="en-GB"/>
              </a:p>
            </p:txBody>
          </p:sp>
        </mc:Choice>
        <mc:Fallback xmlns="">
          <p:sp>
            <p:nvSpPr>
              <p:cNvPr id="55" name="TextBox 54">
                <a:extLst>
                  <a:ext uri="{FF2B5EF4-FFF2-40B4-BE49-F238E27FC236}">
                    <a16:creationId xmlns:a16="http://schemas.microsoft.com/office/drawing/2014/main" id="{BE3C2752-DE7A-4549-8CCD-304CFBBB226A}"/>
                  </a:ext>
                </a:extLst>
              </p:cNvPr>
              <p:cNvSpPr txBox="1">
                <a:spLocks noRot="1" noChangeAspect="1" noMove="1" noResize="1" noEditPoints="1" noAdjustHandles="1" noChangeArrowheads="1" noChangeShapeType="1" noTextEdit="1"/>
              </p:cNvSpPr>
              <p:nvPr/>
            </p:nvSpPr>
            <p:spPr>
              <a:xfrm>
                <a:off x="7592663" y="4645905"/>
                <a:ext cx="1229504" cy="520399"/>
              </a:xfrm>
              <a:prstGeom prst="rect">
                <a:avLst/>
              </a:prstGeom>
              <a:blipFill>
                <a:blip r:embed="rId18"/>
                <a:stretch>
                  <a:fillRect/>
                </a:stretch>
              </a:blipFill>
            </p:spPr>
            <p:txBody>
              <a:bodyPr/>
              <a:lstStyle/>
              <a:p>
                <a:r>
                  <a:rPr lang="en-US">
                    <a:noFill/>
                  </a:rPr>
                  <a:t> </a:t>
                </a:r>
              </a:p>
            </p:txBody>
          </p:sp>
        </mc:Fallback>
      </mc:AlternateContent>
      <p:sp>
        <p:nvSpPr>
          <p:cNvPr id="56" name="Arc 55">
            <a:extLst>
              <a:ext uri="{FF2B5EF4-FFF2-40B4-BE49-F238E27FC236}">
                <a16:creationId xmlns:a16="http://schemas.microsoft.com/office/drawing/2014/main" id="{1CA416FA-CCF2-4FB4-83A1-97F57053E856}"/>
              </a:ext>
            </a:extLst>
          </p:cNvPr>
          <p:cNvSpPr/>
          <p:nvPr/>
        </p:nvSpPr>
        <p:spPr>
          <a:xfrm rot="4136383">
            <a:off x="8312543" y="3803160"/>
            <a:ext cx="1587699" cy="1579631"/>
          </a:xfrm>
          <a:prstGeom prst="arc">
            <a:avLst>
              <a:gd name="adj1" fmla="val 13810469"/>
              <a:gd name="adj2" fmla="val 2103317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8989BC1-1140-4AE5-ABB9-42ED144A6E14}"/>
                  </a:ext>
                </a:extLst>
              </p:cNvPr>
              <p:cNvSpPr txBox="1"/>
              <p:nvPr/>
            </p:nvSpPr>
            <p:spPr>
              <a:xfrm>
                <a:off x="10279298" y="4299693"/>
                <a:ext cx="1373773" cy="5311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72%</m:t>
                          </m:r>
                        </m:num>
                        <m:den>
                          <m:r>
                            <a:rPr lang="en-GB" b="0" i="1" smtClean="0">
                              <a:latin typeface="Cambria Math" panose="02040503050406030204" pitchFamily="18" charset="0"/>
                            </a:rPr>
                            <m:t>90%</m:t>
                          </m:r>
                        </m:den>
                      </m:f>
                      <m:r>
                        <a:rPr lang="en-GB" b="0" i="1" smtClean="0">
                          <a:latin typeface="Cambria Math" panose="02040503050406030204" pitchFamily="18" charset="0"/>
                        </a:rPr>
                        <m:t>=</m:t>
                      </m:r>
                      <m:r>
                        <a:rPr lang="en-GB" b="1" i="1" smtClean="0">
                          <a:solidFill>
                            <a:schemeClr val="bg2">
                              <a:lumMod val="50000"/>
                            </a:schemeClr>
                          </a:solidFill>
                          <a:latin typeface="Cambria Math" panose="02040503050406030204" pitchFamily="18" charset="0"/>
                        </a:rPr>
                        <m:t>𝟖𝟎</m:t>
                      </m:r>
                      <m:r>
                        <a:rPr lang="en-GB" b="1" i="1" smtClean="0">
                          <a:solidFill>
                            <a:schemeClr val="bg2">
                              <a:lumMod val="50000"/>
                            </a:schemeClr>
                          </a:solidFill>
                          <a:latin typeface="Cambria Math" panose="02040503050406030204" pitchFamily="18" charset="0"/>
                        </a:rPr>
                        <m:t> %</m:t>
                      </m:r>
                    </m:oMath>
                  </m:oMathPara>
                </a14:m>
                <a:endParaRPr lang="en-GB" b="1"/>
              </a:p>
            </p:txBody>
          </p:sp>
        </mc:Choice>
        <mc:Fallback xmlns="">
          <p:sp>
            <p:nvSpPr>
              <p:cNvPr id="58" name="TextBox 57">
                <a:extLst>
                  <a:ext uri="{FF2B5EF4-FFF2-40B4-BE49-F238E27FC236}">
                    <a16:creationId xmlns:a16="http://schemas.microsoft.com/office/drawing/2014/main" id="{B8989BC1-1140-4AE5-ABB9-42ED144A6E14}"/>
                  </a:ext>
                </a:extLst>
              </p:cNvPr>
              <p:cNvSpPr txBox="1">
                <a:spLocks noRot="1" noChangeAspect="1" noMove="1" noResize="1" noEditPoints="1" noAdjustHandles="1" noChangeArrowheads="1" noChangeShapeType="1" noTextEdit="1"/>
              </p:cNvSpPr>
              <p:nvPr/>
            </p:nvSpPr>
            <p:spPr>
              <a:xfrm>
                <a:off x="10279298" y="4299693"/>
                <a:ext cx="1373773" cy="531171"/>
              </a:xfrm>
              <a:prstGeom prst="rect">
                <a:avLst/>
              </a:prstGeom>
              <a:blipFill>
                <a:blip r:embed="rId19"/>
                <a:stretch>
                  <a:fillRect/>
                </a:stretch>
              </a:blipFill>
            </p:spPr>
            <p:txBody>
              <a:bodyPr/>
              <a:lstStyle/>
              <a:p>
                <a:r>
                  <a:rPr lang="en-US">
                    <a:noFill/>
                  </a:rPr>
                  <a:t> </a:t>
                </a:r>
              </a:p>
            </p:txBody>
          </p:sp>
        </mc:Fallback>
      </mc:AlternateContent>
      <p:pic>
        <p:nvPicPr>
          <p:cNvPr id="60" name="Graphic 59" descr="Bank with solid fill">
            <a:extLst>
              <a:ext uri="{FF2B5EF4-FFF2-40B4-BE49-F238E27FC236}">
                <a16:creationId xmlns:a16="http://schemas.microsoft.com/office/drawing/2014/main" id="{BF82FB26-8CC8-419C-9C16-9196AF4D80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2662" y="3077330"/>
            <a:ext cx="540001" cy="540001"/>
          </a:xfrm>
          <a:prstGeom prst="rect">
            <a:avLst/>
          </a:prstGeom>
        </p:spPr>
      </p:pic>
      <p:sp>
        <p:nvSpPr>
          <p:cNvPr id="35" name="Arc 34">
            <a:extLst>
              <a:ext uri="{FF2B5EF4-FFF2-40B4-BE49-F238E27FC236}">
                <a16:creationId xmlns:a16="http://schemas.microsoft.com/office/drawing/2014/main" id="{B76EE338-3D01-4C53-A5D1-55A8640946A1}"/>
              </a:ext>
            </a:extLst>
          </p:cNvPr>
          <p:cNvSpPr/>
          <p:nvPr/>
        </p:nvSpPr>
        <p:spPr>
          <a:xfrm rot="15036456">
            <a:off x="2432885" y="3837714"/>
            <a:ext cx="1587699" cy="1579631"/>
          </a:xfrm>
          <a:prstGeom prst="arc">
            <a:avLst>
              <a:gd name="adj1" fmla="val 13810469"/>
              <a:gd name="adj2" fmla="val 2103317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 name="Straight Arrow Connector 2">
            <a:extLst>
              <a:ext uri="{FF2B5EF4-FFF2-40B4-BE49-F238E27FC236}">
                <a16:creationId xmlns:a16="http://schemas.microsoft.com/office/drawing/2014/main" id="{5AC85031-025B-4A03-BB7D-6707F9FF366E}"/>
              </a:ext>
            </a:extLst>
          </p:cNvPr>
          <p:cNvCxnSpPr/>
          <p:nvPr/>
        </p:nvCxnSpPr>
        <p:spPr>
          <a:xfrm flipH="1">
            <a:off x="2156460" y="4589566"/>
            <a:ext cx="2819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ED69613-77E1-4689-95CA-6A63DB7597E0}"/>
              </a:ext>
            </a:extLst>
          </p:cNvPr>
          <p:cNvCxnSpPr>
            <a:cxnSpLocks/>
          </p:cNvCxnSpPr>
          <p:nvPr/>
        </p:nvCxnSpPr>
        <p:spPr>
          <a:xfrm>
            <a:off x="9883140" y="4627529"/>
            <a:ext cx="3124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Slide Number Placeholder 4">
            <a:extLst>
              <a:ext uri="{FF2B5EF4-FFF2-40B4-BE49-F238E27FC236}">
                <a16:creationId xmlns:a16="http://schemas.microsoft.com/office/drawing/2014/main" id="{0EF45A4A-6E51-4312-A56D-16C0EDA1610E}"/>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7</a:t>
            </a:fld>
            <a:endParaRPr lang="en-GB" sz="1000">
              <a:solidFill>
                <a:srgbClr val="000000"/>
              </a:solidFill>
              <a:latin typeface="ING Me"/>
            </a:endParaRPr>
          </a:p>
        </p:txBody>
      </p:sp>
    </p:spTree>
    <p:extLst>
      <p:ext uri="{BB962C8B-B14F-4D97-AF65-F5344CB8AC3E}">
        <p14:creationId xmlns:p14="http://schemas.microsoft.com/office/powerpoint/2010/main" val="38426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 with Model Design and Intent)</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26926"/>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spTree>
    <p:extLst>
      <p:ext uri="{BB962C8B-B14F-4D97-AF65-F5344CB8AC3E}">
        <p14:creationId xmlns:p14="http://schemas.microsoft.com/office/powerpoint/2010/main" val="2750930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17499"/>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pic>
        <p:nvPicPr>
          <p:cNvPr id="12" name="Picture 11">
            <a:extLst>
              <a:ext uri="{FF2B5EF4-FFF2-40B4-BE49-F238E27FC236}">
                <a16:creationId xmlns:a16="http://schemas.microsoft.com/office/drawing/2014/main" id="{84A95AE3-01AD-491C-B937-CEF3767FD3AC}"/>
              </a:ext>
            </a:extLst>
          </p:cNvPr>
          <p:cNvPicPr>
            <a:picLocks noChangeAspect="1"/>
          </p:cNvPicPr>
          <p:nvPr/>
        </p:nvPicPr>
        <p:blipFill>
          <a:blip r:embed="rId4"/>
          <a:stretch>
            <a:fillRect/>
          </a:stretch>
        </p:blipFill>
        <p:spPr>
          <a:xfrm>
            <a:off x="4453615" y="1191754"/>
            <a:ext cx="7365565" cy="2913318"/>
          </a:xfrm>
          <a:prstGeom prst="rect">
            <a:avLst/>
          </a:prstGeom>
        </p:spPr>
      </p:pic>
      <p:pic>
        <p:nvPicPr>
          <p:cNvPr id="13" name="Picture 12">
            <a:extLst>
              <a:ext uri="{FF2B5EF4-FFF2-40B4-BE49-F238E27FC236}">
                <a16:creationId xmlns:a16="http://schemas.microsoft.com/office/drawing/2014/main" id="{10034D3D-3A75-4487-94FE-6E62A7FFDF62}"/>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31587" r="1"/>
          <a:stretch/>
        </p:blipFill>
        <p:spPr>
          <a:xfrm>
            <a:off x="6780179" y="1191754"/>
            <a:ext cx="5038999" cy="2913318"/>
          </a:xfrm>
          <a:prstGeom prst="rect">
            <a:avLst/>
          </a:prstGeom>
        </p:spPr>
      </p:pic>
    </p:spTree>
    <p:extLst>
      <p:ext uri="{BB962C8B-B14F-4D97-AF65-F5344CB8AC3E}">
        <p14:creationId xmlns:p14="http://schemas.microsoft.com/office/powerpoint/2010/main" val="2027070264"/>
      </p:ext>
    </p:extLst>
  </p:cSld>
  <p:clrMapOvr>
    <a:masterClrMapping/>
  </p:clrMapOvr>
</p:sld>
</file>

<file path=ppt/theme/theme1.xml><?xml version="1.0" encoding="utf-8"?>
<a:theme xmlns:a="http://schemas.openxmlformats.org/drawingml/2006/main" name="FAP">
  <a:themeElements>
    <a:clrScheme name="DSS20">
      <a:dk1>
        <a:srgbClr val="05000A"/>
      </a:dk1>
      <a:lt1>
        <a:sysClr val="window" lastClr="FFFFFF"/>
      </a:lt1>
      <a:dk2>
        <a:srgbClr val="6633CC"/>
      </a:dk2>
      <a:lt2>
        <a:srgbClr val="33FF66"/>
      </a:lt2>
      <a:accent1>
        <a:srgbClr val="E10B31"/>
      </a:accent1>
      <a:accent2>
        <a:srgbClr val="33FFB4"/>
      </a:accent2>
      <a:accent3>
        <a:srgbClr val="6600CC"/>
      </a:accent3>
      <a:accent4>
        <a:srgbClr val="9266FF"/>
      </a:accent4>
      <a:accent5>
        <a:srgbClr val="4AB5C4"/>
      </a:accent5>
      <a:accent6>
        <a:srgbClr val="0989B1"/>
      </a:accent6>
      <a:hlink>
        <a:srgbClr val="029676"/>
      </a:hlink>
      <a:folHlink>
        <a:srgbClr val="BA6906"/>
      </a:folHlink>
    </a:clrScheme>
    <a:fontScheme name="THS">
      <a:majorFont>
        <a:latin typeface="Raavi"/>
        <a:ea typeface=""/>
        <a:cs typeface=""/>
      </a:majorFont>
      <a:minorFont>
        <a:latin typeface="Verdana"/>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ING-presentation-template-16x9" id="{600AC83B-7DB0-4210-8F3E-D13BD0A4CF0E}" vid="{E04DC564-4975-4A65-965F-0E38896AB019}"/>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FAP</Template>
  <TotalTime>5</TotalTime>
  <Words>1593</Words>
  <Application>Microsoft Office PowerPoint</Application>
  <PresentationFormat>Widescreen</PresentationFormat>
  <Paragraphs>314</Paragraphs>
  <Slides>18</Slides>
  <Notes>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Cambria Math</vt:lpstr>
      <vt:lpstr>ING Me</vt:lpstr>
      <vt:lpstr>Lato</vt:lpstr>
      <vt:lpstr>Raavi</vt:lpstr>
      <vt:lpstr>Times New Roman</vt:lpstr>
      <vt:lpstr>Verdana</vt:lpstr>
      <vt:lpstr>FAP</vt:lpstr>
      <vt:lpstr>ING_PP_Template_16x9_January2020</vt:lpstr>
      <vt:lpstr>Lecture: Methods to validate fair classifiers</vt:lpstr>
      <vt:lpstr>Agenda</vt:lpstr>
      <vt:lpstr>Model fairness – General overview</vt:lpstr>
      <vt:lpstr>Fairness metrics: Statistical non-discrimination criteria (1/2)</vt:lpstr>
      <vt:lpstr>Fairness metrics: Statistical non-discrimination criteria (2/2)</vt:lpstr>
      <vt:lpstr>Cut-off agnostic metrics</vt:lpstr>
      <vt:lpstr>Legal considerations: 80%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Sylwia</dc:creator>
  <cp:lastModifiedBy>CALOCA MARTINEZ, J.J. (JOSE JAVIER)</cp:lastModifiedBy>
  <cp:revision>1</cp:revision>
  <dcterms:modified xsi:type="dcterms:W3CDTF">2023-04-08T23:46:59Z</dcterms:modified>
</cp:coreProperties>
</file>