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088"/>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4"/>
    <p:restoredTop sz="96327"/>
  </p:normalViewPr>
  <p:slideViewPr>
    <p:cSldViewPr snapToGrid="0">
      <p:cViewPr varScale="1">
        <p:scale>
          <a:sx n="148" d="100"/>
          <a:sy n="148" d="100"/>
        </p:scale>
        <p:origin x="208" y="1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B108B-22C5-7FE6-86A0-8115228944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70943E88-AD90-51F5-E0F6-381F22D09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358903C6-1182-7CB0-4D73-843FE06CC097}"/>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5" name="Marcador de pie de página 4">
            <a:extLst>
              <a:ext uri="{FF2B5EF4-FFF2-40B4-BE49-F238E27FC236}">
                <a16:creationId xmlns:a16="http://schemas.microsoft.com/office/drawing/2014/main" id="{0BBD20D5-8F3B-F8D8-BB17-4D7D8B22ABE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F4B1F9D-97F8-5F65-3A34-DCAAD6B90824}"/>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193460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5566B-36D3-0ACA-070C-6F22DB7A46AC}"/>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8E5DAA15-6E9E-104C-AB01-FF4B0C13513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6690C332-5F34-C5F6-3D5D-42A840B82D86}"/>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5" name="Marcador de pie de página 4">
            <a:extLst>
              <a:ext uri="{FF2B5EF4-FFF2-40B4-BE49-F238E27FC236}">
                <a16:creationId xmlns:a16="http://schemas.microsoft.com/office/drawing/2014/main" id="{E9B0ADAD-9788-0C60-DA5E-1C083BF907A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E08801D-D78C-888F-83C8-FF29E0792476}"/>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45693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343C68-F782-388E-B1D7-64081A769DC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DF0A7BA7-E318-8C08-A7FB-9178A7AB5E95}"/>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6D1033A0-5E59-17C8-25A8-5AE202207C22}"/>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5" name="Marcador de pie de página 4">
            <a:extLst>
              <a:ext uri="{FF2B5EF4-FFF2-40B4-BE49-F238E27FC236}">
                <a16:creationId xmlns:a16="http://schemas.microsoft.com/office/drawing/2014/main" id="{2E690516-C287-938D-EC1D-56F9969E5FA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100D81B-6BDB-76B3-8D16-5F1AF4DB7FFB}"/>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58811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79BBA-9353-1A77-D8F2-274BEFBB5EFD}"/>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58149C8D-C0B6-09BC-C31A-7E64934F79BF}"/>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78D83ED3-2803-4D5A-D565-481A27214173}"/>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5" name="Marcador de pie de página 4">
            <a:extLst>
              <a:ext uri="{FF2B5EF4-FFF2-40B4-BE49-F238E27FC236}">
                <a16:creationId xmlns:a16="http://schemas.microsoft.com/office/drawing/2014/main" id="{4D676099-1BA9-8209-DBBE-95B2EC7851B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F381FD1-07B9-1C1D-191D-8631195ABCCC}"/>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417250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9C4FD-2DAA-0A55-5E2B-CE95ED37832E}"/>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B0DD3A8D-151F-72F1-913A-8DB02D509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72DB43E-99EB-73F0-B67C-0395F67129E1}"/>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5" name="Marcador de pie de página 4">
            <a:extLst>
              <a:ext uri="{FF2B5EF4-FFF2-40B4-BE49-F238E27FC236}">
                <a16:creationId xmlns:a16="http://schemas.microsoft.com/office/drawing/2014/main" id="{36BC9967-00A3-8B37-7379-B6D28C01FD7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72F3CB6-6474-D273-383A-5FEB1703CBA0}"/>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339392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31C35-58A5-31B8-B8B7-7D80580AB8C4}"/>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FBA72FBE-C998-4995-1288-3F79D5459EE1}"/>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CB333537-C882-11BB-B9E7-62FDBBB28B52}"/>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E6E575A3-4661-A9C9-2CEB-BA8F577DC69E}"/>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6" name="Marcador de pie de página 5">
            <a:extLst>
              <a:ext uri="{FF2B5EF4-FFF2-40B4-BE49-F238E27FC236}">
                <a16:creationId xmlns:a16="http://schemas.microsoft.com/office/drawing/2014/main" id="{F49DC2B4-BCEE-CD4B-9544-EC9DC3B29C7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817C25-9F87-6287-F87C-56E2B284877D}"/>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281768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F1832D-EFBC-6DCE-A81D-B46C3775D519}"/>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9B2E0FF4-521A-9918-23DE-CBF3F7234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36A929D8-C6A3-E309-86A9-1D5266493DB6}"/>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B5F34CC7-4C20-BCAF-C0BB-A9599340A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9C3CEA95-B9ED-0FBD-5198-30179FFB32B5}"/>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E902A2AB-955D-EE76-436E-0C899444BAAD}"/>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8" name="Marcador de pie de página 7">
            <a:extLst>
              <a:ext uri="{FF2B5EF4-FFF2-40B4-BE49-F238E27FC236}">
                <a16:creationId xmlns:a16="http://schemas.microsoft.com/office/drawing/2014/main" id="{6861F9AB-0D4F-B3EC-C319-AB7FF8EFCE2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D23C7F2F-F350-1D3C-E2F3-4D5281F5F6B4}"/>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298784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5C7E4-87E4-59B7-BDE6-1526333329B7}"/>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200C77E2-80F5-9246-8AF5-055420F01447}"/>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4" name="Marcador de pie de página 3">
            <a:extLst>
              <a:ext uri="{FF2B5EF4-FFF2-40B4-BE49-F238E27FC236}">
                <a16:creationId xmlns:a16="http://schemas.microsoft.com/office/drawing/2014/main" id="{D24C2B3F-1F3D-C0AC-AB7A-EBD6BF52EED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7B39ABC9-EE03-207C-F668-D4863EE61BBE}"/>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342722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F8D3951-2CDC-B530-5DD2-BB53A942E5FF}"/>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3" name="Marcador de pie de página 2">
            <a:extLst>
              <a:ext uri="{FF2B5EF4-FFF2-40B4-BE49-F238E27FC236}">
                <a16:creationId xmlns:a16="http://schemas.microsoft.com/office/drawing/2014/main" id="{2652734E-6228-6178-BBB5-23F3FB82CA6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7A6100B0-2F60-2B6F-B560-6F5825B7A1DF}"/>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38290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4873A-2FF6-F790-327E-831E81BFAB9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CAD5DCC3-6B46-7499-CE6C-84C7E10AD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C3A83428-6658-3EC0-19D1-9BC712A9A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7B4E602-5835-3361-6AAC-530902B16B31}"/>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6" name="Marcador de pie de página 5">
            <a:extLst>
              <a:ext uri="{FF2B5EF4-FFF2-40B4-BE49-F238E27FC236}">
                <a16:creationId xmlns:a16="http://schemas.microsoft.com/office/drawing/2014/main" id="{2DD70F83-2276-7A2A-ADD6-BBB13CC9600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EE4DF66-5CC3-167D-6CC2-EE761591C7BD}"/>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212294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88231-5AFD-5D12-47E4-CFFF887F6B0C}"/>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9A7D9579-1A83-8593-DA41-6FCF92CDC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8266ADF6-B7F9-A88B-53DE-2ACCAE4D9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435E379-3768-BBAA-E3D2-E9591B7A817F}"/>
              </a:ext>
            </a:extLst>
          </p:cNvPr>
          <p:cNvSpPr>
            <a:spLocks noGrp="1"/>
          </p:cNvSpPr>
          <p:nvPr>
            <p:ph type="dt" sz="half" idx="10"/>
          </p:nvPr>
        </p:nvSpPr>
        <p:spPr/>
        <p:txBody>
          <a:bodyPr/>
          <a:lstStyle/>
          <a:p>
            <a:fld id="{960BC52E-4260-3F49-9E0D-6EB1222DD998}" type="datetimeFigureOut">
              <a:rPr lang="es-CL" smtClean="0"/>
              <a:t>11-07-23</a:t>
            </a:fld>
            <a:endParaRPr lang="es-CL"/>
          </a:p>
        </p:txBody>
      </p:sp>
      <p:sp>
        <p:nvSpPr>
          <p:cNvPr id="6" name="Marcador de pie de página 5">
            <a:extLst>
              <a:ext uri="{FF2B5EF4-FFF2-40B4-BE49-F238E27FC236}">
                <a16:creationId xmlns:a16="http://schemas.microsoft.com/office/drawing/2014/main" id="{16EB085D-B5F4-AEB0-82AB-7240EEE1AC8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C3E025D-3A6B-7608-B194-250712CC2444}"/>
              </a:ext>
            </a:extLst>
          </p:cNvPr>
          <p:cNvSpPr>
            <a:spLocks noGrp="1"/>
          </p:cNvSpPr>
          <p:nvPr>
            <p:ph type="sldNum" sz="quarter" idx="12"/>
          </p:nvPr>
        </p:nvSpPr>
        <p:spPr/>
        <p:txBody>
          <a:bodyPr/>
          <a:lstStyle/>
          <a:p>
            <a:fld id="{39F0C612-D641-5E4A-8CAA-DEE0F13F41CB}" type="slidenum">
              <a:rPr lang="es-CL" smtClean="0"/>
              <a:t>‹Nº›</a:t>
            </a:fld>
            <a:endParaRPr lang="es-CL"/>
          </a:p>
        </p:txBody>
      </p:sp>
    </p:spTree>
    <p:extLst>
      <p:ext uri="{BB962C8B-B14F-4D97-AF65-F5344CB8AC3E}">
        <p14:creationId xmlns:p14="http://schemas.microsoft.com/office/powerpoint/2010/main" val="312603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4BF8724-05BD-4E55-4160-8430887F1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3916FE4D-8D72-1D93-81B7-995D8230A4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7CA7D2C2-346E-BD18-C8A6-6525BA5DC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C52E-4260-3F49-9E0D-6EB1222DD998}" type="datetimeFigureOut">
              <a:rPr lang="es-CL" smtClean="0"/>
              <a:t>11-07-23</a:t>
            </a:fld>
            <a:endParaRPr lang="es-CL"/>
          </a:p>
        </p:txBody>
      </p:sp>
      <p:sp>
        <p:nvSpPr>
          <p:cNvPr id="5" name="Marcador de pie de página 4">
            <a:extLst>
              <a:ext uri="{FF2B5EF4-FFF2-40B4-BE49-F238E27FC236}">
                <a16:creationId xmlns:a16="http://schemas.microsoft.com/office/drawing/2014/main" id="{1A093AC1-D553-4E30-ECFB-5288117AD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BCC6161D-3584-30BE-74A9-335F1871A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0C612-D641-5E4A-8CAA-DEE0F13F41CB}" type="slidenum">
              <a:rPr lang="es-CL" smtClean="0"/>
              <a:t>‹Nº›</a:t>
            </a:fld>
            <a:endParaRPr lang="es-CL"/>
          </a:p>
        </p:txBody>
      </p:sp>
    </p:spTree>
    <p:extLst>
      <p:ext uri="{BB962C8B-B14F-4D97-AF65-F5344CB8AC3E}">
        <p14:creationId xmlns:p14="http://schemas.microsoft.com/office/powerpoint/2010/main" val="44884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6B31635-8F23-7001-15B6-9725D9949C88}"/>
              </a:ext>
            </a:extLst>
          </p:cNvPr>
          <p:cNvSpPr/>
          <p:nvPr/>
        </p:nvSpPr>
        <p:spPr>
          <a:xfrm>
            <a:off x="929308" y="725557"/>
            <a:ext cx="10333383" cy="1212574"/>
          </a:xfrm>
          <a:prstGeom prst="rect">
            <a:avLst/>
          </a:prstGeom>
          <a:solidFill>
            <a:srgbClr val="767171">
              <a:alpha val="87059"/>
            </a:srgbClr>
          </a:solidFill>
          <a:ln>
            <a:noFill/>
          </a:ln>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400" dirty="0" err="1"/>
              <a:t>Challenge</a:t>
            </a:r>
            <a:r>
              <a:rPr lang="es-CL" sz="2400" dirty="0"/>
              <a:t> – </a:t>
            </a:r>
            <a:r>
              <a:rPr lang="es-CL" sz="2400" dirty="0" err="1"/>
              <a:t>Latam</a:t>
            </a:r>
            <a:endParaRPr lang="es-CL" sz="2400" dirty="0"/>
          </a:p>
          <a:p>
            <a:pPr algn="ctr"/>
            <a:r>
              <a:rPr lang="es-CL" sz="2400" dirty="0"/>
              <a:t>José Ignacio Canto Gajardo</a:t>
            </a:r>
          </a:p>
          <a:p>
            <a:pPr algn="ctr"/>
            <a:r>
              <a:rPr lang="es-CL" dirty="0"/>
              <a:t>11-07-2023</a:t>
            </a:r>
          </a:p>
        </p:txBody>
      </p:sp>
    </p:spTree>
    <p:extLst>
      <p:ext uri="{BB962C8B-B14F-4D97-AF65-F5344CB8AC3E}">
        <p14:creationId xmlns:p14="http://schemas.microsoft.com/office/powerpoint/2010/main" val="3361498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599" y="188844"/>
            <a:ext cx="5406887" cy="584775"/>
          </a:xfrm>
          <a:prstGeom prst="rect">
            <a:avLst/>
          </a:prstGeom>
          <a:noFill/>
        </p:spPr>
        <p:txBody>
          <a:bodyPr wrap="square" rtlCol="0">
            <a:spAutoFit/>
          </a:bodyPr>
          <a:lstStyle/>
          <a:p>
            <a:r>
              <a:rPr lang="es-CL" sz="3200" b="1" dirty="0">
                <a:solidFill>
                  <a:srgbClr val="2A0088"/>
                </a:solidFill>
                <a:latin typeface="+mj-lt"/>
              </a:rPr>
              <a:t>Evaluación</a:t>
            </a:r>
          </a:p>
        </p:txBody>
      </p:sp>
      <p:sp>
        <p:nvSpPr>
          <p:cNvPr id="9" name="CuadroTexto 8">
            <a:extLst>
              <a:ext uri="{FF2B5EF4-FFF2-40B4-BE49-F238E27FC236}">
                <a16:creationId xmlns:a16="http://schemas.microsoft.com/office/drawing/2014/main" id="{937D685C-9B11-B228-BFA7-C229ACB8FE49}"/>
              </a:ext>
            </a:extLst>
          </p:cNvPr>
          <p:cNvSpPr txBox="1"/>
          <p:nvPr/>
        </p:nvSpPr>
        <p:spPr>
          <a:xfrm>
            <a:off x="6538822" y="1326821"/>
            <a:ext cx="5374255"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CL" dirty="0"/>
              <a:t>Efectivamente se cumple lo propuesto, a mayor score del modelo (o probabilidad de atraso), mayor es el porcentaje de vuelos que se atrasan.</a:t>
            </a:r>
          </a:p>
          <a:p>
            <a:pPr marL="285750" indent="-285750">
              <a:lnSpc>
                <a:spcPct val="150000"/>
              </a:lnSpc>
              <a:buFont typeface="Arial" panose="020B0604020202020204" pitchFamily="34" charset="0"/>
              <a:buChar char="•"/>
            </a:pPr>
            <a:r>
              <a:rPr lang="es-CL" dirty="0"/>
              <a:t>Otro punto importante a destacar es que desde el séptimo decil en adelante, el porcentaje de atrasos es de sobre un 95%.</a:t>
            </a:r>
          </a:p>
          <a:p>
            <a:pPr marL="285750" indent="-285750">
              <a:lnSpc>
                <a:spcPct val="150000"/>
              </a:lnSpc>
              <a:buFont typeface="Arial" panose="020B0604020202020204" pitchFamily="34" charset="0"/>
              <a:buChar char="•"/>
            </a:pPr>
            <a:r>
              <a:rPr lang="es-CL" dirty="0"/>
              <a:t>Por lo tanto, si el modelo predice una probabilidad sobre 70%, podemos prácticamente ”asegurar” (nunca se puede asegurar nada con un modelo) que el vuelo se va a atrasar.</a:t>
            </a:r>
          </a:p>
        </p:txBody>
      </p:sp>
      <p:pic>
        <p:nvPicPr>
          <p:cNvPr id="2" name="Imagen 1">
            <a:extLst>
              <a:ext uri="{FF2B5EF4-FFF2-40B4-BE49-F238E27FC236}">
                <a16:creationId xmlns:a16="http://schemas.microsoft.com/office/drawing/2014/main" id="{71B8F652-6652-759F-52CE-842A7F64703B}"/>
              </a:ext>
            </a:extLst>
          </p:cNvPr>
          <p:cNvPicPr>
            <a:picLocks noChangeAspect="1"/>
          </p:cNvPicPr>
          <p:nvPr/>
        </p:nvPicPr>
        <p:blipFill>
          <a:blip r:embed="rId3"/>
          <a:stretch>
            <a:fillRect/>
          </a:stretch>
        </p:blipFill>
        <p:spPr>
          <a:xfrm>
            <a:off x="1037406" y="1226348"/>
            <a:ext cx="5058594" cy="4405303"/>
          </a:xfrm>
          <a:prstGeom prst="rect">
            <a:avLst/>
          </a:prstGeom>
        </p:spPr>
      </p:pic>
      <p:sp>
        <p:nvSpPr>
          <p:cNvPr id="3" name="CuadroTexto 2">
            <a:extLst>
              <a:ext uri="{FF2B5EF4-FFF2-40B4-BE49-F238E27FC236}">
                <a16:creationId xmlns:a16="http://schemas.microsoft.com/office/drawing/2014/main" id="{2B2A94BB-B613-8D93-7F3E-8AB38B56DD18}"/>
              </a:ext>
            </a:extLst>
          </p:cNvPr>
          <p:cNvSpPr txBox="1"/>
          <p:nvPr/>
        </p:nvSpPr>
        <p:spPr>
          <a:xfrm>
            <a:off x="1016384" y="5631651"/>
            <a:ext cx="5100638" cy="584775"/>
          </a:xfrm>
          <a:prstGeom prst="rect">
            <a:avLst/>
          </a:prstGeom>
          <a:noFill/>
        </p:spPr>
        <p:txBody>
          <a:bodyPr wrap="square" rtlCol="0">
            <a:spAutoFit/>
          </a:bodyPr>
          <a:lstStyle/>
          <a:p>
            <a:pPr algn="ctr"/>
            <a:r>
              <a:rPr lang="es-CL" sz="1600" i="1" dirty="0"/>
              <a:t>Gráfico 2: Porcentaje de atrasos por decil de probabilidad de atraso según modelo Random Forest.</a:t>
            </a:r>
          </a:p>
        </p:txBody>
      </p:sp>
    </p:spTree>
    <p:extLst>
      <p:ext uri="{BB962C8B-B14F-4D97-AF65-F5344CB8AC3E}">
        <p14:creationId xmlns:p14="http://schemas.microsoft.com/office/powerpoint/2010/main" val="68499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6B31635-8F23-7001-15B6-9725D9949C88}"/>
              </a:ext>
            </a:extLst>
          </p:cNvPr>
          <p:cNvSpPr/>
          <p:nvPr/>
        </p:nvSpPr>
        <p:spPr>
          <a:xfrm>
            <a:off x="929308" y="725557"/>
            <a:ext cx="10333383" cy="1212574"/>
          </a:xfrm>
          <a:prstGeom prst="rect">
            <a:avLst/>
          </a:prstGeom>
          <a:solidFill>
            <a:srgbClr val="767171">
              <a:alpha val="87059"/>
            </a:srgbClr>
          </a:solidFill>
          <a:ln>
            <a:noFill/>
          </a:ln>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400" dirty="0" err="1"/>
              <a:t>Challenge</a:t>
            </a:r>
            <a:r>
              <a:rPr lang="es-CL" sz="2400" dirty="0"/>
              <a:t> – </a:t>
            </a:r>
            <a:r>
              <a:rPr lang="es-CL" sz="2400" dirty="0" err="1"/>
              <a:t>Latam</a:t>
            </a:r>
            <a:endParaRPr lang="es-CL" sz="2400" dirty="0"/>
          </a:p>
          <a:p>
            <a:pPr algn="ctr"/>
            <a:r>
              <a:rPr lang="es-CL" sz="2400" dirty="0"/>
              <a:t>José Ignacio Canto Gajardo</a:t>
            </a:r>
          </a:p>
          <a:p>
            <a:pPr algn="ctr"/>
            <a:r>
              <a:rPr lang="es-CL" dirty="0"/>
              <a:t>11-07-2023</a:t>
            </a:r>
          </a:p>
        </p:txBody>
      </p:sp>
    </p:spTree>
    <p:extLst>
      <p:ext uri="{BB962C8B-B14F-4D97-AF65-F5344CB8AC3E}">
        <p14:creationId xmlns:p14="http://schemas.microsoft.com/office/powerpoint/2010/main" val="229681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6B31635-8F23-7001-15B6-9725D9949C88}"/>
              </a:ext>
            </a:extLst>
          </p:cNvPr>
          <p:cNvSpPr/>
          <p:nvPr/>
        </p:nvSpPr>
        <p:spPr>
          <a:xfrm>
            <a:off x="929308" y="725557"/>
            <a:ext cx="10333383" cy="1212574"/>
          </a:xfrm>
          <a:prstGeom prst="rect">
            <a:avLst/>
          </a:prstGeom>
          <a:solidFill>
            <a:srgbClr val="767171">
              <a:alpha val="87059"/>
            </a:srgbClr>
          </a:solidFill>
          <a:ln>
            <a:noFill/>
          </a:ln>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2400" dirty="0"/>
              <a:t>Anexos</a:t>
            </a:r>
            <a:endParaRPr lang="es-CL" dirty="0"/>
          </a:p>
        </p:txBody>
      </p:sp>
    </p:spTree>
    <p:extLst>
      <p:ext uri="{BB962C8B-B14F-4D97-AF65-F5344CB8AC3E}">
        <p14:creationId xmlns:p14="http://schemas.microsoft.com/office/powerpoint/2010/main" val="352255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600" y="188844"/>
            <a:ext cx="4770782" cy="584775"/>
          </a:xfrm>
          <a:prstGeom prst="rect">
            <a:avLst/>
          </a:prstGeom>
          <a:noFill/>
        </p:spPr>
        <p:txBody>
          <a:bodyPr wrap="square" rtlCol="0">
            <a:spAutoFit/>
          </a:bodyPr>
          <a:lstStyle/>
          <a:p>
            <a:r>
              <a:rPr lang="es-CL" sz="3200" b="1" dirty="0">
                <a:solidFill>
                  <a:srgbClr val="2A0088"/>
                </a:solidFill>
                <a:latin typeface="+mj-lt"/>
              </a:rPr>
              <a:t>Identificación del problema</a:t>
            </a:r>
          </a:p>
        </p:txBody>
      </p:sp>
      <p:sp>
        <p:nvSpPr>
          <p:cNvPr id="9" name="CuadroTexto 8">
            <a:extLst>
              <a:ext uri="{FF2B5EF4-FFF2-40B4-BE49-F238E27FC236}">
                <a16:creationId xmlns:a16="http://schemas.microsoft.com/office/drawing/2014/main" id="{937D685C-9B11-B228-BFA7-C229ACB8FE49}"/>
              </a:ext>
            </a:extLst>
          </p:cNvPr>
          <p:cNvSpPr txBox="1"/>
          <p:nvPr/>
        </p:nvSpPr>
        <p:spPr>
          <a:xfrm>
            <a:off x="487017" y="1391478"/>
            <a:ext cx="10873409" cy="4619854"/>
          </a:xfrm>
          <a:prstGeom prst="rect">
            <a:avLst/>
          </a:prstGeom>
          <a:noFill/>
        </p:spPr>
        <p:txBody>
          <a:bodyPr wrap="square" rtlCol="0">
            <a:spAutoFit/>
          </a:bodyPr>
          <a:lstStyle/>
          <a:p>
            <a:pPr>
              <a:lnSpc>
                <a:spcPct val="150000"/>
              </a:lnSpc>
            </a:pPr>
            <a:r>
              <a:rPr lang="es-CL" dirty="0"/>
              <a:t>Desde el negocio se levantó la necesidad de crear un modelo que entregue la probabilidad de que un vuelo se atrase.</a:t>
            </a:r>
          </a:p>
          <a:p>
            <a:pPr>
              <a:lnSpc>
                <a:spcPct val="150000"/>
              </a:lnSpc>
            </a:pPr>
            <a:endParaRPr lang="es-CL" dirty="0"/>
          </a:p>
          <a:p>
            <a:pPr>
              <a:lnSpc>
                <a:spcPct val="150000"/>
              </a:lnSpc>
            </a:pPr>
            <a:r>
              <a:rPr lang="es-CL" dirty="0"/>
              <a:t>Para esto se utilizó la data de vuelos del 2017.</a:t>
            </a:r>
          </a:p>
          <a:p>
            <a:pPr>
              <a:lnSpc>
                <a:spcPct val="150000"/>
              </a:lnSpc>
            </a:pPr>
            <a:endParaRPr lang="es-CL" dirty="0"/>
          </a:p>
          <a:p>
            <a:pPr>
              <a:lnSpc>
                <a:spcPct val="150000"/>
              </a:lnSpc>
            </a:pPr>
            <a:r>
              <a:rPr lang="es-CL" dirty="0"/>
              <a:t>La estructura del trabajo fue la siguiente:</a:t>
            </a:r>
          </a:p>
          <a:p>
            <a:pPr marL="285750" indent="-285750">
              <a:lnSpc>
                <a:spcPct val="150000"/>
              </a:lnSpc>
              <a:buFont typeface="Arial" panose="020B0604020202020204" pitchFamily="34" charset="0"/>
              <a:buChar char="•"/>
            </a:pPr>
            <a:r>
              <a:rPr lang="es-CL" dirty="0"/>
              <a:t>Análisis Exploratorio</a:t>
            </a:r>
          </a:p>
          <a:p>
            <a:pPr marL="285750" indent="-285750">
              <a:lnSpc>
                <a:spcPct val="150000"/>
              </a:lnSpc>
              <a:buFont typeface="Arial" panose="020B0604020202020204" pitchFamily="34" charset="0"/>
              <a:buChar char="•"/>
            </a:pPr>
            <a:r>
              <a:rPr lang="es-CL" dirty="0"/>
              <a:t>Preprocesamiento</a:t>
            </a:r>
          </a:p>
          <a:p>
            <a:pPr marL="285750" indent="-285750">
              <a:lnSpc>
                <a:spcPct val="150000"/>
              </a:lnSpc>
              <a:buFont typeface="Arial" panose="020B0604020202020204" pitchFamily="34" charset="0"/>
              <a:buChar char="•"/>
            </a:pPr>
            <a:r>
              <a:rPr lang="es-CL" dirty="0"/>
              <a:t>Entrenamiento</a:t>
            </a:r>
          </a:p>
          <a:p>
            <a:pPr marL="285750" indent="-285750">
              <a:lnSpc>
                <a:spcPct val="150000"/>
              </a:lnSpc>
              <a:buFont typeface="Arial" panose="020B0604020202020204" pitchFamily="34" charset="0"/>
              <a:buChar char="•"/>
            </a:pPr>
            <a:r>
              <a:rPr lang="es-CL" dirty="0"/>
              <a:t>Evaluación</a:t>
            </a:r>
          </a:p>
          <a:p>
            <a:pPr marL="285750" indent="-285750">
              <a:lnSpc>
                <a:spcPct val="150000"/>
              </a:lnSpc>
              <a:buFont typeface="Arial" panose="020B0604020202020204" pitchFamily="34" charset="0"/>
              <a:buChar char="•"/>
            </a:pPr>
            <a:r>
              <a:rPr lang="es-CL" dirty="0"/>
              <a:t>Feature </a:t>
            </a:r>
            <a:r>
              <a:rPr lang="es-CL" dirty="0" err="1"/>
              <a:t>Importance</a:t>
            </a:r>
            <a:endParaRPr lang="es-CL" dirty="0"/>
          </a:p>
        </p:txBody>
      </p:sp>
    </p:spTree>
    <p:extLst>
      <p:ext uri="{BB962C8B-B14F-4D97-AF65-F5344CB8AC3E}">
        <p14:creationId xmlns:p14="http://schemas.microsoft.com/office/powerpoint/2010/main" val="298616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599" y="188844"/>
            <a:ext cx="5406887" cy="584775"/>
          </a:xfrm>
          <a:prstGeom prst="rect">
            <a:avLst/>
          </a:prstGeom>
          <a:noFill/>
        </p:spPr>
        <p:txBody>
          <a:bodyPr wrap="square" rtlCol="0">
            <a:spAutoFit/>
          </a:bodyPr>
          <a:lstStyle/>
          <a:p>
            <a:r>
              <a:rPr lang="es-CL" sz="3200" b="1" dirty="0">
                <a:solidFill>
                  <a:srgbClr val="2A0088"/>
                </a:solidFill>
                <a:latin typeface="+mj-lt"/>
              </a:rPr>
              <a:t>Análisis Exploratorio de Datos</a:t>
            </a:r>
          </a:p>
        </p:txBody>
      </p:sp>
      <p:sp>
        <p:nvSpPr>
          <p:cNvPr id="9" name="CuadroTexto 8">
            <a:extLst>
              <a:ext uri="{FF2B5EF4-FFF2-40B4-BE49-F238E27FC236}">
                <a16:creationId xmlns:a16="http://schemas.microsoft.com/office/drawing/2014/main" id="{937D685C-9B11-B228-BFA7-C229ACB8FE49}"/>
              </a:ext>
            </a:extLst>
          </p:cNvPr>
          <p:cNvSpPr txBox="1"/>
          <p:nvPr/>
        </p:nvSpPr>
        <p:spPr>
          <a:xfrm>
            <a:off x="458512" y="1212386"/>
            <a:ext cx="10873409" cy="5035353"/>
          </a:xfrm>
          <a:prstGeom prst="rect">
            <a:avLst/>
          </a:prstGeom>
          <a:noFill/>
        </p:spPr>
        <p:txBody>
          <a:bodyPr wrap="square" rtlCol="0">
            <a:spAutoFit/>
          </a:bodyPr>
          <a:lstStyle/>
          <a:p>
            <a:pPr>
              <a:lnSpc>
                <a:spcPct val="150000"/>
              </a:lnSpc>
            </a:pPr>
            <a:r>
              <a:rPr lang="es-CL" dirty="0"/>
              <a:t>Se tienen distintas variables en la base con información acerca de las fechas y tiempo de los vuelos, aerolínea a cargo del vuelo, tanto para lo planificado como para lo que sucedió realmente en la operación, y el tipo de vuelo.</a:t>
            </a:r>
          </a:p>
          <a:p>
            <a:pPr>
              <a:lnSpc>
                <a:spcPct val="150000"/>
              </a:lnSpc>
            </a:pPr>
            <a:endParaRPr lang="es-CL" dirty="0"/>
          </a:p>
          <a:p>
            <a:pPr>
              <a:lnSpc>
                <a:spcPct val="150000"/>
              </a:lnSpc>
            </a:pPr>
            <a:r>
              <a:rPr lang="es-CL" dirty="0"/>
              <a:t>En primer lugar se graficaron las distribuciones de todas las variables y se obtuvieron las siguientes conclusiones:</a:t>
            </a:r>
          </a:p>
          <a:p>
            <a:pPr marL="285750" indent="-285750">
              <a:lnSpc>
                <a:spcPct val="150000"/>
              </a:lnSpc>
              <a:buFont typeface="Arial" panose="020B0604020202020204" pitchFamily="34" charset="0"/>
              <a:buChar char="•"/>
            </a:pPr>
            <a:r>
              <a:rPr lang="es-CL" dirty="0"/>
              <a:t>Existen variables que son relativamente constantes y no aportan información (a priori): El día del mes, ciudad de origen programado y ciudad de origen operacional (ambas son Santiago de Chile en todos los registros).</a:t>
            </a:r>
          </a:p>
          <a:p>
            <a:pPr marL="285750" indent="-285750">
              <a:lnSpc>
                <a:spcPct val="150000"/>
              </a:lnSpc>
              <a:buFont typeface="Arial" panose="020B0604020202020204" pitchFamily="34" charset="0"/>
              <a:buChar char="•"/>
            </a:pPr>
            <a:r>
              <a:rPr lang="es-CL" dirty="0"/>
              <a:t>Hay ciertas ciudades de destino que son las que tienen una mayor frecuencia de vuelos.</a:t>
            </a:r>
          </a:p>
          <a:p>
            <a:pPr marL="285750" indent="-285750">
              <a:lnSpc>
                <a:spcPct val="150000"/>
              </a:lnSpc>
              <a:buFont typeface="Arial" panose="020B0604020202020204" pitchFamily="34" charset="0"/>
              <a:buChar char="•"/>
            </a:pPr>
            <a:r>
              <a:rPr lang="es-CL" dirty="0"/>
              <a:t>Existen ciertas aerolíneas que acumulan la gran mayoría de vuelos: LAN y SKU.</a:t>
            </a:r>
          </a:p>
          <a:p>
            <a:pPr marL="285750" indent="-285750">
              <a:lnSpc>
                <a:spcPct val="150000"/>
              </a:lnSpc>
              <a:buFont typeface="Arial" panose="020B0604020202020204" pitchFamily="34" charset="0"/>
              <a:buChar char="•"/>
            </a:pPr>
            <a:r>
              <a:rPr lang="es-CL" dirty="0"/>
              <a:t>Abril y junio son los meses con menos vuelos; diciembre y enero son los que tienen más vuelos.</a:t>
            </a:r>
          </a:p>
          <a:p>
            <a:pPr marL="285750" indent="-285750">
              <a:lnSpc>
                <a:spcPct val="150000"/>
              </a:lnSpc>
              <a:buFont typeface="Arial" panose="020B0604020202020204" pitchFamily="34" charset="0"/>
              <a:buChar char="•"/>
            </a:pPr>
            <a:r>
              <a:rPr lang="es-CL" dirty="0"/>
              <a:t>Los días sábados salen menos vuelos, mientras que el viernes es donde más salen.</a:t>
            </a:r>
          </a:p>
          <a:p>
            <a:pPr marL="285750" indent="-285750">
              <a:lnSpc>
                <a:spcPct val="150000"/>
              </a:lnSpc>
              <a:buFont typeface="Arial" panose="020B0604020202020204" pitchFamily="34" charset="0"/>
              <a:buChar char="•"/>
            </a:pPr>
            <a:r>
              <a:rPr lang="es-CL" dirty="0"/>
              <a:t>En la madrugada es donde salen menos vuelos, y a las 7am es donde más vuelos salen.</a:t>
            </a:r>
          </a:p>
          <a:p>
            <a:pPr marL="285750" indent="-285750">
              <a:lnSpc>
                <a:spcPct val="150000"/>
              </a:lnSpc>
              <a:buFont typeface="Arial" panose="020B0604020202020204" pitchFamily="34" charset="0"/>
              <a:buChar char="•"/>
            </a:pPr>
            <a:r>
              <a:rPr lang="es-CL" dirty="0"/>
              <a:t>El 54% de los vuelos del 2017 fueron nacionales.</a:t>
            </a:r>
          </a:p>
        </p:txBody>
      </p:sp>
    </p:spTree>
    <p:extLst>
      <p:ext uri="{BB962C8B-B14F-4D97-AF65-F5344CB8AC3E}">
        <p14:creationId xmlns:p14="http://schemas.microsoft.com/office/powerpoint/2010/main" val="230768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599" y="188844"/>
            <a:ext cx="5406887" cy="584775"/>
          </a:xfrm>
          <a:prstGeom prst="rect">
            <a:avLst/>
          </a:prstGeom>
          <a:noFill/>
        </p:spPr>
        <p:txBody>
          <a:bodyPr wrap="square" rtlCol="0">
            <a:spAutoFit/>
          </a:bodyPr>
          <a:lstStyle/>
          <a:p>
            <a:r>
              <a:rPr lang="es-CL" sz="3200" b="1" dirty="0">
                <a:solidFill>
                  <a:srgbClr val="2A0088"/>
                </a:solidFill>
                <a:latin typeface="+mj-lt"/>
              </a:rPr>
              <a:t>Análisis Exploratorio de Datos</a:t>
            </a:r>
          </a:p>
        </p:txBody>
      </p:sp>
      <p:sp>
        <p:nvSpPr>
          <p:cNvPr id="9" name="CuadroTexto 8">
            <a:extLst>
              <a:ext uri="{FF2B5EF4-FFF2-40B4-BE49-F238E27FC236}">
                <a16:creationId xmlns:a16="http://schemas.microsoft.com/office/drawing/2014/main" id="{937D685C-9B11-B228-BFA7-C229ACB8FE49}"/>
              </a:ext>
            </a:extLst>
          </p:cNvPr>
          <p:cNvSpPr txBox="1"/>
          <p:nvPr/>
        </p:nvSpPr>
        <p:spPr>
          <a:xfrm>
            <a:off x="458512" y="1212386"/>
            <a:ext cx="10873409" cy="5355312"/>
          </a:xfrm>
          <a:prstGeom prst="rect">
            <a:avLst/>
          </a:prstGeom>
          <a:noFill/>
        </p:spPr>
        <p:txBody>
          <a:bodyPr wrap="square" rtlCol="0">
            <a:spAutoFit/>
          </a:bodyPr>
          <a:lstStyle/>
          <a:p>
            <a:pPr>
              <a:lnSpc>
                <a:spcPct val="150000"/>
              </a:lnSpc>
            </a:pPr>
            <a:r>
              <a:rPr lang="es-CL" dirty="0"/>
              <a:t>Se comprobó que no existen datos nulos en la base.</a:t>
            </a:r>
          </a:p>
          <a:p>
            <a:pPr>
              <a:lnSpc>
                <a:spcPct val="150000"/>
              </a:lnSpc>
            </a:pPr>
            <a:r>
              <a:rPr lang="es-CL" dirty="0"/>
              <a:t>Se crearon las variables que se pedían en el enunciado y luego se revisó como se comportaban las distintas variables de la base con respecto a la nueva target de atraso (delay_15).</a:t>
            </a:r>
          </a:p>
          <a:p>
            <a:pPr>
              <a:lnSpc>
                <a:spcPct val="150000"/>
              </a:lnSpc>
            </a:pPr>
            <a:r>
              <a:rPr lang="es-CL" dirty="0"/>
              <a:t>Se realizó el siguiente supuesto: </a:t>
            </a:r>
            <a:r>
              <a:rPr lang="es-CL" b="1" dirty="0"/>
              <a:t>las primeras 2 siglas del código de destino (Des-I o Des-O) corresponden al código del país.</a:t>
            </a:r>
            <a:endParaRPr lang="es-CL" dirty="0"/>
          </a:p>
          <a:p>
            <a:pPr>
              <a:lnSpc>
                <a:spcPct val="150000"/>
              </a:lnSpc>
            </a:pPr>
            <a:r>
              <a:rPr lang="es-CL" dirty="0"/>
              <a:t>De lo anterior se obtuvieron las siguientes conclusiones:</a:t>
            </a:r>
          </a:p>
          <a:p>
            <a:pPr marL="285750" indent="-285750">
              <a:buFont typeface="Arial" panose="020B0604020202020204" pitchFamily="34" charset="0"/>
              <a:buChar char="•"/>
            </a:pPr>
            <a:r>
              <a:rPr lang="es-CL" dirty="0"/>
              <a:t>Existen destinos que siempre se atrasan.</a:t>
            </a:r>
          </a:p>
          <a:p>
            <a:pPr marL="285750" indent="-285750">
              <a:buFont typeface="Arial" panose="020B0604020202020204" pitchFamily="34" charset="0"/>
              <a:buChar char="•"/>
            </a:pPr>
            <a:r>
              <a:rPr lang="es-CL" dirty="0"/>
              <a:t>Existen países de destino en donde más de la mitad de los vuelos se atrasa.</a:t>
            </a:r>
          </a:p>
          <a:p>
            <a:pPr marL="285750" indent="-285750">
              <a:buFont typeface="Arial" panose="020B0604020202020204" pitchFamily="34" charset="0"/>
              <a:buChar char="•"/>
            </a:pPr>
            <a:r>
              <a:rPr lang="es-CL" dirty="0"/>
              <a:t>Existen aerolíneas que siempre se atrasan</a:t>
            </a:r>
          </a:p>
          <a:p>
            <a:pPr marL="285750" indent="-285750">
              <a:buFont typeface="Arial" panose="020B0604020202020204" pitchFamily="34" charset="0"/>
              <a:buChar char="•"/>
            </a:pPr>
            <a:r>
              <a:rPr lang="es-CL" dirty="0"/>
              <a:t>Julio es el mes con mayor porcentaje de atraso dentro de todos los vuelos que salieron.</a:t>
            </a:r>
          </a:p>
          <a:p>
            <a:pPr marL="285750" indent="-285750">
              <a:buFont typeface="Arial" panose="020B0604020202020204" pitchFamily="34" charset="0"/>
              <a:buChar char="•"/>
            </a:pPr>
            <a:r>
              <a:rPr lang="es-CL" dirty="0"/>
              <a:t>Lunes y viernes son los días con más porcentaje de atrasos.</a:t>
            </a:r>
          </a:p>
          <a:p>
            <a:pPr marL="285750" indent="-285750">
              <a:buFont typeface="Arial" panose="020B0604020202020204" pitchFamily="34" charset="0"/>
              <a:buChar char="•"/>
            </a:pPr>
            <a:r>
              <a:rPr lang="es-CL" dirty="0"/>
              <a:t>La temporada parece no ser un factor diferenciador en los atrasos de los vuelos.</a:t>
            </a:r>
          </a:p>
          <a:p>
            <a:pPr marL="285750" indent="-285750">
              <a:buFont typeface="Arial" panose="020B0604020202020204" pitchFamily="34" charset="0"/>
              <a:buChar char="•"/>
            </a:pPr>
            <a:r>
              <a:rPr lang="es-CL" dirty="0"/>
              <a:t>Hay más atrasos en vuelos internacional.</a:t>
            </a:r>
          </a:p>
          <a:p>
            <a:pPr marL="285750" indent="-285750">
              <a:buFont typeface="Arial" panose="020B0604020202020204" pitchFamily="34" charset="0"/>
              <a:buChar char="•"/>
            </a:pPr>
            <a:r>
              <a:rPr lang="es-CL" dirty="0"/>
              <a:t>En la noche es donde porcentualmente se tienen más atrasos.</a:t>
            </a:r>
          </a:p>
          <a:p>
            <a:pPr marL="285750" indent="-285750">
              <a:buFont typeface="Arial" panose="020B0604020202020204" pitchFamily="34" charset="0"/>
              <a:buChar char="•"/>
            </a:pPr>
            <a:endParaRPr lang="es-CL" dirty="0"/>
          </a:p>
          <a:p>
            <a:r>
              <a:rPr lang="es-CL" i="1" dirty="0"/>
              <a:t>En anexos se pueden encontrar todos los gráficos obtenidos del Análisis Exploratorio.</a:t>
            </a:r>
          </a:p>
        </p:txBody>
      </p:sp>
    </p:spTree>
    <p:extLst>
      <p:ext uri="{BB962C8B-B14F-4D97-AF65-F5344CB8AC3E}">
        <p14:creationId xmlns:p14="http://schemas.microsoft.com/office/powerpoint/2010/main" val="185111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599" y="188844"/>
            <a:ext cx="5406887" cy="584775"/>
          </a:xfrm>
          <a:prstGeom prst="rect">
            <a:avLst/>
          </a:prstGeom>
          <a:noFill/>
        </p:spPr>
        <p:txBody>
          <a:bodyPr wrap="square" rtlCol="0">
            <a:spAutoFit/>
          </a:bodyPr>
          <a:lstStyle/>
          <a:p>
            <a:r>
              <a:rPr lang="es-CL" sz="3200" b="1" dirty="0">
                <a:solidFill>
                  <a:srgbClr val="2A0088"/>
                </a:solidFill>
                <a:latin typeface="+mj-lt"/>
              </a:rPr>
              <a:t>Preprocesamiento</a:t>
            </a:r>
          </a:p>
        </p:txBody>
      </p:sp>
      <p:sp>
        <p:nvSpPr>
          <p:cNvPr id="9" name="CuadroTexto 8">
            <a:extLst>
              <a:ext uri="{FF2B5EF4-FFF2-40B4-BE49-F238E27FC236}">
                <a16:creationId xmlns:a16="http://schemas.microsoft.com/office/drawing/2014/main" id="{937D685C-9B11-B228-BFA7-C229ACB8FE49}"/>
              </a:ext>
            </a:extLst>
          </p:cNvPr>
          <p:cNvSpPr txBox="1"/>
          <p:nvPr/>
        </p:nvSpPr>
        <p:spPr>
          <a:xfrm>
            <a:off x="458512" y="1212386"/>
            <a:ext cx="10873409" cy="4204356"/>
          </a:xfrm>
          <a:prstGeom prst="rect">
            <a:avLst/>
          </a:prstGeom>
          <a:noFill/>
        </p:spPr>
        <p:txBody>
          <a:bodyPr wrap="square" rtlCol="0">
            <a:spAutoFit/>
          </a:bodyPr>
          <a:lstStyle/>
          <a:p>
            <a:pPr>
              <a:lnSpc>
                <a:spcPct val="150000"/>
              </a:lnSpc>
            </a:pPr>
            <a:r>
              <a:rPr lang="es-CL" dirty="0"/>
              <a:t>Finalmente nos quedamos sólo con variables categóricas, por lo que se realizó One Hot Encoding para transformar las distintas categorías por variable, en columnas binarias. De esta manera, la base aumentó su dimensionalidad a 239 features, cada una corresponde a una categoría de una de las variables iniciales.</a:t>
            </a:r>
          </a:p>
          <a:p>
            <a:pPr>
              <a:lnSpc>
                <a:spcPct val="150000"/>
              </a:lnSpc>
            </a:pPr>
            <a:r>
              <a:rPr lang="es-CL" dirty="0"/>
              <a:t>Se hizo el balanceo de la target delay_15:</a:t>
            </a:r>
          </a:p>
          <a:p>
            <a:pPr marL="285750" indent="-285750">
              <a:lnSpc>
                <a:spcPct val="150000"/>
              </a:lnSpc>
              <a:buFont typeface="Arial" panose="020B0604020202020204" pitchFamily="34" charset="0"/>
              <a:buChar char="•"/>
            </a:pPr>
            <a:r>
              <a:rPr lang="es-CL" dirty="0"/>
              <a:t>80% de la base </a:t>
            </a:r>
            <a:r>
              <a:rPr lang="es-CL" dirty="0" err="1"/>
              <a:t>aprox</a:t>
            </a:r>
            <a:r>
              <a:rPr lang="es-CL" dirty="0"/>
              <a:t> no eran vuelos atrasados.</a:t>
            </a:r>
          </a:p>
          <a:p>
            <a:pPr marL="285750" indent="-285750">
              <a:lnSpc>
                <a:spcPct val="150000"/>
              </a:lnSpc>
              <a:buFont typeface="Arial" panose="020B0604020202020204" pitchFamily="34" charset="0"/>
              <a:buChar char="•"/>
            </a:pPr>
            <a:r>
              <a:rPr lang="es-CL" dirty="0"/>
              <a:t>Para la clase mayoritaria (no atraso), se hizo una muestra aleatoria de 30.000 registros.</a:t>
            </a:r>
          </a:p>
          <a:p>
            <a:pPr marL="285750" indent="-285750">
              <a:lnSpc>
                <a:spcPct val="150000"/>
              </a:lnSpc>
              <a:buFont typeface="Arial" panose="020B0604020202020204" pitchFamily="34" charset="0"/>
              <a:buChar char="•"/>
            </a:pPr>
            <a:r>
              <a:rPr lang="es-CL" dirty="0"/>
              <a:t>Para la clase minoritaria (atraso), se simularon datos utilizando la librería SMOTE, pasando así de 12.614 registros a 30.000 registros.</a:t>
            </a:r>
          </a:p>
          <a:p>
            <a:pPr marL="285750" indent="-285750">
              <a:lnSpc>
                <a:spcPct val="150000"/>
              </a:lnSpc>
              <a:buFont typeface="Arial" panose="020B0604020202020204" pitchFamily="34" charset="0"/>
              <a:buChar char="•"/>
            </a:pPr>
            <a:r>
              <a:rPr lang="es-CL" dirty="0"/>
              <a:t>De esta manera, la base final queda 50/50 en la target.</a:t>
            </a:r>
          </a:p>
          <a:p>
            <a:pPr>
              <a:lnSpc>
                <a:spcPct val="150000"/>
              </a:lnSpc>
            </a:pPr>
            <a:endParaRPr lang="es-CL" dirty="0"/>
          </a:p>
        </p:txBody>
      </p:sp>
    </p:spTree>
    <p:extLst>
      <p:ext uri="{BB962C8B-B14F-4D97-AF65-F5344CB8AC3E}">
        <p14:creationId xmlns:p14="http://schemas.microsoft.com/office/powerpoint/2010/main" val="216816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599" y="188844"/>
            <a:ext cx="5406887" cy="584775"/>
          </a:xfrm>
          <a:prstGeom prst="rect">
            <a:avLst/>
          </a:prstGeom>
          <a:noFill/>
        </p:spPr>
        <p:txBody>
          <a:bodyPr wrap="square" rtlCol="0">
            <a:spAutoFit/>
          </a:bodyPr>
          <a:lstStyle/>
          <a:p>
            <a:r>
              <a:rPr lang="es-CL" sz="3200" b="1" dirty="0">
                <a:solidFill>
                  <a:srgbClr val="2A0088"/>
                </a:solidFill>
                <a:latin typeface="+mj-lt"/>
              </a:rPr>
              <a:t>Entrenamiento</a:t>
            </a:r>
          </a:p>
        </p:txBody>
      </p:sp>
      <p:sp>
        <p:nvSpPr>
          <p:cNvPr id="9" name="CuadroTexto 8">
            <a:extLst>
              <a:ext uri="{FF2B5EF4-FFF2-40B4-BE49-F238E27FC236}">
                <a16:creationId xmlns:a16="http://schemas.microsoft.com/office/drawing/2014/main" id="{937D685C-9B11-B228-BFA7-C229ACB8FE49}"/>
              </a:ext>
            </a:extLst>
          </p:cNvPr>
          <p:cNvSpPr txBox="1"/>
          <p:nvPr/>
        </p:nvSpPr>
        <p:spPr>
          <a:xfrm>
            <a:off x="458512" y="1212386"/>
            <a:ext cx="10873409" cy="5866350"/>
          </a:xfrm>
          <a:prstGeom prst="rect">
            <a:avLst/>
          </a:prstGeom>
          <a:noFill/>
        </p:spPr>
        <p:txBody>
          <a:bodyPr wrap="square" rtlCol="0">
            <a:spAutoFit/>
          </a:bodyPr>
          <a:lstStyle/>
          <a:p>
            <a:pPr>
              <a:lnSpc>
                <a:spcPct val="150000"/>
              </a:lnSpc>
            </a:pPr>
            <a:r>
              <a:rPr lang="es-CL" dirty="0"/>
              <a:t>En primer lugar, se separó la base en entramiento y test con la función </a:t>
            </a:r>
            <a:r>
              <a:rPr lang="es-CL" dirty="0" err="1"/>
              <a:t>train_test_Split</a:t>
            </a:r>
            <a:r>
              <a:rPr lang="es-CL" dirty="0"/>
              <a:t> de la librería </a:t>
            </a:r>
            <a:r>
              <a:rPr lang="es-CL" dirty="0" err="1"/>
              <a:t>scikit-learn</a:t>
            </a:r>
            <a:r>
              <a:rPr lang="es-CL" dirty="0"/>
              <a:t>.</a:t>
            </a:r>
          </a:p>
          <a:p>
            <a:pPr>
              <a:lnSpc>
                <a:spcPct val="150000"/>
              </a:lnSpc>
            </a:pPr>
            <a:endParaRPr lang="es-CL" dirty="0"/>
          </a:p>
          <a:p>
            <a:pPr>
              <a:lnSpc>
                <a:spcPct val="150000"/>
              </a:lnSpc>
            </a:pPr>
            <a:r>
              <a:rPr lang="es-CL" dirty="0"/>
              <a:t>Debido al tipo de data se entrenaron 4 modelos distintos: </a:t>
            </a:r>
            <a:r>
              <a:rPr lang="es-CL" dirty="0" err="1"/>
              <a:t>Naive</a:t>
            </a:r>
            <a:r>
              <a:rPr lang="es-CL" dirty="0"/>
              <a:t> Bayes, SVM, Random Forest y XGBoost; esperando que Random Forest y XGBoost tuvieran un mejor desempeño al ser de tipo árbol (se comportan de mejor manera con data categórica).</a:t>
            </a:r>
          </a:p>
          <a:p>
            <a:pPr>
              <a:lnSpc>
                <a:spcPct val="150000"/>
              </a:lnSpc>
            </a:pPr>
            <a:endParaRPr lang="es-CL" dirty="0"/>
          </a:p>
          <a:p>
            <a:pPr>
              <a:lnSpc>
                <a:spcPct val="150000"/>
              </a:lnSpc>
            </a:pPr>
            <a:r>
              <a:rPr lang="es-CL" dirty="0"/>
              <a:t>Cada modelo tuvo la misma estructura de entrenamiento:</a:t>
            </a:r>
          </a:p>
          <a:p>
            <a:pPr marL="285750" indent="-285750">
              <a:buFont typeface="Arial" panose="020B0604020202020204" pitchFamily="34" charset="0"/>
              <a:buChar char="•"/>
            </a:pPr>
            <a:r>
              <a:rPr lang="es-CL" dirty="0"/>
              <a:t>Optimización de hiperparámetros con RandomizedSearchCV</a:t>
            </a:r>
          </a:p>
          <a:p>
            <a:pPr marL="285750" indent="-285750">
              <a:buFont typeface="Arial" panose="020B0604020202020204" pitchFamily="34" charset="0"/>
              <a:buChar char="•"/>
            </a:pPr>
            <a:r>
              <a:rPr lang="es-CL" dirty="0"/>
              <a:t>Cross-validation con </a:t>
            </a:r>
            <a:r>
              <a:rPr lang="es-CL" dirty="0" err="1"/>
              <a:t>StratifiedKfold</a:t>
            </a:r>
            <a:endParaRPr lang="es-CL" dirty="0"/>
          </a:p>
          <a:p>
            <a:pPr marL="285750" indent="-285750">
              <a:buFont typeface="Arial" panose="020B0604020202020204" pitchFamily="34" charset="0"/>
              <a:buChar char="•"/>
            </a:pPr>
            <a:r>
              <a:rPr lang="es-CL" dirty="0"/>
              <a:t>Métrica de </a:t>
            </a:r>
            <a:r>
              <a:rPr lang="es-CL" dirty="0" err="1"/>
              <a:t>scoring</a:t>
            </a:r>
            <a:r>
              <a:rPr lang="es-CL" dirty="0"/>
              <a:t> de RandomizedSearchCV fue </a:t>
            </a:r>
            <a:r>
              <a:rPr lang="es-CL" dirty="0" err="1"/>
              <a:t>roc_auc</a:t>
            </a:r>
            <a:endParaRPr lang="es-CL" dirty="0"/>
          </a:p>
          <a:p>
            <a:pPr marL="285750" indent="-285750">
              <a:lnSpc>
                <a:spcPct val="150000"/>
              </a:lnSpc>
              <a:buFont typeface="Arial" panose="020B0604020202020204" pitchFamily="34" charset="0"/>
              <a:buChar char="•"/>
            </a:pPr>
            <a:endParaRPr lang="es-CL" dirty="0"/>
          </a:p>
          <a:p>
            <a:pPr>
              <a:lnSpc>
                <a:spcPct val="150000"/>
              </a:lnSpc>
            </a:pPr>
            <a:r>
              <a:rPr lang="es-CL" dirty="0"/>
              <a:t>El modelo de SVM fue el único al que no se le pudo hacer optimización de hiperparámetros debido a que cada iteración tomaba mucho tiempo (aproximadamente 30 minutos), y este al ser un modelo sólo para comparar y contrastar los resultados de los modelos de tipo árbol, se dejaron los hiperparámetros por defecto.</a:t>
            </a:r>
          </a:p>
          <a:p>
            <a:pPr>
              <a:lnSpc>
                <a:spcPct val="150000"/>
              </a:lnSpc>
            </a:pPr>
            <a:endParaRPr lang="es-CL" dirty="0"/>
          </a:p>
        </p:txBody>
      </p:sp>
    </p:spTree>
    <p:extLst>
      <p:ext uri="{BB962C8B-B14F-4D97-AF65-F5344CB8AC3E}">
        <p14:creationId xmlns:p14="http://schemas.microsoft.com/office/powerpoint/2010/main" val="363723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599" y="188844"/>
            <a:ext cx="5406887" cy="584775"/>
          </a:xfrm>
          <a:prstGeom prst="rect">
            <a:avLst/>
          </a:prstGeom>
          <a:noFill/>
        </p:spPr>
        <p:txBody>
          <a:bodyPr wrap="square" rtlCol="0">
            <a:spAutoFit/>
          </a:bodyPr>
          <a:lstStyle/>
          <a:p>
            <a:r>
              <a:rPr lang="es-CL" sz="3200" b="1" dirty="0">
                <a:solidFill>
                  <a:srgbClr val="2A0088"/>
                </a:solidFill>
                <a:latin typeface="+mj-lt"/>
              </a:rPr>
              <a:t>Evaluación</a:t>
            </a:r>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937D685C-9B11-B228-BFA7-C229ACB8FE49}"/>
                  </a:ext>
                </a:extLst>
              </p:cNvPr>
              <p:cNvSpPr txBox="1"/>
              <p:nvPr/>
            </p:nvSpPr>
            <p:spPr>
              <a:xfrm>
                <a:off x="458512" y="1074363"/>
                <a:ext cx="10873409" cy="6112699"/>
              </a:xfrm>
              <a:prstGeom prst="rect">
                <a:avLst/>
              </a:prstGeom>
              <a:noFill/>
            </p:spPr>
            <p:txBody>
              <a:bodyPr wrap="square" rtlCol="0">
                <a:spAutoFit/>
              </a:bodyPr>
              <a:lstStyle/>
              <a:p>
                <a:pPr>
                  <a:lnSpc>
                    <a:spcPct val="150000"/>
                  </a:lnSpc>
                </a:pPr>
                <a:r>
                  <a:rPr lang="es-CL" dirty="0"/>
                  <a:t>Se evaluaron todos los modelos con 4 de las principales métricas de evaluación en modelos de clasificación:</a:t>
                </a:r>
              </a:p>
              <a:p>
                <a:pPr marL="285750" indent="-285750">
                  <a:lnSpc>
                    <a:spcPct val="150000"/>
                  </a:lnSpc>
                  <a:buFont typeface="Arial" panose="020B0604020202020204" pitchFamily="34" charset="0"/>
                  <a:buChar char="•"/>
                </a:pPr>
                <a:r>
                  <a:rPr lang="es-CL" dirty="0"/>
                  <a:t>AUC: Representa que tan bien el modelo es capaz de distinguir entre clases, es decir, clasificar los 0 como 0 y a los 1 como 1. Mientras más cercano a 1, mejor será el modelo.</a:t>
                </a:r>
              </a:p>
              <a:p>
                <a:pPr marL="285750" indent="-285750">
                  <a:lnSpc>
                    <a:spcPct val="150000"/>
                  </a:lnSpc>
                  <a:buFont typeface="Arial" panose="020B0604020202020204" pitchFamily="34" charset="0"/>
                  <a:buChar char="•"/>
                </a:pPr>
                <a:r>
                  <a:rPr lang="es-CL" dirty="0"/>
                  <a:t>Accuracy: Cuantos casos del total de la base el modelo puede clasificar correctamente, independiente de la clase. En bases desbalanceadas no es un buen indicador, pero en este problema no sucede (ya se trató el balanceo de clases).</a:t>
                </a:r>
              </a:p>
              <a:p>
                <a:pPr marL="285750" indent="-285750">
                  <a:lnSpc>
                    <a:spcPct val="150000"/>
                  </a:lnSpc>
                  <a:buFont typeface="Arial" panose="020B0604020202020204" pitchFamily="34" charset="0"/>
                  <a:buChar char="•"/>
                </a:pPr>
                <a:r>
                  <a:rPr lang="es-CL" dirty="0" err="1"/>
                  <a:t>Precision</a:t>
                </a:r>
                <a:r>
                  <a:rPr lang="es-CL" dirty="0"/>
                  <a:t>: Para cada clase, que tantos casos el modelo logra predecir correctamente. Es decir, del total de casos en que el modelo predice que pertenece a una clase, que porcentaje efectivamente si pertenecía a dicha clase.</a:t>
                </a:r>
              </a:p>
              <a:p>
                <a:pPr marL="285750" indent="-285750">
                  <a:lnSpc>
                    <a:spcPct val="150000"/>
                  </a:lnSpc>
                  <a:buFont typeface="Arial" panose="020B0604020202020204" pitchFamily="34" charset="0"/>
                  <a:buChar char="•"/>
                </a:pPr>
                <a:r>
                  <a:rPr lang="es-CL" dirty="0"/>
                  <a:t>F1-Score: Mezcla de 2 criterios (</a:t>
                </a:r>
                <a:r>
                  <a:rPr lang="es-CL" dirty="0" err="1"/>
                  <a:t>precision</a:t>
                </a:r>
                <a:r>
                  <a:rPr lang="es-CL" dirty="0"/>
                  <a:t> y recall). Su fórmula es </a:t>
                </a:r>
                <a14:m>
                  <m:oMath xmlns:m="http://schemas.openxmlformats.org/officeDocument/2006/math">
                    <m:f>
                      <m:fPr>
                        <m:ctrlPr>
                          <a:rPr lang="es-CL" i="1" smtClean="0">
                            <a:latin typeface="Cambria Math" panose="02040503050406030204" pitchFamily="18" charset="0"/>
                          </a:rPr>
                        </m:ctrlPr>
                      </m:fPr>
                      <m:num>
                        <m:r>
                          <a:rPr lang="es-ES" b="0" i="1" smtClean="0">
                            <a:latin typeface="Cambria Math" panose="02040503050406030204" pitchFamily="18" charset="0"/>
                          </a:rPr>
                          <m:t>2∗(</m:t>
                        </m:r>
                        <m:r>
                          <a:rPr lang="es-ES" b="0" i="1" smtClean="0">
                            <a:latin typeface="Cambria Math" panose="02040503050406030204" pitchFamily="18" charset="0"/>
                          </a:rPr>
                          <m:t>𝑃𝑟𝑒𝑐𝑖𝑠𝑖𝑜𝑛</m:t>
                        </m:r>
                        <m:r>
                          <a:rPr lang="es-ES" b="0" i="1" smtClean="0">
                            <a:latin typeface="Cambria Math" panose="02040503050406030204" pitchFamily="18" charset="0"/>
                          </a:rPr>
                          <m:t>∗</m:t>
                        </m:r>
                        <m:r>
                          <a:rPr lang="es-ES" b="0" i="1" smtClean="0">
                            <a:latin typeface="Cambria Math" panose="02040503050406030204" pitchFamily="18" charset="0"/>
                          </a:rPr>
                          <m:t>𝑅𝑒𝑐𝑎𝑙𝑙</m:t>
                        </m:r>
                        <m:r>
                          <a:rPr lang="es-ES" b="0" i="1" smtClean="0">
                            <a:latin typeface="Cambria Math" panose="02040503050406030204" pitchFamily="18" charset="0"/>
                          </a:rPr>
                          <m:t>)</m:t>
                        </m:r>
                      </m:num>
                      <m:den>
                        <m:r>
                          <a:rPr lang="es-ES" b="0" i="1" smtClean="0">
                            <a:latin typeface="Cambria Math" panose="02040503050406030204" pitchFamily="18" charset="0"/>
                          </a:rPr>
                          <m:t>(</m:t>
                        </m:r>
                        <m:r>
                          <a:rPr lang="es-ES" b="0" i="1" smtClean="0">
                            <a:latin typeface="Cambria Math" panose="02040503050406030204" pitchFamily="18" charset="0"/>
                          </a:rPr>
                          <m:t>𝑃𝑟𝑒𝑐𝑖𝑠𝑖𝑜𝑛</m:t>
                        </m:r>
                        <m:r>
                          <a:rPr lang="es-ES" b="0" i="1" smtClean="0">
                            <a:latin typeface="Cambria Math" panose="02040503050406030204" pitchFamily="18" charset="0"/>
                          </a:rPr>
                          <m:t>+</m:t>
                        </m:r>
                        <m:r>
                          <a:rPr lang="es-ES" b="0" i="1" smtClean="0">
                            <a:latin typeface="Cambria Math" panose="02040503050406030204" pitchFamily="18" charset="0"/>
                          </a:rPr>
                          <m:t>𝑅𝑒𝑐𝑎𝑙𝑙</m:t>
                        </m:r>
                        <m:r>
                          <a:rPr lang="es-ES" b="0" i="1" smtClean="0">
                            <a:latin typeface="Cambria Math" panose="02040503050406030204" pitchFamily="18" charset="0"/>
                          </a:rPr>
                          <m:t>)</m:t>
                        </m:r>
                      </m:den>
                    </m:f>
                  </m:oMath>
                </a14:m>
                <a:endParaRPr lang="es-CL" dirty="0"/>
              </a:p>
              <a:p>
                <a:pPr marL="742950" lvl="1" indent="-285750">
                  <a:lnSpc>
                    <a:spcPct val="150000"/>
                  </a:lnSpc>
                  <a:buFont typeface="Arial" panose="020B0604020202020204" pitchFamily="34" charset="0"/>
                  <a:buChar char="•"/>
                </a:pPr>
                <a:r>
                  <a:rPr lang="es-CL" dirty="0"/>
                  <a:t>Un alto valor representa alto </a:t>
                </a:r>
                <a:r>
                  <a:rPr lang="es-CL" dirty="0" err="1"/>
                  <a:t>precision</a:t>
                </a:r>
                <a:r>
                  <a:rPr lang="es-CL" dirty="0"/>
                  <a:t> y alto recall.</a:t>
                </a:r>
              </a:p>
              <a:p>
                <a:pPr marL="742950" lvl="1" indent="-285750">
                  <a:lnSpc>
                    <a:spcPct val="150000"/>
                  </a:lnSpc>
                  <a:buFont typeface="Arial" panose="020B0604020202020204" pitchFamily="34" charset="0"/>
                  <a:buChar char="•"/>
                </a:pPr>
                <a:r>
                  <a:rPr lang="es-CL" dirty="0"/>
                  <a:t>Un bajo valor representa bajo precisión y bajo recall.</a:t>
                </a:r>
              </a:p>
              <a:p>
                <a:pPr marL="742950" lvl="1" indent="-285750">
                  <a:lnSpc>
                    <a:spcPct val="150000"/>
                  </a:lnSpc>
                  <a:buFont typeface="Arial" panose="020B0604020202020204" pitchFamily="34" charset="0"/>
                  <a:buChar char="•"/>
                </a:pPr>
                <a:r>
                  <a:rPr lang="es-CL" dirty="0"/>
                  <a:t>Un valor medio quiere decir baja </a:t>
                </a:r>
                <a:r>
                  <a:rPr lang="es-CL" dirty="0" err="1"/>
                  <a:t>precision</a:t>
                </a:r>
                <a:r>
                  <a:rPr lang="es-CL" dirty="0"/>
                  <a:t> (de todos los casos que predice atraso, pocos realmente lo eran) o bajo recall (de todos los atrasos reales, el modelo identifica un bajo porcentaje).</a:t>
                </a:r>
              </a:p>
              <a:p>
                <a:pPr>
                  <a:lnSpc>
                    <a:spcPct val="150000"/>
                  </a:lnSpc>
                </a:pPr>
                <a:endParaRPr lang="es-CL" dirty="0"/>
              </a:p>
            </p:txBody>
          </p:sp>
        </mc:Choice>
        <mc:Fallback>
          <p:sp>
            <p:nvSpPr>
              <p:cNvPr id="9" name="CuadroTexto 8">
                <a:extLst>
                  <a:ext uri="{FF2B5EF4-FFF2-40B4-BE49-F238E27FC236}">
                    <a16:creationId xmlns:a16="http://schemas.microsoft.com/office/drawing/2014/main" id="{937D685C-9B11-B228-BFA7-C229ACB8FE49}"/>
                  </a:ext>
                </a:extLst>
              </p:cNvPr>
              <p:cNvSpPr txBox="1">
                <a:spLocks noRot="1" noChangeAspect="1" noMove="1" noResize="1" noEditPoints="1" noAdjustHandles="1" noChangeArrowheads="1" noChangeShapeType="1" noTextEdit="1"/>
              </p:cNvSpPr>
              <p:nvPr/>
            </p:nvSpPr>
            <p:spPr>
              <a:xfrm>
                <a:off x="458512" y="1074363"/>
                <a:ext cx="10873409" cy="6112699"/>
              </a:xfrm>
              <a:prstGeom prst="rect">
                <a:avLst/>
              </a:prstGeom>
              <a:blipFill>
                <a:blip r:embed="rId3"/>
                <a:stretch>
                  <a:fillRect l="-467"/>
                </a:stretch>
              </a:blipFill>
            </p:spPr>
            <p:txBody>
              <a:bodyPr/>
              <a:lstStyle/>
              <a:p>
                <a:r>
                  <a:rPr lang="es-CL">
                    <a:noFill/>
                  </a:rPr>
                  <a:t> </a:t>
                </a:r>
              </a:p>
            </p:txBody>
          </p:sp>
        </mc:Fallback>
      </mc:AlternateContent>
    </p:spTree>
    <p:extLst>
      <p:ext uri="{BB962C8B-B14F-4D97-AF65-F5344CB8AC3E}">
        <p14:creationId xmlns:p14="http://schemas.microsoft.com/office/powerpoint/2010/main" val="136633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599" y="188844"/>
            <a:ext cx="5406887" cy="584775"/>
          </a:xfrm>
          <a:prstGeom prst="rect">
            <a:avLst/>
          </a:prstGeom>
          <a:noFill/>
        </p:spPr>
        <p:txBody>
          <a:bodyPr wrap="square" rtlCol="0">
            <a:spAutoFit/>
          </a:bodyPr>
          <a:lstStyle/>
          <a:p>
            <a:r>
              <a:rPr lang="es-CL" sz="3200" b="1" dirty="0">
                <a:solidFill>
                  <a:srgbClr val="2A0088"/>
                </a:solidFill>
                <a:latin typeface="+mj-lt"/>
              </a:rPr>
              <a:t>Evaluación</a:t>
            </a:r>
          </a:p>
        </p:txBody>
      </p:sp>
      <p:graphicFrame>
        <p:nvGraphicFramePr>
          <p:cNvPr id="2" name="Tabla 2">
            <a:extLst>
              <a:ext uri="{FF2B5EF4-FFF2-40B4-BE49-F238E27FC236}">
                <a16:creationId xmlns:a16="http://schemas.microsoft.com/office/drawing/2014/main" id="{C1E437B1-2C06-168B-708B-BD719096CF08}"/>
              </a:ext>
            </a:extLst>
          </p:cNvPr>
          <p:cNvGraphicFramePr>
            <a:graphicFrameLocks noGrp="1"/>
          </p:cNvGraphicFramePr>
          <p:nvPr>
            <p:extLst>
              <p:ext uri="{D42A27DB-BD31-4B8C-83A1-F6EECF244321}">
                <p14:modId xmlns:p14="http://schemas.microsoft.com/office/powerpoint/2010/main" val="1924202925"/>
              </p:ext>
            </p:extLst>
          </p:nvPr>
        </p:nvGraphicFramePr>
        <p:xfrm>
          <a:off x="572660" y="2282921"/>
          <a:ext cx="5291825" cy="2292158"/>
        </p:xfrm>
        <a:graphic>
          <a:graphicData uri="http://schemas.openxmlformats.org/drawingml/2006/table">
            <a:tbl>
              <a:tblPr firstRow="1" bandRow="1">
                <a:tableStyleId>{5C22544A-7EE6-4342-B048-85BDC9FD1C3A}</a:tableStyleId>
              </a:tblPr>
              <a:tblGrid>
                <a:gridCol w="1058365">
                  <a:extLst>
                    <a:ext uri="{9D8B030D-6E8A-4147-A177-3AD203B41FA5}">
                      <a16:colId xmlns:a16="http://schemas.microsoft.com/office/drawing/2014/main" val="1723518259"/>
                    </a:ext>
                  </a:extLst>
                </a:gridCol>
                <a:gridCol w="1058365">
                  <a:extLst>
                    <a:ext uri="{9D8B030D-6E8A-4147-A177-3AD203B41FA5}">
                      <a16:colId xmlns:a16="http://schemas.microsoft.com/office/drawing/2014/main" val="3701353197"/>
                    </a:ext>
                  </a:extLst>
                </a:gridCol>
                <a:gridCol w="1058365">
                  <a:extLst>
                    <a:ext uri="{9D8B030D-6E8A-4147-A177-3AD203B41FA5}">
                      <a16:colId xmlns:a16="http://schemas.microsoft.com/office/drawing/2014/main" val="2607894970"/>
                    </a:ext>
                  </a:extLst>
                </a:gridCol>
                <a:gridCol w="1058365">
                  <a:extLst>
                    <a:ext uri="{9D8B030D-6E8A-4147-A177-3AD203B41FA5}">
                      <a16:colId xmlns:a16="http://schemas.microsoft.com/office/drawing/2014/main" val="516025427"/>
                    </a:ext>
                  </a:extLst>
                </a:gridCol>
                <a:gridCol w="1058365">
                  <a:extLst>
                    <a:ext uri="{9D8B030D-6E8A-4147-A177-3AD203B41FA5}">
                      <a16:colId xmlns:a16="http://schemas.microsoft.com/office/drawing/2014/main" val="1531146494"/>
                    </a:ext>
                  </a:extLst>
                </a:gridCol>
              </a:tblGrid>
              <a:tr h="350981">
                <a:tc>
                  <a:txBody>
                    <a:bodyPr/>
                    <a:lstStyle/>
                    <a:p>
                      <a:r>
                        <a:rPr lang="es-CL" dirty="0"/>
                        <a:t>Metric</a:t>
                      </a:r>
                    </a:p>
                  </a:txBody>
                  <a:tcPr/>
                </a:tc>
                <a:tc>
                  <a:txBody>
                    <a:bodyPr/>
                    <a:lstStyle/>
                    <a:p>
                      <a:r>
                        <a:rPr lang="es-CL" dirty="0"/>
                        <a:t>NB</a:t>
                      </a:r>
                    </a:p>
                  </a:txBody>
                  <a:tcPr/>
                </a:tc>
                <a:tc>
                  <a:txBody>
                    <a:bodyPr/>
                    <a:lstStyle/>
                    <a:p>
                      <a:r>
                        <a:rPr lang="es-CL" dirty="0"/>
                        <a:t>SVM</a:t>
                      </a:r>
                    </a:p>
                  </a:txBody>
                  <a:tcPr/>
                </a:tc>
                <a:tc>
                  <a:txBody>
                    <a:bodyPr/>
                    <a:lstStyle/>
                    <a:p>
                      <a:r>
                        <a:rPr lang="es-CL" dirty="0"/>
                        <a:t>RF</a:t>
                      </a:r>
                    </a:p>
                  </a:txBody>
                  <a:tcPr/>
                </a:tc>
                <a:tc>
                  <a:txBody>
                    <a:bodyPr/>
                    <a:lstStyle/>
                    <a:p>
                      <a:r>
                        <a:rPr lang="es-CL" dirty="0"/>
                        <a:t>XGB</a:t>
                      </a:r>
                    </a:p>
                  </a:txBody>
                  <a:tcPr/>
                </a:tc>
                <a:extLst>
                  <a:ext uri="{0D108BD9-81ED-4DB2-BD59-A6C34878D82A}">
                    <a16:rowId xmlns:a16="http://schemas.microsoft.com/office/drawing/2014/main" val="3679080163"/>
                  </a:ext>
                </a:extLst>
              </a:tr>
              <a:tr h="350981">
                <a:tc>
                  <a:txBody>
                    <a:bodyPr/>
                    <a:lstStyle/>
                    <a:p>
                      <a:r>
                        <a:rPr lang="es-CL" dirty="0"/>
                        <a:t>AUC</a:t>
                      </a:r>
                    </a:p>
                  </a:txBody>
                  <a:tcPr/>
                </a:tc>
                <a:tc>
                  <a:txBody>
                    <a:bodyPr/>
                    <a:lstStyle/>
                    <a:p>
                      <a:r>
                        <a:rPr lang="es-CL" dirty="0"/>
                        <a:t>0.67</a:t>
                      </a:r>
                    </a:p>
                  </a:txBody>
                  <a:tcPr/>
                </a:tc>
                <a:tc>
                  <a:txBody>
                    <a:bodyPr/>
                    <a:lstStyle/>
                    <a:p>
                      <a:r>
                        <a:rPr lang="es-CL" dirty="0"/>
                        <a:t>0.88</a:t>
                      </a:r>
                    </a:p>
                  </a:txBody>
                  <a:tcPr/>
                </a:tc>
                <a:tc>
                  <a:txBody>
                    <a:bodyPr/>
                    <a:lstStyle/>
                    <a:p>
                      <a:r>
                        <a:rPr lang="es-CL" dirty="0"/>
                        <a:t>0.91</a:t>
                      </a:r>
                    </a:p>
                  </a:txBody>
                  <a:tcPr/>
                </a:tc>
                <a:tc>
                  <a:txBody>
                    <a:bodyPr/>
                    <a:lstStyle/>
                    <a:p>
                      <a:r>
                        <a:rPr lang="es-CL" dirty="0"/>
                        <a:t>0.89</a:t>
                      </a:r>
                    </a:p>
                  </a:txBody>
                  <a:tcPr/>
                </a:tc>
                <a:extLst>
                  <a:ext uri="{0D108BD9-81ED-4DB2-BD59-A6C34878D82A}">
                    <a16:rowId xmlns:a16="http://schemas.microsoft.com/office/drawing/2014/main" val="10956564"/>
                  </a:ext>
                </a:extLst>
              </a:tr>
              <a:tr h="597439">
                <a:tc>
                  <a:txBody>
                    <a:bodyPr/>
                    <a:lstStyle/>
                    <a:p>
                      <a:r>
                        <a:rPr lang="es-CL" dirty="0"/>
                        <a:t>Accuracy</a:t>
                      </a:r>
                    </a:p>
                  </a:txBody>
                  <a:tcPr/>
                </a:tc>
                <a:tc>
                  <a:txBody>
                    <a:bodyPr/>
                    <a:lstStyle/>
                    <a:p>
                      <a:r>
                        <a:rPr lang="es-CL" dirty="0"/>
                        <a:t>0.63</a:t>
                      </a:r>
                    </a:p>
                  </a:txBody>
                  <a:tcPr/>
                </a:tc>
                <a:tc>
                  <a:txBody>
                    <a:bodyPr/>
                    <a:lstStyle/>
                    <a:p>
                      <a:r>
                        <a:rPr lang="es-CL" dirty="0"/>
                        <a:t>0.80</a:t>
                      </a:r>
                    </a:p>
                  </a:txBody>
                  <a:tcPr/>
                </a:tc>
                <a:tc>
                  <a:txBody>
                    <a:bodyPr/>
                    <a:lstStyle/>
                    <a:p>
                      <a:r>
                        <a:rPr lang="es-CL" dirty="0"/>
                        <a:t>0.83</a:t>
                      </a:r>
                    </a:p>
                  </a:txBody>
                  <a:tcPr/>
                </a:tc>
                <a:tc>
                  <a:txBody>
                    <a:bodyPr/>
                    <a:lstStyle/>
                    <a:p>
                      <a:r>
                        <a:rPr lang="es-CL" dirty="0"/>
                        <a:t>0.81</a:t>
                      </a:r>
                    </a:p>
                  </a:txBody>
                  <a:tcPr/>
                </a:tc>
                <a:extLst>
                  <a:ext uri="{0D108BD9-81ED-4DB2-BD59-A6C34878D82A}">
                    <a16:rowId xmlns:a16="http://schemas.microsoft.com/office/drawing/2014/main" val="3691374351"/>
                  </a:ext>
                </a:extLst>
              </a:tr>
              <a:tr h="597439">
                <a:tc>
                  <a:txBody>
                    <a:bodyPr/>
                    <a:lstStyle/>
                    <a:p>
                      <a:r>
                        <a:rPr lang="es-CL" dirty="0" err="1"/>
                        <a:t>Precision</a:t>
                      </a:r>
                      <a:endParaRPr lang="es-CL" dirty="0"/>
                    </a:p>
                  </a:txBody>
                  <a:tcPr/>
                </a:tc>
                <a:tc>
                  <a:txBody>
                    <a:bodyPr/>
                    <a:lstStyle/>
                    <a:p>
                      <a:r>
                        <a:rPr lang="es-CL" dirty="0"/>
                        <a:t>0.61</a:t>
                      </a:r>
                    </a:p>
                  </a:txBody>
                  <a:tcPr/>
                </a:tc>
                <a:tc>
                  <a:txBody>
                    <a:bodyPr/>
                    <a:lstStyle/>
                    <a:p>
                      <a:r>
                        <a:rPr lang="es-CL" dirty="0"/>
                        <a:t>0.87</a:t>
                      </a:r>
                    </a:p>
                  </a:txBody>
                  <a:tcPr/>
                </a:tc>
                <a:tc>
                  <a:txBody>
                    <a:bodyPr/>
                    <a:lstStyle/>
                    <a:p>
                      <a:r>
                        <a:rPr lang="es-CL" dirty="0"/>
                        <a:t>0.87</a:t>
                      </a:r>
                    </a:p>
                  </a:txBody>
                  <a:tcPr/>
                </a:tc>
                <a:tc>
                  <a:txBody>
                    <a:bodyPr/>
                    <a:lstStyle/>
                    <a:p>
                      <a:r>
                        <a:rPr lang="es-CL" dirty="0"/>
                        <a:t>0.88</a:t>
                      </a:r>
                    </a:p>
                  </a:txBody>
                  <a:tcPr/>
                </a:tc>
                <a:extLst>
                  <a:ext uri="{0D108BD9-81ED-4DB2-BD59-A6C34878D82A}">
                    <a16:rowId xmlns:a16="http://schemas.microsoft.com/office/drawing/2014/main" val="3624070599"/>
                  </a:ext>
                </a:extLst>
              </a:tr>
              <a:tr h="350981">
                <a:tc>
                  <a:txBody>
                    <a:bodyPr/>
                    <a:lstStyle/>
                    <a:p>
                      <a:r>
                        <a:rPr lang="es-CL" dirty="0"/>
                        <a:t>F1-score</a:t>
                      </a:r>
                    </a:p>
                  </a:txBody>
                  <a:tcPr/>
                </a:tc>
                <a:tc>
                  <a:txBody>
                    <a:bodyPr/>
                    <a:lstStyle/>
                    <a:p>
                      <a:r>
                        <a:rPr lang="es-CL" dirty="0"/>
                        <a:t>0.65</a:t>
                      </a:r>
                    </a:p>
                  </a:txBody>
                  <a:tcPr/>
                </a:tc>
                <a:tc>
                  <a:txBody>
                    <a:bodyPr/>
                    <a:lstStyle/>
                    <a:p>
                      <a:r>
                        <a:rPr lang="es-CL" dirty="0"/>
                        <a:t>0.78</a:t>
                      </a:r>
                    </a:p>
                  </a:txBody>
                  <a:tcPr/>
                </a:tc>
                <a:tc>
                  <a:txBody>
                    <a:bodyPr/>
                    <a:lstStyle/>
                    <a:p>
                      <a:r>
                        <a:rPr lang="es-CL" dirty="0"/>
                        <a:t>0.82</a:t>
                      </a:r>
                    </a:p>
                  </a:txBody>
                  <a:tcPr/>
                </a:tc>
                <a:tc>
                  <a:txBody>
                    <a:bodyPr/>
                    <a:lstStyle/>
                    <a:p>
                      <a:r>
                        <a:rPr lang="es-CL" dirty="0"/>
                        <a:t>0.79</a:t>
                      </a:r>
                    </a:p>
                  </a:txBody>
                  <a:tcPr/>
                </a:tc>
                <a:extLst>
                  <a:ext uri="{0D108BD9-81ED-4DB2-BD59-A6C34878D82A}">
                    <a16:rowId xmlns:a16="http://schemas.microsoft.com/office/drawing/2014/main" val="1919495186"/>
                  </a:ext>
                </a:extLst>
              </a:tr>
            </a:tbl>
          </a:graphicData>
        </a:graphic>
      </p:graphicFrame>
      <p:pic>
        <p:nvPicPr>
          <p:cNvPr id="3" name="Imagen 2">
            <a:extLst>
              <a:ext uri="{FF2B5EF4-FFF2-40B4-BE49-F238E27FC236}">
                <a16:creationId xmlns:a16="http://schemas.microsoft.com/office/drawing/2014/main" id="{90D1BD6F-B971-6DDA-A8F3-71F064CEAED4}"/>
              </a:ext>
            </a:extLst>
          </p:cNvPr>
          <p:cNvPicPr>
            <a:picLocks noChangeAspect="1"/>
          </p:cNvPicPr>
          <p:nvPr/>
        </p:nvPicPr>
        <p:blipFill>
          <a:blip r:embed="rId3"/>
          <a:stretch>
            <a:fillRect/>
          </a:stretch>
        </p:blipFill>
        <p:spPr>
          <a:xfrm>
            <a:off x="6518702" y="1485900"/>
            <a:ext cx="5100638" cy="3886200"/>
          </a:xfrm>
          <a:prstGeom prst="rect">
            <a:avLst/>
          </a:prstGeom>
        </p:spPr>
      </p:pic>
      <p:sp>
        <p:nvSpPr>
          <p:cNvPr id="4" name="CuadroTexto 3">
            <a:extLst>
              <a:ext uri="{FF2B5EF4-FFF2-40B4-BE49-F238E27FC236}">
                <a16:creationId xmlns:a16="http://schemas.microsoft.com/office/drawing/2014/main" id="{94BC4899-F315-A52C-E2BB-0AC7F5436C84}"/>
              </a:ext>
            </a:extLst>
          </p:cNvPr>
          <p:cNvSpPr txBox="1"/>
          <p:nvPr/>
        </p:nvSpPr>
        <p:spPr>
          <a:xfrm>
            <a:off x="668253" y="4839419"/>
            <a:ext cx="5100638" cy="830997"/>
          </a:xfrm>
          <a:prstGeom prst="rect">
            <a:avLst/>
          </a:prstGeom>
          <a:noFill/>
        </p:spPr>
        <p:txBody>
          <a:bodyPr wrap="square" rtlCol="0">
            <a:spAutoFit/>
          </a:bodyPr>
          <a:lstStyle/>
          <a:p>
            <a:pPr algn="ctr"/>
            <a:r>
              <a:rPr lang="es-CL" sz="1600" i="1" dirty="0"/>
              <a:t>Tabla 1: Métricas de evaluación de los modelos. Calculadas a partir de la base de test (el modelo nunca vio estos datos a la hora de ser entrenado)</a:t>
            </a:r>
          </a:p>
        </p:txBody>
      </p:sp>
      <p:sp>
        <p:nvSpPr>
          <p:cNvPr id="5" name="CuadroTexto 4">
            <a:extLst>
              <a:ext uri="{FF2B5EF4-FFF2-40B4-BE49-F238E27FC236}">
                <a16:creationId xmlns:a16="http://schemas.microsoft.com/office/drawing/2014/main" id="{298D8C75-CCA4-CA32-E6B8-89A96312A5F4}"/>
              </a:ext>
            </a:extLst>
          </p:cNvPr>
          <p:cNvSpPr txBox="1"/>
          <p:nvPr/>
        </p:nvSpPr>
        <p:spPr>
          <a:xfrm>
            <a:off x="6518702" y="5372100"/>
            <a:ext cx="5100638" cy="1077218"/>
          </a:xfrm>
          <a:prstGeom prst="rect">
            <a:avLst/>
          </a:prstGeom>
          <a:noFill/>
        </p:spPr>
        <p:txBody>
          <a:bodyPr wrap="square" rtlCol="0">
            <a:spAutoFit/>
          </a:bodyPr>
          <a:lstStyle/>
          <a:p>
            <a:pPr algn="ctr"/>
            <a:r>
              <a:rPr lang="es-CL" sz="1600" i="1" dirty="0"/>
              <a:t>Gráfico 1: Curvas ROC. Representa el </a:t>
            </a:r>
            <a:r>
              <a:rPr lang="es-CL" sz="1600" i="1" dirty="0" err="1"/>
              <a:t>tradeoff</a:t>
            </a:r>
            <a:r>
              <a:rPr lang="es-CL" sz="1600" i="1" dirty="0"/>
              <a:t> entre la tasa de Verdaderos positivos y la tasa de Falsos positivos. Mientras más cercano al cuadrante superior izquierdo, mejor. El AUC es el área bajo la curva ROC.</a:t>
            </a:r>
          </a:p>
        </p:txBody>
      </p:sp>
    </p:spTree>
    <p:extLst>
      <p:ext uri="{BB962C8B-B14F-4D97-AF65-F5344CB8AC3E}">
        <p14:creationId xmlns:p14="http://schemas.microsoft.com/office/powerpoint/2010/main" val="59853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988"/>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4CDEEB-564B-D124-560B-453EE77390A6}"/>
              </a:ext>
            </a:extLst>
          </p:cNvPr>
          <p:cNvSpPr txBox="1"/>
          <p:nvPr/>
        </p:nvSpPr>
        <p:spPr>
          <a:xfrm>
            <a:off x="228599" y="188844"/>
            <a:ext cx="5406887" cy="584775"/>
          </a:xfrm>
          <a:prstGeom prst="rect">
            <a:avLst/>
          </a:prstGeom>
          <a:noFill/>
        </p:spPr>
        <p:txBody>
          <a:bodyPr wrap="square" rtlCol="0">
            <a:spAutoFit/>
          </a:bodyPr>
          <a:lstStyle/>
          <a:p>
            <a:r>
              <a:rPr lang="es-CL" sz="3200" b="1" dirty="0">
                <a:solidFill>
                  <a:srgbClr val="2A0088"/>
                </a:solidFill>
                <a:latin typeface="+mj-lt"/>
              </a:rPr>
              <a:t>Evaluación</a:t>
            </a:r>
          </a:p>
        </p:txBody>
      </p:sp>
      <p:sp>
        <p:nvSpPr>
          <p:cNvPr id="9" name="CuadroTexto 8">
            <a:extLst>
              <a:ext uri="{FF2B5EF4-FFF2-40B4-BE49-F238E27FC236}">
                <a16:creationId xmlns:a16="http://schemas.microsoft.com/office/drawing/2014/main" id="{937D685C-9B11-B228-BFA7-C229ACB8FE49}"/>
              </a:ext>
            </a:extLst>
          </p:cNvPr>
          <p:cNvSpPr txBox="1"/>
          <p:nvPr/>
        </p:nvSpPr>
        <p:spPr>
          <a:xfrm>
            <a:off x="458512" y="1074363"/>
            <a:ext cx="10873409" cy="3788858"/>
          </a:xfrm>
          <a:prstGeom prst="rect">
            <a:avLst/>
          </a:prstGeom>
          <a:noFill/>
        </p:spPr>
        <p:txBody>
          <a:bodyPr wrap="square" rtlCol="0">
            <a:spAutoFit/>
          </a:bodyPr>
          <a:lstStyle/>
          <a:p>
            <a:pPr>
              <a:lnSpc>
                <a:spcPct val="150000"/>
              </a:lnSpc>
            </a:pPr>
            <a:r>
              <a:rPr lang="es-CL" dirty="0"/>
              <a:t>Considerando todo lo anterior, el mejor modelo es Random Forest, ya que tiene el mayor número en casi todas las métricas. Principalmente destacan el 0.91 en el AUC (en donde 1 es el máximo) y 87% de precisión sobre la clase 1 (atraso), que es justamente lo que se busca predecir.</a:t>
            </a:r>
          </a:p>
          <a:p>
            <a:pPr>
              <a:lnSpc>
                <a:spcPct val="150000"/>
              </a:lnSpc>
            </a:pPr>
            <a:endParaRPr lang="es-CL" dirty="0"/>
          </a:p>
          <a:p>
            <a:pPr>
              <a:lnSpc>
                <a:spcPct val="150000"/>
              </a:lnSpc>
            </a:pPr>
            <a:r>
              <a:rPr lang="es-CL" dirty="0"/>
              <a:t>Por lo tanto, podemos afirmar que con los datos que se tienen, se puede detectar un patrón que permite estimar con una alta tasa de aprobación si un vuelo se va a atrasar o no.</a:t>
            </a:r>
          </a:p>
          <a:p>
            <a:pPr>
              <a:lnSpc>
                <a:spcPct val="150000"/>
              </a:lnSpc>
            </a:pPr>
            <a:endParaRPr lang="es-CL" dirty="0"/>
          </a:p>
          <a:p>
            <a:pPr>
              <a:lnSpc>
                <a:spcPct val="150000"/>
              </a:lnSpc>
            </a:pPr>
            <a:r>
              <a:rPr lang="es-CL" dirty="0"/>
              <a:t>Por último, queda ver si las probabilidades estimadas con el modelo hacen sentido con la target, es decir, si a mayor probabilidad de atraso, hay más porcentaje de atraso.</a:t>
            </a:r>
          </a:p>
        </p:txBody>
      </p:sp>
    </p:spTree>
    <p:extLst>
      <p:ext uri="{BB962C8B-B14F-4D97-AF65-F5344CB8AC3E}">
        <p14:creationId xmlns:p14="http://schemas.microsoft.com/office/powerpoint/2010/main" val="11658576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1303</Words>
  <Application>Microsoft Macintosh PowerPoint</Application>
  <PresentationFormat>Panorámica</PresentationFormat>
  <Paragraphs>110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Ignacio Canto Gajardo</dc:creator>
  <cp:lastModifiedBy>Jose Ignacio Canto Gajardo</cp:lastModifiedBy>
  <cp:revision>3</cp:revision>
  <dcterms:created xsi:type="dcterms:W3CDTF">2023-07-11T05:47:46Z</dcterms:created>
  <dcterms:modified xsi:type="dcterms:W3CDTF">2023-07-11T07:02:23Z</dcterms:modified>
</cp:coreProperties>
</file>