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Lst>
  <p:notesMasterIdLst>
    <p:notesMasterId r:id="rId8"/>
  </p:notesMasterIdLst>
  <p:sldIdLst>
    <p:sldId id="256" r:id="rId3"/>
    <p:sldId id="257" r:id="rId4"/>
    <p:sldId id="258" r:id="rId5"/>
    <p:sldId id="259" r:id="rId6"/>
    <p:sldId id="260" r:id="rId7"/>
  </p:sldIdLst>
  <p:sldSz cx="12192000" cy="6858000"/>
  <p:notesSz cx="7772400" cy="10058400"/>
  <p:embeddedFontLst>
    <p:embeddedFont>
      <p:font typeface="Calibri" panose="020F0502020204030204" pitchFamily="34"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hW1P6JIqx8DD3rXqODyHuTukK0y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437583F-BA25-485B-AF93-03D8D4629FEE}">
  <a:tblStyle styleId="{E437583F-BA25-485B-AF93-03D8D4629FEE}"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26" Type="http://customschemas.google.com/relationships/presentationmetadata" Target="metadata"/><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font" Target="fonts/font4.fntdata"/><Relationship Id="rId2" Type="http://schemas.openxmlformats.org/officeDocument/2006/relationships/slideMaster" Target="slideMasters/slideMaster2.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3.fntdata"/><Relationship Id="rId5" Type="http://schemas.openxmlformats.org/officeDocument/2006/relationships/slide" Target="slides/slide3.xml"/><Relationship Id="rId28" Type="http://schemas.openxmlformats.org/officeDocument/2006/relationships/viewProps" Target="viewProps.xml"/><Relationship Id="rId10" Type="http://schemas.openxmlformats.org/officeDocument/2006/relationships/font" Target="fonts/font2.fntdata"/><Relationship Id="rId4" Type="http://schemas.openxmlformats.org/officeDocument/2006/relationships/slide" Target="slides/slide2.xml"/><Relationship Id="rId9" Type="http://schemas.openxmlformats.org/officeDocument/2006/relationships/font" Target="fonts/font1.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87" name="Google Shape;187;p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9" name="Google Shape;199;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6: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1" name="Google Shape;231;p6: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05e9140ba5_0_31: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1" name="Google Shape;261;g105e9140ba5_0_3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3: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3" name="Google Shape;323;p3: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1"/>
        <p:cNvGrpSpPr/>
        <p:nvPr/>
      </p:nvGrpSpPr>
      <p:grpSpPr>
        <a:xfrm>
          <a:off x="0" y="0"/>
          <a:ext cx="0" cy="0"/>
          <a:chOff x="0" y="0"/>
          <a:chExt cx="0" cy="0"/>
        </a:xfrm>
      </p:grpSpPr>
      <p:sp>
        <p:nvSpPr>
          <p:cNvPr id="12" name="Google Shape;12;p14"/>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4"/>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1"/>
        <p:cNvGrpSpPr/>
        <p:nvPr/>
      </p:nvGrpSpPr>
      <p:grpSpPr>
        <a:xfrm>
          <a:off x="0" y="0"/>
          <a:ext cx="0" cy="0"/>
          <a:chOff x="0" y="0"/>
          <a:chExt cx="0" cy="0"/>
        </a:xfrm>
      </p:grpSpPr>
      <p:sp>
        <p:nvSpPr>
          <p:cNvPr id="42" name="Google Shape;42;p49"/>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49"/>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 name="Google Shape;44;p49"/>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5"/>
        <p:cNvGrpSpPr/>
        <p:nvPr/>
      </p:nvGrpSpPr>
      <p:grpSpPr>
        <a:xfrm>
          <a:off x="0" y="0"/>
          <a:ext cx="0" cy="0"/>
          <a:chOff x="0" y="0"/>
          <a:chExt cx="0" cy="0"/>
        </a:xfrm>
      </p:grpSpPr>
      <p:sp>
        <p:nvSpPr>
          <p:cNvPr id="46" name="Google Shape;46;p50"/>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5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8" name="Google Shape;48;p50"/>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9" name="Google Shape;49;p5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0" name="Google Shape;50;p50"/>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1"/>
        <p:cNvGrpSpPr/>
        <p:nvPr/>
      </p:nvGrpSpPr>
      <p:grpSpPr>
        <a:xfrm>
          <a:off x="0" y="0"/>
          <a:ext cx="0" cy="0"/>
          <a:chOff x="0" y="0"/>
          <a:chExt cx="0" cy="0"/>
        </a:xfrm>
      </p:grpSpPr>
      <p:sp>
        <p:nvSpPr>
          <p:cNvPr id="52" name="Google Shape;52;p51"/>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51"/>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4" name="Google Shape;54;p51"/>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5" name="Google Shape;55;p51"/>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6" name="Google Shape;56;p51"/>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7" name="Google Shape;57;p51"/>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8" name="Google Shape;58;p51"/>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3"/>
        <p:cNvGrpSpPr/>
        <p:nvPr/>
      </p:nvGrpSpPr>
      <p:grpSpPr>
        <a:xfrm>
          <a:off x="0" y="0"/>
          <a:ext cx="0" cy="0"/>
          <a:chOff x="0" y="0"/>
          <a:chExt cx="0" cy="0"/>
        </a:xfrm>
      </p:grpSpPr>
      <p:sp>
        <p:nvSpPr>
          <p:cNvPr id="64" name="Google Shape;64;p30"/>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30"/>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6"/>
        <p:cNvGrpSpPr/>
        <p:nvPr/>
      </p:nvGrpSpPr>
      <p:grpSpPr>
        <a:xfrm>
          <a:off x="0" y="0"/>
          <a:ext cx="0" cy="0"/>
          <a:chOff x="0" y="0"/>
          <a:chExt cx="0" cy="0"/>
        </a:xfrm>
      </p:grpSpPr>
      <p:sp>
        <p:nvSpPr>
          <p:cNvPr id="67" name="Google Shape;67;p31"/>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69"/>
        <p:cNvGrpSpPr/>
        <p:nvPr/>
      </p:nvGrpSpPr>
      <p:grpSpPr>
        <a:xfrm>
          <a:off x="0" y="0"/>
          <a:ext cx="0" cy="0"/>
          <a:chOff x="0" y="0"/>
          <a:chExt cx="0" cy="0"/>
        </a:xfrm>
      </p:grpSpPr>
      <p:sp>
        <p:nvSpPr>
          <p:cNvPr id="70" name="Google Shape;70;p32"/>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2"/>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2" name="Google Shape;72;p32"/>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33"/>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5"/>
        <p:cNvGrpSpPr/>
        <p:nvPr/>
      </p:nvGrpSpPr>
      <p:grpSpPr>
        <a:xfrm>
          <a:off x="0" y="0"/>
          <a:ext cx="0" cy="0"/>
          <a:chOff x="0" y="0"/>
          <a:chExt cx="0" cy="0"/>
        </a:xfrm>
      </p:grpSpPr>
      <p:sp>
        <p:nvSpPr>
          <p:cNvPr id="76" name="Google Shape;76;p34"/>
          <p:cNvSpPr txBox="1">
            <a:spLocks noGrp="1"/>
          </p:cNvSpPr>
          <p:nvPr>
            <p:ph type="subTitle" idx="1"/>
          </p:nvPr>
        </p:nvSpPr>
        <p:spPr>
          <a:xfrm>
            <a:off x="1523880" y="1122480"/>
            <a:ext cx="9143640" cy="110667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7"/>
        <p:cNvGrpSpPr/>
        <p:nvPr/>
      </p:nvGrpSpPr>
      <p:grpSpPr>
        <a:xfrm>
          <a:off x="0" y="0"/>
          <a:ext cx="0" cy="0"/>
          <a:chOff x="0" y="0"/>
          <a:chExt cx="0" cy="0"/>
        </a:xfrm>
      </p:grpSpPr>
      <p:sp>
        <p:nvSpPr>
          <p:cNvPr id="78" name="Google Shape;78;p35"/>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0" name="Google Shape;80;p35"/>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1" name="Google Shape;81;p35"/>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4"/>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2"/>
        <p:cNvGrpSpPr/>
        <p:nvPr/>
      </p:nvGrpSpPr>
      <p:grpSpPr>
        <a:xfrm>
          <a:off x="0" y="0"/>
          <a:ext cx="0" cy="0"/>
          <a:chOff x="0" y="0"/>
          <a:chExt cx="0" cy="0"/>
        </a:xfrm>
      </p:grpSpPr>
      <p:sp>
        <p:nvSpPr>
          <p:cNvPr id="83" name="Google Shape;83;p36"/>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36"/>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5" name="Google Shape;85;p36"/>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6" name="Google Shape;86;p36"/>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7"/>
        <p:cNvGrpSpPr/>
        <p:nvPr/>
      </p:nvGrpSpPr>
      <p:grpSpPr>
        <a:xfrm>
          <a:off x="0" y="0"/>
          <a:ext cx="0" cy="0"/>
          <a:chOff x="0" y="0"/>
          <a:chExt cx="0" cy="0"/>
        </a:xfrm>
      </p:grpSpPr>
      <p:sp>
        <p:nvSpPr>
          <p:cNvPr id="88" name="Google Shape;88;p37"/>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3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0" name="Google Shape;90;p3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1" name="Google Shape;91;p37"/>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2"/>
        <p:cNvGrpSpPr/>
        <p:nvPr/>
      </p:nvGrpSpPr>
      <p:grpSpPr>
        <a:xfrm>
          <a:off x="0" y="0"/>
          <a:ext cx="0" cy="0"/>
          <a:chOff x="0" y="0"/>
          <a:chExt cx="0" cy="0"/>
        </a:xfrm>
      </p:grpSpPr>
      <p:sp>
        <p:nvSpPr>
          <p:cNvPr id="93" name="Google Shape;93;p38"/>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38"/>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5" name="Google Shape;95;p38"/>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6"/>
        <p:cNvGrpSpPr/>
        <p:nvPr/>
      </p:nvGrpSpPr>
      <p:grpSpPr>
        <a:xfrm>
          <a:off x="0" y="0"/>
          <a:ext cx="0" cy="0"/>
          <a:chOff x="0" y="0"/>
          <a:chExt cx="0" cy="0"/>
        </a:xfrm>
      </p:grpSpPr>
      <p:sp>
        <p:nvSpPr>
          <p:cNvPr id="97" name="Google Shape;97;p39"/>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39"/>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9" name="Google Shape;99;p39"/>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0" name="Google Shape;100;p39"/>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1" name="Google Shape;101;p39"/>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2"/>
        <p:cNvGrpSpPr/>
        <p:nvPr/>
      </p:nvGrpSpPr>
      <p:grpSpPr>
        <a:xfrm>
          <a:off x="0" y="0"/>
          <a:ext cx="0" cy="0"/>
          <a:chOff x="0" y="0"/>
          <a:chExt cx="0" cy="0"/>
        </a:xfrm>
      </p:grpSpPr>
      <p:sp>
        <p:nvSpPr>
          <p:cNvPr id="103" name="Google Shape;103;p40"/>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40"/>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5" name="Google Shape;105;p40"/>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6" name="Google Shape;106;p40"/>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7" name="Google Shape;107;p40"/>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8" name="Google Shape;108;p40"/>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9" name="Google Shape;109;p40"/>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5"/>
        <p:cNvGrpSpPr/>
        <p:nvPr/>
      </p:nvGrpSpPr>
      <p:grpSpPr>
        <a:xfrm>
          <a:off x="0" y="0"/>
          <a:ext cx="0" cy="0"/>
          <a:chOff x="0" y="0"/>
          <a:chExt cx="0" cy="0"/>
        </a:xfrm>
      </p:grpSpPr>
      <p:sp>
        <p:nvSpPr>
          <p:cNvPr id="16" name="Google Shape;16;p42"/>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42"/>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8"/>
        <p:cNvGrpSpPr/>
        <p:nvPr/>
      </p:nvGrpSpPr>
      <p:grpSpPr>
        <a:xfrm>
          <a:off x="0" y="0"/>
          <a:ext cx="0" cy="0"/>
          <a:chOff x="0" y="0"/>
          <a:chExt cx="0" cy="0"/>
        </a:xfrm>
      </p:grpSpPr>
      <p:sp>
        <p:nvSpPr>
          <p:cNvPr id="19" name="Google Shape;19;p43"/>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43"/>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 name="Google Shape;21;p43"/>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44"/>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4"/>
        <p:cNvGrpSpPr/>
        <p:nvPr/>
      </p:nvGrpSpPr>
      <p:grpSpPr>
        <a:xfrm>
          <a:off x="0" y="0"/>
          <a:ext cx="0" cy="0"/>
          <a:chOff x="0" y="0"/>
          <a:chExt cx="0" cy="0"/>
        </a:xfrm>
      </p:grpSpPr>
      <p:sp>
        <p:nvSpPr>
          <p:cNvPr id="25" name="Google Shape;25;p45"/>
          <p:cNvSpPr txBox="1">
            <a:spLocks noGrp="1"/>
          </p:cNvSpPr>
          <p:nvPr>
            <p:ph type="subTitle" idx="1"/>
          </p:nvPr>
        </p:nvSpPr>
        <p:spPr>
          <a:xfrm>
            <a:off x="1523880" y="1122480"/>
            <a:ext cx="9143640" cy="110667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6"/>
        <p:cNvGrpSpPr/>
        <p:nvPr/>
      </p:nvGrpSpPr>
      <p:grpSpPr>
        <a:xfrm>
          <a:off x="0" y="0"/>
          <a:ext cx="0" cy="0"/>
          <a:chOff x="0" y="0"/>
          <a:chExt cx="0" cy="0"/>
        </a:xfrm>
      </p:grpSpPr>
      <p:sp>
        <p:nvSpPr>
          <p:cNvPr id="27" name="Google Shape;27;p46"/>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6"/>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 name="Google Shape;29;p46"/>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 name="Google Shape;30;p46"/>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1"/>
        <p:cNvGrpSpPr/>
        <p:nvPr/>
      </p:nvGrpSpPr>
      <p:grpSpPr>
        <a:xfrm>
          <a:off x="0" y="0"/>
          <a:ext cx="0" cy="0"/>
          <a:chOff x="0" y="0"/>
          <a:chExt cx="0" cy="0"/>
        </a:xfrm>
      </p:grpSpPr>
      <p:sp>
        <p:nvSpPr>
          <p:cNvPr id="32" name="Google Shape;32;p47"/>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4" name="Google Shape;34;p4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 name="Google Shape;35;p47"/>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6"/>
        <p:cNvGrpSpPr/>
        <p:nvPr/>
      </p:nvGrpSpPr>
      <p:grpSpPr>
        <a:xfrm>
          <a:off x="0" y="0"/>
          <a:ext cx="0" cy="0"/>
          <a:chOff x="0" y="0"/>
          <a:chExt cx="0" cy="0"/>
        </a:xfrm>
      </p:grpSpPr>
      <p:sp>
        <p:nvSpPr>
          <p:cNvPr id="37" name="Google Shape;37;p48"/>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8"/>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9" name="Google Shape;39;p48"/>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0" name="Google Shape;40;p48"/>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1523880" y="1122480"/>
            <a:ext cx="9143640" cy="2387160"/>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3"/>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3"/>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 name="Google Shape;9;p13"/>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solidFill>
                <a:srgbClr val="000000"/>
              </a:solidFill>
              <a:latin typeface="Times New Roman"/>
              <a:ea typeface="Times New Roman"/>
              <a:cs typeface="Times New Roman"/>
              <a:sym typeface="Times New Roman"/>
            </a:endParaRPr>
          </a:p>
        </p:txBody>
      </p:sp>
      <p:sp>
        <p:nvSpPr>
          <p:cNvPr id="10" name="Google Shape;10;p1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1" name="Google Shape;61;p15"/>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11.jpe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1"/>
          <p:cNvPicPr preferRelativeResize="0"/>
          <p:nvPr/>
        </p:nvPicPr>
        <p:blipFill rotWithShape="1">
          <a:blip r:embed="rId3">
            <a:alphaModFix/>
          </a:blip>
          <a:srcRect/>
          <a:stretch/>
        </p:blipFill>
        <p:spPr>
          <a:xfrm>
            <a:off x="0" y="0"/>
            <a:ext cx="10301989" cy="6881400"/>
          </a:xfrm>
          <a:prstGeom prst="rect">
            <a:avLst/>
          </a:prstGeom>
          <a:noFill/>
          <a:ln>
            <a:noFill/>
          </a:ln>
        </p:spPr>
      </p:pic>
      <p:sp>
        <p:nvSpPr>
          <p:cNvPr id="190" name="Google Shape;190;p1"/>
          <p:cNvSpPr/>
          <p:nvPr/>
        </p:nvSpPr>
        <p:spPr>
          <a:xfrm>
            <a:off x="1611000" y="-23760"/>
            <a:ext cx="10580400" cy="6881400"/>
          </a:xfrm>
          <a:prstGeom prst="rect">
            <a:avLst/>
          </a:prstGeom>
          <a:gradFill>
            <a:gsLst>
              <a:gs pos="0">
                <a:srgbClr val="FFFFFF"/>
              </a:gs>
              <a:gs pos="49000">
                <a:srgbClr val="FFFFFF"/>
              </a:gs>
              <a:gs pos="100000">
                <a:srgbClr val="FFFFFF">
                  <a:alpha val="0"/>
                </a:srgbClr>
              </a:gs>
            </a:gsLst>
            <a:lin ang="108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91" name="Google Shape;191;p1"/>
          <p:cNvPicPr preferRelativeResize="0"/>
          <p:nvPr/>
        </p:nvPicPr>
        <p:blipFill rotWithShape="1">
          <a:blip r:embed="rId4">
            <a:alphaModFix/>
          </a:blip>
          <a:srcRect t="78334"/>
          <a:stretch/>
        </p:blipFill>
        <p:spPr>
          <a:xfrm>
            <a:off x="14760" y="5390280"/>
            <a:ext cx="12192840" cy="1483200"/>
          </a:xfrm>
          <a:prstGeom prst="rect">
            <a:avLst/>
          </a:prstGeom>
          <a:noFill/>
          <a:ln>
            <a:noFill/>
          </a:ln>
        </p:spPr>
      </p:pic>
      <p:sp>
        <p:nvSpPr>
          <p:cNvPr id="192" name="Google Shape;192;p1"/>
          <p:cNvSpPr txBox="1"/>
          <p:nvPr/>
        </p:nvSpPr>
        <p:spPr>
          <a:xfrm>
            <a:off x="3672590" y="2250000"/>
            <a:ext cx="8518810" cy="3124440"/>
          </a:xfrm>
          <a:prstGeom prst="rect">
            <a:avLst/>
          </a:prstGeom>
          <a:noFill/>
          <a:ln>
            <a:noFill/>
          </a:ln>
        </p:spPr>
        <p:txBody>
          <a:bodyPr spcFirstLastPara="1" wrap="square" lIns="91425" tIns="45700" rIns="91425" bIns="45700" anchor="b" anchorCtr="0">
            <a:noAutofit/>
          </a:bodyPr>
          <a:lstStyle/>
          <a:p>
            <a:pPr marL="0" marR="0" lvl="0" indent="457200" algn="r" rtl="0">
              <a:lnSpc>
                <a:spcPct val="90000"/>
              </a:lnSpc>
              <a:spcBef>
                <a:spcPts val="0"/>
              </a:spcBef>
              <a:spcAft>
                <a:spcPts val="0"/>
              </a:spcAft>
              <a:buClr>
                <a:srgbClr val="000000"/>
              </a:buClr>
              <a:buSzPts val="3600"/>
              <a:buFont typeface="Arial"/>
              <a:buNone/>
            </a:pPr>
            <a:r>
              <a:rPr lang="es-ES" sz="4800" dirty="0"/>
              <a:t>PREVENCIÓN DEL ACOSO SEXUAL CALLEJERO Y OBTENCIÓN DEL CAMINO MAS ÓPTIMO</a:t>
            </a:r>
            <a:endParaRPr lang="es-ES" sz="3800" b="0" i="0" u="none" strike="noStrike" cap="none" dirty="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pic>
        <p:nvPicPr>
          <p:cNvPr id="201" name="Google Shape;201;p2"/>
          <p:cNvPicPr preferRelativeResize="0"/>
          <p:nvPr/>
        </p:nvPicPr>
        <p:blipFill rotWithShape="1">
          <a:blip r:embed="rId3">
            <a:alphaModFix/>
          </a:blip>
          <a:srcRect/>
          <a:stretch/>
        </p:blipFill>
        <p:spPr>
          <a:xfrm>
            <a:off x="-2880" y="0"/>
            <a:ext cx="12196080" cy="6855840"/>
          </a:xfrm>
          <a:prstGeom prst="rect">
            <a:avLst/>
          </a:prstGeom>
          <a:noFill/>
          <a:ln>
            <a:noFill/>
          </a:ln>
        </p:spPr>
      </p:pic>
      <p:sp>
        <p:nvSpPr>
          <p:cNvPr id="202" name="Google Shape;202;p2"/>
          <p:cNvSpPr/>
          <p:nvPr/>
        </p:nvSpPr>
        <p:spPr>
          <a:xfrm>
            <a:off x="265329" y="376925"/>
            <a:ext cx="488250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FFFF"/>
                </a:solidFill>
                <a:latin typeface="Arial"/>
                <a:ea typeface="Arial"/>
                <a:cs typeface="Arial"/>
                <a:sym typeface="Arial"/>
              </a:rPr>
              <a:t>Presentación del equipo</a:t>
            </a:r>
            <a:endParaRPr sz="2200" b="0" i="0" u="none" strike="noStrike" cap="none">
              <a:solidFill>
                <a:srgbClr val="000000"/>
              </a:solidFill>
              <a:latin typeface="Arial"/>
              <a:ea typeface="Arial"/>
              <a:cs typeface="Arial"/>
              <a:sym typeface="Arial"/>
            </a:endParaRPr>
          </a:p>
        </p:txBody>
      </p:sp>
      <p:grpSp>
        <p:nvGrpSpPr>
          <p:cNvPr id="205" name="Google Shape;205;p2"/>
          <p:cNvGrpSpPr/>
          <p:nvPr/>
        </p:nvGrpSpPr>
        <p:grpSpPr>
          <a:xfrm>
            <a:off x="9052560" y="1645920"/>
            <a:ext cx="2833920" cy="2742480"/>
            <a:chOff x="9052560" y="1645920"/>
            <a:chExt cx="2833920" cy="2742480"/>
          </a:xfrm>
        </p:grpSpPr>
        <p:pic>
          <p:nvPicPr>
            <p:cNvPr id="206" name="Google Shape;206;p2"/>
            <p:cNvPicPr preferRelativeResize="0"/>
            <p:nvPr/>
          </p:nvPicPr>
          <p:blipFill rotWithShape="1">
            <a:blip r:embed="rId4">
              <a:alphaModFix/>
            </a:blip>
            <a:srcRect/>
            <a:stretch/>
          </p:blipFill>
          <p:spPr>
            <a:xfrm>
              <a:off x="9219240" y="1757160"/>
              <a:ext cx="2507760" cy="2486880"/>
            </a:xfrm>
            <a:prstGeom prst="rect">
              <a:avLst/>
            </a:prstGeom>
            <a:noFill/>
            <a:ln>
              <a:noFill/>
            </a:ln>
          </p:spPr>
        </p:pic>
        <p:sp>
          <p:nvSpPr>
            <p:cNvPr id="207" name="Google Shape;207;p2"/>
            <p:cNvSpPr/>
            <p:nvPr/>
          </p:nvSpPr>
          <p:spPr>
            <a:xfrm>
              <a:off x="9052560" y="1645920"/>
              <a:ext cx="2833920" cy="2742480"/>
            </a:xfrm>
            <a:custGeom>
              <a:avLst/>
              <a:gdLst/>
              <a:ahLst/>
              <a:cxnLst/>
              <a:rect l="l" t="t" r="r" b="b"/>
              <a:pathLst>
                <a:path w="7875" h="7621" extrusionOk="0">
                  <a:moveTo>
                    <a:pt x="5464" y="1278"/>
                  </a:moveTo>
                  <a:cubicBezTo>
                    <a:pt x="4998" y="997"/>
                    <a:pt x="4541" y="870"/>
                    <a:pt x="4003" y="870"/>
                  </a:cubicBezTo>
                  <a:cubicBezTo>
                    <a:pt x="3465" y="870"/>
                    <a:pt x="3008" y="997"/>
                    <a:pt x="2542" y="1278"/>
                  </a:cubicBezTo>
                  <a:cubicBezTo>
                    <a:pt x="2076" y="1559"/>
                    <a:pt x="1742" y="1908"/>
                    <a:pt x="1473" y="2394"/>
                  </a:cubicBezTo>
                  <a:cubicBezTo>
                    <a:pt x="1204" y="2880"/>
                    <a:pt x="1082" y="3357"/>
                    <a:pt x="1082" y="3918"/>
                  </a:cubicBezTo>
                  <a:cubicBezTo>
                    <a:pt x="1082" y="4479"/>
                    <a:pt x="1204" y="4956"/>
                    <a:pt x="1473" y="5442"/>
                  </a:cubicBezTo>
                  <a:cubicBezTo>
                    <a:pt x="1742" y="5928"/>
                    <a:pt x="2076" y="6277"/>
                    <a:pt x="2542" y="6558"/>
                  </a:cubicBezTo>
                  <a:cubicBezTo>
                    <a:pt x="3008" y="6839"/>
                    <a:pt x="3465" y="6967"/>
                    <a:pt x="4003" y="6967"/>
                  </a:cubicBezTo>
                  <a:cubicBezTo>
                    <a:pt x="4541" y="6967"/>
                    <a:pt x="4998" y="6839"/>
                    <a:pt x="5464" y="6558"/>
                  </a:cubicBezTo>
                  <a:cubicBezTo>
                    <a:pt x="5930" y="6277"/>
                    <a:pt x="6264" y="5928"/>
                    <a:pt x="6533" y="5442"/>
                  </a:cubicBezTo>
                  <a:cubicBezTo>
                    <a:pt x="6802" y="4956"/>
                    <a:pt x="6925" y="4479"/>
                    <a:pt x="6925" y="3918"/>
                  </a:cubicBezTo>
                  <a:cubicBezTo>
                    <a:pt x="6925" y="3357"/>
                    <a:pt x="6802" y="2880"/>
                    <a:pt x="6533" y="2394"/>
                  </a:cubicBezTo>
                  <a:cubicBezTo>
                    <a:pt x="6264" y="1908"/>
                    <a:pt x="5930" y="1559"/>
                    <a:pt x="5464" y="1278"/>
                  </a:cubicBezTo>
                  <a:moveTo>
                    <a:pt x="0" y="7620"/>
                  </a:moveTo>
                  <a:lnTo>
                    <a:pt x="0" y="0"/>
                  </a:lnTo>
                  <a:lnTo>
                    <a:pt x="7874" y="0"/>
                  </a:lnTo>
                  <a:lnTo>
                    <a:pt x="7874" y="7620"/>
                  </a:lnTo>
                  <a:lnTo>
                    <a:pt x="0" y="7620"/>
                  </a:lnTo>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8" name="Google Shape;208;p2"/>
          <p:cNvSpPr/>
          <p:nvPr/>
        </p:nvSpPr>
        <p:spPr>
          <a:xfrm>
            <a:off x="728640" y="1900800"/>
            <a:ext cx="2102100" cy="2193600"/>
          </a:xfrm>
          <a:prstGeom prst="ellipse">
            <a:avLst/>
          </a:prstGeom>
          <a:blipFill>
            <a:blip r:embed="rId5"/>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09" name="Google Shape;209;p2"/>
          <p:cNvSpPr/>
          <p:nvPr/>
        </p:nvSpPr>
        <p:spPr>
          <a:xfrm>
            <a:off x="3599280" y="1903680"/>
            <a:ext cx="2102040" cy="2193480"/>
          </a:xfrm>
          <a:prstGeom prst="ellipse">
            <a:avLst/>
          </a:prstGeom>
          <a:blipFill>
            <a:blip r:embed="rId6"/>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2"/>
          <p:cNvSpPr/>
          <p:nvPr/>
        </p:nvSpPr>
        <p:spPr>
          <a:xfrm>
            <a:off x="9349125" y="4180675"/>
            <a:ext cx="2623200" cy="7599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latin typeface="Arial"/>
                <a:ea typeface="Arial"/>
                <a:cs typeface="Arial"/>
                <a:sym typeface="Arial"/>
              </a:rPr>
              <a:t>Mauricio Toro</a:t>
            </a:r>
            <a:endParaRPr sz="2200" b="1" i="0" u="none" strike="noStrike" cap="none">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a:solidFill>
                  <a:srgbClr val="001E33"/>
                </a:solidFill>
                <a:latin typeface="Arial"/>
                <a:ea typeface="Arial"/>
                <a:cs typeface="Arial"/>
                <a:sym typeface="Arial"/>
              </a:rPr>
              <a:t>Preparación </a:t>
            </a:r>
            <a:br>
              <a:rPr lang="en-US" sz="2200" b="0" i="0" u="none" strike="noStrike" cap="none">
                <a:solidFill>
                  <a:srgbClr val="001E33"/>
                </a:solidFill>
                <a:latin typeface="Arial"/>
                <a:ea typeface="Arial"/>
                <a:cs typeface="Arial"/>
                <a:sym typeface="Arial"/>
              </a:rPr>
            </a:br>
            <a:r>
              <a:rPr lang="en-US" sz="2200" b="0" i="0" u="none" strike="noStrike" cap="none">
                <a:solidFill>
                  <a:srgbClr val="001E33"/>
                </a:solidFill>
                <a:latin typeface="Arial"/>
                <a:ea typeface="Arial"/>
                <a:cs typeface="Arial"/>
                <a:sym typeface="Arial"/>
              </a:rPr>
              <a:t>de los datos</a:t>
            </a:r>
            <a:endParaRPr sz="2200" b="0" i="0" u="none" strike="noStrike" cap="none">
              <a:solidFill>
                <a:srgbClr val="001E33"/>
              </a:solidFill>
              <a:latin typeface="Arial"/>
              <a:ea typeface="Arial"/>
              <a:cs typeface="Arial"/>
              <a:sym typeface="Arial"/>
            </a:endParaRPr>
          </a:p>
        </p:txBody>
      </p:sp>
      <p:sp>
        <p:nvSpPr>
          <p:cNvPr id="211" name="Google Shape;211;p2"/>
          <p:cNvSpPr/>
          <p:nvPr/>
        </p:nvSpPr>
        <p:spPr>
          <a:xfrm>
            <a:off x="3551040" y="4180680"/>
            <a:ext cx="2192760" cy="1445096"/>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2200" b="1" dirty="0">
                <a:solidFill>
                  <a:srgbClr val="001E33"/>
                </a:solidFill>
              </a:rPr>
              <a:t>J</a:t>
            </a:r>
            <a:r>
              <a:rPr lang="en-US" sz="2200" b="1" i="0" u="none" strike="noStrike" cap="none" dirty="0">
                <a:solidFill>
                  <a:srgbClr val="001E33"/>
                </a:solidFill>
                <a:latin typeface="Arial"/>
                <a:ea typeface="Arial"/>
                <a:cs typeface="Arial"/>
                <a:sym typeface="Arial"/>
              </a:rPr>
              <a:t>ose David</a:t>
            </a:r>
          </a:p>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dirty="0" err="1">
                <a:solidFill>
                  <a:srgbClr val="001E33"/>
                </a:solidFill>
                <a:latin typeface="Arial"/>
                <a:ea typeface="Arial"/>
                <a:cs typeface="Arial"/>
                <a:sym typeface="Arial"/>
              </a:rPr>
              <a:t>Recolección</a:t>
            </a:r>
            <a:r>
              <a:rPr lang="en-US" sz="2200" b="0" i="0" u="none" strike="noStrike" cap="none" dirty="0">
                <a:solidFill>
                  <a:srgbClr val="001E33"/>
                </a:solidFill>
                <a:latin typeface="Arial"/>
                <a:ea typeface="Arial"/>
                <a:cs typeface="Arial"/>
                <a:sym typeface="Arial"/>
              </a:rPr>
              <a:t> de </a:t>
            </a:r>
            <a:r>
              <a:rPr lang="en-US" sz="2200" b="0" i="0" u="none" strike="noStrike" cap="none" dirty="0" err="1">
                <a:solidFill>
                  <a:srgbClr val="001E33"/>
                </a:solidFill>
                <a:latin typeface="Arial"/>
                <a:ea typeface="Arial"/>
                <a:cs typeface="Arial"/>
                <a:sym typeface="Arial"/>
              </a:rPr>
              <a:t>información</a:t>
            </a:r>
            <a:endParaRPr sz="2200" b="0" i="0" u="none" strike="noStrike" cap="none" dirty="0">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dirty="0">
              <a:solidFill>
                <a:srgbClr val="000000"/>
              </a:solidFill>
              <a:latin typeface="Arial"/>
              <a:ea typeface="Arial"/>
              <a:cs typeface="Arial"/>
              <a:sym typeface="Arial"/>
            </a:endParaRPr>
          </a:p>
        </p:txBody>
      </p:sp>
      <p:sp>
        <p:nvSpPr>
          <p:cNvPr id="212" name="Google Shape;212;p2"/>
          <p:cNvSpPr/>
          <p:nvPr/>
        </p:nvSpPr>
        <p:spPr>
          <a:xfrm>
            <a:off x="635040" y="4180680"/>
            <a:ext cx="2192760" cy="1106542"/>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2200" b="1" dirty="0">
                <a:solidFill>
                  <a:srgbClr val="001E33"/>
                </a:solidFill>
              </a:rPr>
              <a:t>J</a:t>
            </a:r>
            <a:r>
              <a:rPr lang="en-US" sz="2200" b="1" i="0" u="none" strike="noStrike" cap="none" dirty="0">
                <a:solidFill>
                  <a:srgbClr val="001E33"/>
                </a:solidFill>
                <a:latin typeface="Arial"/>
                <a:ea typeface="Arial"/>
                <a:cs typeface="Arial"/>
                <a:sym typeface="Arial"/>
              </a:rPr>
              <a:t>ulian Osorio </a:t>
            </a:r>
          </a:p>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dirty="0" err="1">
                <a:solidFill>
                  <a:srgbClr val="001E33"/>
                </a:solidFill>
                <a:latin typeface="Arial"/>
                <a:ea typeface="Arial"/>
                <a:cs typeface="Arial"/>
                <a:sym typeface="Arial"/>
              </a:rPr>
              <a:t>Revisión</a:t>
            </a:r>
            <a:r>
              <a:rPr lang="en-US" sz="2200" b="0" i="0" u="none" strike="noStrike" cap="none" dirty="0">
                <a:solidFill>
                  <a:srgbClr val="001E33"/>
                </a:solidFill>
                <a:latin typeface="Arial"/>
                <a:ea typeface="Arial"/>
                <a:cs typeface="Arial"/>
                <a:sym typeface="Arial"/>
              </a:rPr>
              <a:t> de </a:t>
            </a:r>
            <a:r>
              <a:rPr lang="en-US" sz="2200" b="0" i="0" u="none" strike="noStrike" cap="none" dirty="0" err="1">
                <a:solidFill>
                  <a:srgbClr val="001E33"/>
                </a:solidFill>
                <a:latin typeface="Arial"/>
                <a:ea typeface="Arial"/>
                <a:cs typeface="Arial"/>
                <a:sym typeface="Arial"/>
              </a:rPr>
              <a:t>los</a:t>
            </a:r>
            <a:r>
              <a:rPr lang="en-US" sz="2200" b="0" i="0" u="none" strike="noStrike" cap="none" dirty="0">
                <a:solidFill>
                  <a:srgbClr val="001E33"/>
                </a:solidFill>
                <a:latin typeface="Arial"/>
                <a:ea typeface="Arial"/>
                <a:cs typeface="Arial"/>
                <a:sym typeface="Arial"/>
              </a:rPr>
              <a:t> </a:t>
            </a:r>
            <a:r>
              <a:rPr lang="en-US" sz="2200" b="0" i="0" u="none" strike="noStrike" cap="none" dirty="0" err="1">
                <a:solidFill>
                  <a:srgbClr val="001E33"/>
                </a:solidFill>
                <a:latin typeface="Arial"/>
                <a:ea typeface="Arial"/>
                <a:cs typeface="Arial"/>
                <a:sym typeface="Arial"/>
              </a:rPr>
              <a:t>algoritmos</a:t>
            </a:r>
            <a:endParaRPr sz="2200" b="0" i="0" u="none" strike="noStrike" cap="none" dirty="0">
              <a:solidFill>
                <a:srgbClr val="001E33"/>
              </a:solidFill>
              <a:latin typeface="Arial"/>
              <a:ea typeface="Arial"/>
              <a:cs typeface="Arial"/>
              <a:sym typeface="Arial"/>
            </a:endParaRPr>
          </a:p>
        </p:txBody>
      </p:sp>
      <p:pic>
        <p:nvPicPr>
          <p:cNvPr id="218" name="Google Shape;218;p2"/>
          <p:cNvPicPr preferRelativeResize="0"/>
          <p:nvPr/>
        </p:nvPicPr>
        <p:blipFill rotWithShape="1">
          <a:blip r:embed="rId7">
            <a:alphaModFix/>
          </a:blip>
          <a:srcRect/>
          <a:stretch/>
        </p:blipFill>
        <p:spPr>
          <a:xfrm>
            <a:off x="182880" y="6089760"/>
            <a:ext cx="621000" cy="621000"/>
          </a:xfrm>
          <a:prstGeom prst="rect">
            <a:avLst/>
          </a:prstGeom>
          <a:noFill/>
          <a:ln>
            <a:noFill/>
          </a:ln>
        </p:spPr>
      </p:pic>
      <p:sp>
        <p:nvSpPr>
          <p:cNvPr id="219" name="Google Shape;219;p2"/>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rgbClr val="001E33"/>
                </a:solidFill>
                <a:latin typeface="Arial"/>
                <a:ea typeface="Arial"/>
                <a:cs typeface="Arial"/>
                <a:sym typeface="Arial"/>
              </a:rPr>
              <a:t>http://github.com/josecardenasl/ST0245-002/</a:t>
            </a:r>
            <a:endParaRPr sz="2200" b="1" i="0" u="none" strike="noStrike" cap="none" dirty="0">
              <a:solidFill>
                <a:srgbClr val="001E33"/>
              </a:solidFill>
              <a:latin typeface="Arial"/>
              <a:ea typeface="Arial"/>
              <a:cs typeface="Arial"/>
              <a:sym typeface="Arial"/>
            </a:endParaRPr>
          </a:p>
        </p:txBody>
      </p:sp>
      <p:sp>
        <p:nvSpPr>
          <p:cNvPr id="220" name="Google Shape;220;p2"/>
          <p:cNvSpPr/>
          <p:nvPr/>
        </p:nvSpPr>
        <p:spPr>
          <a:xfrm>
            <a:off x="6023825" y="4180675"/>
            <a:ext cx="33312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latin typeface="Arial"/>
                <a:ea typeface="Arial"/>
                <a:cs typeface="Arial"/>
                <a:sym typeface="Arial"/>
              </a:rPr>
              <a:t>Andrea Serna</a:t>
            </a:r>
            <a:endParaRPr sz="2200" b="1" i="0" u="none" strike="noStrike" cap="none">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a:solidFill>
                  <a:srgbClr val="001E33"/>
                </a:solidFill>
                <a:latin typeface="Arial"/>
                <a:ea typeface="Arial"/>
                <a:cs typeface="Arial"/>
                <a:sym typeface="Arial"/>
              </a:rPr>
              <a:t>Revisión de </a:t>
            </a:r>
            <a:br>
              <a:rPr lang="en-US" sz="2200" b="0" i="0" u="none" strike="noStrike" cap="none">
                <a:solidFill>
                  <a:srgbClr val="001E33"/>
                </a:solidFill>
                <a:latin typeface="Arial"/>
                <a:ea typeface="Arial"/>
                <a:cs typeface="Arial"/>
                <a:sym typeface="Arial"/>
              </a:rPr>
            </a:br>
            <a:r>
              <a:rPr lang="en-US" sz="2200" b="0" i="0" u="none" strike="noStrike" cap="none">
                <a:solidFill>
                  <a:srgbClr val="001E33"/>
                </a:solidFill>
                <a:latin typeface="Arial"/>
                <a:ea typeface="Arial"/>
                <a:cs typeface="Arial"/>
                <a:sym typeface="Arial"/>
              </a:rPr>
              <a:t>la literatura</a:t>
            </a:r>
            <a:endParaRPr sz="2200" b="0" i="0" u="none" strike="noStrike" cap="none">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grpSp>
        <p:nvGrpSpPr>
          <p:cNvPr id="224" name="Google Shape;224;p2"/>
          <p:cNvGrpSpPr/>
          <p:nvPr/>
        </p:nvGrpSpPr>
        <p:grpSpPr>
          <a:xfrm>
            <a:off x="5971272" y="1633070"/>
            <a:ext cx="3383640" cy="2652120"/>
            <a:chOff x="3165097" y="1342520"/>
            <a:chExt cx="3383640" cy="2652120"/>
          </a:xfrm>
        </p:grpSpPr>
        <p:pic>
          <p:nvPicPr>
            <p:cNvPr id="225" name="Google Shape;225;p2"/>
            <p:cNvPicPr preferRelativeResize="0"/>
            <p:nvPr/>
          </p:nvPicPr>
          <p:blipFill rotWithShape="1">
            <a:blip r:embed="rId8">
              <a:alphaModFix/>
            </a:blip>
            <a:srcRect b="16685"/>
            <a:stretch/>
          </p:blipFill>
          <p:spPr>
            <a:xfrm>
              <a:off x="3828475" y="1645926"/>
              <a:ext cx="2056877" cy="2284877"/>
            </a:xfrm>
            <a:prstGeom prst="rect">
              <a:avLst/>
            </a:prstGeom>
            <a:noFill/>
            <a:ln>
              <a:noFill/>
            </a:ln>
          </p:spPr>
        </p:pic>
        <p:sp>
          <p:nvSpPr>
            <p:cNvPr id="226" name="Google Shape;226;p2"/>
            <p:cNvSpPr/>
            <p:nvPr/>
          </p:nvSpPr>
          <p:spPr>
            <a:xfrm>
              <a:off x="3165097" y="1342520"/>
              <a:ext cx="3383640" cy="2652120"/>
            </a:xfrm>
            <a:custGeom>
              <a:avLst/>
              <a:gdLst/>
              <a:ahLst/>
              <a:cxnLst/>
              <a:rect l="l" t="t" r="r" b="b"/>
              <a:pathLst>
                <a:path w="9399" h="7367" extrusionOk="0">
                  <a:moveTo>
                    <a:pt x="1777" y="3847"/>
                  </a:moveTo>
                  <a:lnTo>
                    <a:pt x="1776" y="3847"/>
                  </a:lnTo>
                  <a:lnTo>
                    <a:pt x="1780" y="4006"/>
                  </a:lnTo>
                  <a:lnTo>
                    <a:pt x="1792" y="4166"/>
                  </a:lnTo>
                  <a:lnTo>
                    <a:pt x="1812" y="4324"/>
                  </a:lnTo>
                  <a:lnTo>
                    <a:pt x="1840" y="4481"/>
                  </a:lnTo>
                  <a:lnTo>
                    <a:pt x="1876" y="4636"/>
                  </a:lnTo>
                  <a:lnTo>
                    <a:pt x="1919" y="4789"/>
                  </a:lnTo>
                  <a:lnTo>
                    <a:pt x="1970" y="4939"/>
                  </a:lnTo>
                  <a:lnTo>
                    <a:pt x="2029" y="5086"/>
                  </a:lnTo>
                  <a:lnTo>
                    <a:pt x="2095" y="5230"/>
                  </a:lnTo>
                  <a:lnTo>
                    <a:pt x="2168" y="5371"/>
                  </a:lnTo>
                  <a:lnTo>
                    <a:pt x="2248" y="5507"/>
                  </a:lnTo>
                  <a:lnTo>
                    <a:pt x="2334" y="5638"/>
                  </a:lnTo>
                  <a:lnTo>
                    <a:pt x="2427" y="5765"/>
                  </a:lnTo>
                  <a:lnTo>
                    <a:pt x="2527" y="5886"/>
                  </a:lnTo>
                  <a:lnTo>
                    <a:pt x="2632" y="6002"/>
                  </a:lnTo>
                  <a:lnTo>
                    <a:pt x="2743" y="6111"/>
                  </a:lnTo>
                  <a:lnTo>
                    <a:pt x="2859" y="6215"/>
                  </a:lnTo>
                  <a:lnTo>
                    <a:pt x="2980" y="6312"/>
                  </a:lnTo>
                  <a:lnTo>
                    <a:pt x="3106" y="6402"/>
                  </a:lnTo>
                  <a:lnTo>
                    <a:pt x="3237" y="6486"/>
                  </a:lnTo>
                  <a:lnTo>
                    <a:pt x="3371" y="6562"/>
                  </a:lnTo>
                  <a:lnTo>
                    <a:pt x="3509" y="6631"/>
                  </a:lnTo>
                  <a:lnTo>
                    <a:pt x="3650" y="6692"/>
                  </a:lnTo>
                  <a:lnTo>
                    <a:pt x="3795" y="6745"/>
                  </a:lnTo>
                  <a:lnTo>
                    <a:pt x="3941" y="6790"/>
                  </a:lnTo>
                  <a:lnTo>
                    <a:pt x="4090" y="6827"/>
                  </a:lnTo>
                  <a:lnTo>
                    <a:pt x="4240" y="6856"/>
                  </a:lnTo>
                  <a:lnTo>
                    <a:pt x="4392" y="6877"/>
                  </a:lnTo>
                  <a:lnTo>
                    <a:pt x="4544" y="6890"/>
                  </a:lnTo>
                  <a:lnTo>
                    <a:pt x="4697" y="6894"/>
                  </a:lnTo>
                  <a:lnTo>
                    <a:pt x="4697" y="6894"/>
                  </a:lnTo>
                  <a:lnTo>
                    <a:pt x="4850" y="6890"/>
                  </a:lnTo>
                  <a:lnTo>
                    <a:pt x="5002" y="6877"/>
                  </a:lnTo>
                  <a:lnTo>
                    <a:pt x="5154" y="6856"/>
                  </a:lnTo>
                  <a:lnTo>
                    <a:pt x="5304" y="6827"/>
                  </a:lnTo>
                  <a:lnTo>
                    <a:pt x="5453" y="6790"/>
                  </a:lnTo>
                  <a:lnTo>
                    <a:pt x="5599" y="6745"/>
                  </a:lnTo>
                  <a:lnTo>
                    <a:pt x="5744" y="6691"/>
                  </a:lnTo>
                  <a:lnTo>
                    <a:pt x="5885" y="6630"/>
                  </a:lnTo>
                  <a:lnTo>
                    <a:pt x="6023" y="6561"/>
                  </a:lnTo>
                  <a:lnTo>
                    <a:pt x="6157" y="6485"/>
                  </a:lnTo>
                  <a:lnTo>
                    <a:pt x="6287" y="6402"/>
                  </a:lnTo>
                  <a:lnTo>
                    <a:pt x="6413" y="6312"/>
                  </a:lnTo>
                  <a:lnTo>
                    <a:pt x="6535" y="6214"/>
                  </a:lnTo>
                  <a:lnTo>
                    <a:pt x="6651" y="6111"/>
                  </a:lnTo>
                  <a:lnTo>
                    <a:pt x="6762" y="6001"/>
                  </a:lnTo>
                  <a:lnTo>
                    <a:pt x="6867" y="5885"/>
                  </a:lnTo>
                  <a:lnTo>
                    <a:pt x="6966" y="5764"/>
                  </a:lnTo>
                  <a:lnTo>
                    <a:pt x="7059" y="5637"/>
                  </a:lnTo>
                  <a:lnTo>
                    <a:pt x="7146" y="5506"/>
                  </a:lnTo>
                  <a:lnTo>
                    <a:pt x="7226" y="5370"/>
                  </a:lnTo>
                  <a:lnTo>
                    <a:pt x="7299" y="5229"/>
                  </a:lnTo>
                  <a:lnTo>
                    <a:pt x="7365" y="5085"/>
                  </a:lnTo>
                  <a:lnTo>
                    <a:pt x="7423" y="4938"/>
                  </a:lnTo>
                  <a:lnTo>
                    <a:pt x="7474" y="4788"/>
                  </a:lnTo>
                  <a:lnTo>
                    <a:pt x="7518" y="4635"/>
                  </a:lnTo>
                  <a:lnTo>
                    <a:pt x="7553" y="4480"/>
                  </a:lnTo>
                  <a:lnTo>
                    <a:pt x="7581" y="4323"/>
                  </a:lnTo>
                  <a:lnTo>
                    <a:pt x="7601" y="4165"/>
                  </a:lnTo>
                  <a:lnTo>
                    <a:pt x="7613" y="4005"/>
                  </a:lnTo>
                  <a:lnTo>
                    <a:pt x="7617" y="3846"/>
                  </a:lnTo>
                  <a:lnTo>
                    <a:pt x="7617" y="3846"/>
                  </a:lnTo>
                  <a:lnTo>
                    <a:pt x="7613" y="3687"/>
                  </a:lnTo>
                  <a:lnTo>
                    <a:pt x="7601" y="3527"/>
                  </a:lnTo>
                  <a:lnTo>
                    <a:pt x="7581" y="3369"/>
                  </a:lnTo>
                  <a:lnTo>
                    <a:pt x="7553" y="3212"/>
                  </a:lnTo>
                  <a:lnTo>
                    <a:pt x="7517" y="3057"/>
                  </a:lnTo>
                  <a:lnTo>
                    <a:pt x="7474" y="2904"/>
                  </a:lnTo>
                  <a:lnTo>
                    <a:pt x="7423" y="2754"/>
                  </a:lnTo>
                  <a:lnTo>
                    <a:pt x="7364" y="2607"/>
                  </a:lnTo>
                  <a:lnTo>
                    <a:pt x="7298" y="2463"/>
                  </a:lnTo>
                  <a:lnTo>
                    <a:pt x="7225" y="2322"/>
                  </a:lnTo>
                  <a:lnTo>
                    <a:pt x="7146" y="2186"/>
                  </a:lnTo>
                  <a:lnTo>
                    <a:pt x="7059" y="2055"/>
                  </a:lnTo>
                  <a:lnTo>
                    <a:pt x="6966" y="1928"/>
                  </a:lnTo>
                  <a:lnTo>
                    <a:pt x="6867" y="1807"/>
                  </a:lnTo>
                  <a:lnTo>
                    <a:pt x="6761" y="1691"/>
                  </a:lnTo>
                  <a:lnTo>
                    <a:pt x="6651" y="1582"/>
                  </a:lnTo>
                  <a:lnTo>
                    <a:pt x="6534" y="1478"/>
                  </a:lnTo>
                  <a:lnTo>
                    <a:pt x="6413" y="1381"/>
                  </a:lnTo>
                  <a:lnTo>
                    <a:pt x="6287" y="1291"/>
                  </a:lnTo>
                  <a:lnTo>
                    <a:pt x="6157" y="1207"/>
                  </a:lnTo>
                  <a:lnTo>
                    <a:pt x="6022" y="1131"/>
                  </a:lnTo>
                  <a:lnTo>
                    <a:pt x="5884" y="1062"/>
                  </a:lnTo>
                  <a:lnTo>
                    <a:pt x="5743" y="1001"/>
                  </a:lnTo>
                  <a:lnTo>
                    <a:pt x="5599" y="948"/>
                  </a:lnTo>
                  <a:lnTo>
                    <a:pt x="5453" y="903"/>
                  </a:lnTo>
                  <a:lnTo>
                    <a:pt x="5304" y="866"/>
                  </a:lnTo>
                  <a:lnTo>
                    <a:pt x="5154" y="837"/>
                  </a:lnTo>
                  <a:lnTo>
                    <a:pt x="5002" y="816"/>
                  </a:lnTo>
                  <a:lnTo>
                    <a:pt x="4850" y="803"/>
                  </a:lnTo>
                  <a:lnTo>
                    <a:pt x="4697" y="799"/>
                  </a:lnTo>
                  <a:lnTo>
                    <a:pt x="4697" y="799"/>
                  </a:lnTo>
                  <a:lnTo>
                    <a:pt x="4544" y="803"/>
                  </a:lnTo>
                  <a:lnTo>
                    <a:pt x="4392" y="816"/>
                  </a:lnTo>
                  <a:lnTo>
                    <a:pt x="4240" y="837"/>
                  </a:lnTo>
                  <a:lnTo>
                    <a:pt x="4090" y="866"/>
                  </a:lnTo>
                  <a:lnTo>
                    <a:pt x="3941" y="903"/>
                  </a:lnTo>
                  <a:lnTo>
                    <a:pt x="3794" y="948"/>
                  </a:lnTo>
                  <a:lnTo>
                    <a:pt x="3650" y="1002"/>
                  </a:lnTo>
                  <a:lnTo>
                    <a:pt x="3509" y="1063"/>
                  </a:lnTo>
                  <a:lnTo>
                    <a:pt x="3371" y="1132"/>
                  </a:lnTo>
                  <a:lnTo>
                    <a:pt x="3237" y="1208"/>
                  </a:lnTo>
                  <a:lnTo>
                    <a:pt x="3106" y="1291"/>
                  </a:lnTo>
                  <a:lnTo>
                    <a:pt x="2980" y="1382"/>
                  </a:lnTo>
                  <a:lnTo>
                    <a:pt x="2859" y="1479"/>
                  </a:lnTo>
                  <a:lnTo>
                    <a:pt x="2743" y="1582"/>
                  </a:lnTo>
                  <a:lnTo>
                    <a:pt x="2632" y="1692"/>
                  </a:lnTo>
                  <a:lnTo>
                    <a:pt x="2527" y="1808"/>
                  </a:lnTo>
                  <a:lnTo>
                    <a:pt x="2427" y="1929"/>
                  </a:lnTo>
                  <a:lnTo>
                    <a:pt x="2334" y="2056"/>
                  </a:lnTo>
                  <a:lnTo>
                    <a:pt x="2248" y="2187"/>
                  </a:lnTo>
                  <a:lnTo>
                    <a:pt x="2168" y="2323"/>
                  </a:lnTo>
                  <a:lnTo>
                    <a:pt x="2095" y="2464"/>
                  </a:lnTo>
                  <a:lnTo>
                    <a:pt x="2029" y="2608"/>
                  </a:lnTo>
                  <a:lnTo>
                    <a:pt x="1971" y="2755"/>
                  </a:lnTo>
                  <a:lnTo>
                    <a:pt x="1920" y="2905"/>
                  </a:lnTo>
                  <a:lnTo>
                    <a:pt x="1876" y="3058"/>
                  </a:lnTo>
                  <a:lnTo>
                    <a:pt x="1841" y="3213"/>
                  </a:lnTo>
                  <a:lnTo>
                    <a:pt x="1813" y="3370"/>
                  </a:lnTo>
                  <a:lnTo>
                    <a:pt x="1793" y="3528"/>
                  </a:lnTo>
                  <a:lnTo>
                    <a:pt x="1781" y="3688"/>
                  </a:lnTo>
                  <a:lnTo>
                    <a:pt x="1777" y="3847"/>
                  </a:lnTo>
                  <a:moveTo>
                    <a:pt x="0" y="7366"/>
                  </a:moveTo>
                  <a:lnTo>
                    <a:pt x="0" y="0"/>
                  </a:lnTo>
                  <a:lnTo>
                    <a:pt x="9398" y="0"/>
                  </a:lnTo>
                  <a:lnTo>
                    <a:pt x="9398" y="7366"/>
                  </a:lnTo>
                  <a:lnTo>
                    <a:pt x="0" y="7366"/>
                  </a:lnTo>
                </a:path>
              </a:pathLst>
            </a:custGeom>
            <a:solidFill>
              <a:srgbClr val="FFFFFF"/>
            </a:solidFill>
            <a:ln>
              <a:noFill/>
            </a:ln>
          </p:spPr>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233" name="Google Shape;233;p6"/>
          <p:cNvPicPr preferRelativeResize="0"/>
          <p:nvPr/>
        </p:nvPicPr>
        <p:blipFill rotWithShape="1">
          <a:blip r:embed="rId3">
            <a:alphaModFix/>
          </a:blip>
          <a:srcRect/>
          <a:stretch/>
        </p:blipFill>
        <p:spPr>
          <a:xfrm>
            <a:off x="-5" y="1075"/>
            <a:ext cx="12196081" cy="6855842"/>
          </a:xfrm>
          <a:prstGeom prst="rect">
            <a:avLst/>
          </a:prstGeom>
          <a:noFill/>
          <a:ln>
            <a:noFill/>
          </a:ln>
        </p:spPr>
      </p:pic>
      <p:sp>
        <p:nvSpPr>
          <p:cNvPr id="234" name="Google Shape;234;p6"/>
          <p:cNvSpPr/>
          <p:nvPr/>
        </p:nvSpPr>
        <p:spPr>
          <a:xfrm>
            <a:off x="265327" y="376925"/>
            <a:ext cx="453000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FFFF"/>
                </a:solidFill>
                <a:latin typeface="Arial"/>
                <a:ea typeface="Arial"/>
                <a:cs typeface="Arial"/>
                <a:sym typeface="Arial"/>
              </a:rPr>
              <a:t>Planteamiento del problema</a:t>
            </a:r>
            <a:endParaRPr sz="2200" b="0" i="0" u="none" strike="noStrike" cap="none">
              <a:solidFill>
                <a:srgbClr val="000000"/>
              </a:solidFill>
              <a:latin typeface="Arial"/>
              <a:ea typeface="Arial"/>
              <a:cs typeface="Arial"/>
              <a:sym typeface="Arial"/>
            </a:endParaRPr>
          </a:p>
        </p:txBody>
      </p:sp>
      <p:sp>
        <p:nvSpPr>
          <p:cNvPr id="238" name="Google Shape;238;p6"/>
          <p:cNvSpPr/>
          <p:nvPr/>
        </p:nvSpPr>
        <p:spPr>
          <a:xfrm>
            <a:off x="757812" y="4161800"/>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latin typeface="Arial"/>
                <a:ea typeface="Arial"/>
                <a:cs typeface="Arial"/>
                <a:sym typeface="Arial"/>
              </a:rPr>
              <a:t>Calles </a:t>
            </a:r>
            <a:endParaRPr sz="2200" b="1" i="0" u="none" strike="noStrike" cap="none">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latin typeface="Arial"/>
                <a:ea typeface="Arial"/>
                <a:cs typeface="Arial"/>
                <a:sym typeface="Arial"/>
              </a:rPr>
              <a:t>de Medellín, </a:t>
            </a:r>
            <a:br>
              <a:rPr lang="en-US" sz="2200" b="1" i="0" u="none" strike="noStrike" cap="none">
                <a:solidFill>
                  <a:srgbClr val="001E33"/>
                </a:solidFill>
                <a:latin typeface="Arial"/>
                <a:ea typeface="Arial"/>
                <a:cs typeface="Arial"/>
                <a:sym typeface="Arial"/>
              </a:rPr>
            </a:br>
            <a:r>
              <a:rPr lang="en-US" sz="2200" b="1" i="0" u="none" strike="noStrike" cap="none">
                <a:solidFill>
                  <a:srgbClr val="001E33"/>
                </a:solidFill>
                <a:latin typeface="Arial"/>
                <a:ea typeface="Arial"/>
                <a:cs typeface="Arial"/>
                <a:sym typeface="Arial"/>
              </a:rPr>
              <a:t>Origen y </a:t>
            </a:r>
            <a:br>
              <a:rPr lang="en-US" sz="2200" b="1" i="0" u="none" strike="noStrike" cap="none">
                <a:solidFill>
                  <a:srgbClr val="001E33"/>
                </a:solidFill>
                <a:latin typeface="Arial"/>
                <a:ea typeface="Arial"/>
                <a:cs typeface="Arial"/>
                <a:sym typeface="Arial"/>
              </a:rPr>
            </a:br>
            <a:r>
              <a:rPr lang="en-US" sz="2200" b="1" i="0" u="none" strike="noStrike" cap="none">
                <a:solidFill>
                  <a:srgbClr val="001E33"/>
                </a:solidFill>
                <a:latin typeface="Arial"/>
                <a:ea typeface="Arial"/>
                <a:cs typeface="Arial"/>
                <a:sym typeface="Arial"/>
              </a:rPr>
              <a:t>Destino</a:t>
            </a:r>
            <a:endParaRPr sz="2200" b="1" i="0" u="none" strike="noStrike" cap="none">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sp>
        <p:nvSpPr>
          <p:cNvPr id="242" name="Google Shape;242;p6"/>
          <p:cNvSpPr/>
          <p:nvPr/>
        </p:nvSpPr>
        <p:spPr>
          <a:xfrm>
            <a:off x="5137450" y="1745713"/>
            <a:ext cx="2402700" cy="2289600"/>
          </a:xfrm>
          <a:prstGeom prst="cube">
            <a:avLst>
              <a:gd name="adj" fmla="val 25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100"/>
              <a:buFont typeface="Arial"/>
              <a:buNone/>
            </a:pPr>
            <a:r>
              <a:rPr lang="en-US" sz="2100" b="1" i="0" u="none" strike="noStrike" cap="none">
                <a:solidFill>
                  <a:schemeClr val="lt1"/>
                </a:solidFill>
                <a:latin typeface="Arial"/>
                <a:ea typeface="Arial"/>
                <a:cs typeface="Arial"/>
                <a:sym typeface="Arial"/>
              </a:rPr>
              <a:t>Algoritmo </a:t>
            </a:r>
            <a:r>
              <a:rPr lang="en-US" sz="2100" b="1">
                <a:solidFill>
                  <a:schemeClr val="lt1"/>
                </a:solidFill>
              </a:rPr>
              <a:t>para el</a:t>
            </a:r>
            <a:r>
              <a:rPr lang="en-US" sz="2100" b="1" i="0" u="none" strike="noStrike" cap="none">
                <a:solidFill>
                  <a:schemeClr val="lt1"/>
                </a:solidFill>
                <a:latin typeface="Arial"/>
                <a:ea typeface="Arial"/>
                <a:cs typeface="Arial"/>
                <a:sym typeface="Arial"/>
              </a:rPr>
              <a:t> camino más corto </a:t>
            </a:r>
            <a:endParaRPr sz="2100" b="1" i="0" u="none" strike="noStrike" cap="none">
              <a:solidFill>
                <a:schemeClr val="lt1"/>
              </a:solidFill>
              <a:latin typeface="Arial"/>
              <a:ea typeface="Arial"/>
              <a:cs typeface="Arial"/>
              <a:sym typeface="Arial"/>
            </a:endParaRPr>
          </a:p>
        </p:txBody>
      </p:sp>
      <p:cxnSp>
        <p:nvCxnSpPr>
          <p:cNvPr id="243" name="Google Shape;243;p6"/>
          <p:cNvCxnSpPr/>
          <p:nvPr/>
        </p:nvCxnSpPr>
        <p:spPr>
          <a:xfrm>
            <a:off x="3999313" y="2644925"/>
            <a:ext cx="1118700" cy="0"/>
          </a:xfrm>
          <a:prstGeom prst="straightConnector1">
            <a:avLst/>
          </a:prstGeom>
          <a:noFill/>
          <a:ln w="28575" cap="flat" cmpd="sng">
            <a:solidFill>
              <a:srgbClr val="00AADB"/>
            </a:solidFill>
            <a:prstDash val="solid"/>
            <a:round/>
            <a:headEnd type="none" w="sm" len="sm"/>
            <a:tailEnd type="triangle" w="med" len="med"/>
          </a:ln>
        </p:spPr>
      </p:cxnSp>
      <p:cxnSp>
        <p:nvCxnSpPr>
          <p:cNvPr id="244" name="Google Shape;244;p6"/>
          <p:cNvCxnSpPr/>
          <p:nvPr/>
        </p:nvCxnSpPr>
        <p:spPr>
          <a:xfrm>
            <a:off x="3999313" y="3025925"/>
            <a:ext cx="1118700" cy="0"/>
          </a:xfrm>
          <a:prstGeom prst="straightConnector1">
            <a:avLst/>
          </a:prstGeom>
          <a:noFill/>
          <a:ln w="28575" cap="flat" cmpd="sng">
            <a:solidFill>
              <a:srgbClr val="00AADB"/>
            </a:solidFill>
            <a:prstDash val="solid"/>
            <a:round/>
            <a:headEnd type="none" w="sm" len="sm"/>
            <a:tailEnd type="triangle" w="med" len="med"/>
          </a:ln>
        </p:spPr>
      </p:cxnSp>
      <p:cxnSp>
        <p:nvCxnSpPr>
          <p:cNvPr id="245" name="Google Shape;245;p6"/>
          <p:cNvCxnSpPr/>
          <p:nvPr/>
        </p:nvCxnSpPr>
        <p:spPr>
          <a:xfrm>
            <a:off x="3999313" y="3483125"/>
            <a:ext cx="1118700" cy="0"/>
          </a:xfrm>
          <a:prstGeom prst="straightConnector1">
            <a:avLst/>
          </a:prstGeom>
          <a:noFill/>
          <a:ln w="28575" cap="flat" cmpd="sng">
            <a:solidFill>
              <a:srgbClr val="00AADB"/>
            </a:solidFill>
            <a:prstDash val="solid"/>
            <a:round/>
            <a:headEnd type="none" w="sm" len="sm"/>
            <a:tailEnd type="triangle" w="med" len="med"/>
          </a:ln>
        </p:spPr>
      </p:cxnSp>
      <p:cxnSp>
        <p:nvCxnSpPr>
          <p:cNvPr id="246" name="Google Shape;246;p6"/>
          <p:cNvCxnSpPr/>
          <p:nvPr/>
        </p:nvCxnSpPr>
        <p:spPr>
          <a:xfrm>
            <a:off x="7580713" y="3025925"/>
            <a:ext cx="1118700" cy="0"/>
          </a:xfrm>
          <a:prstGeom prst="straightConnector1">
            <a:avLst/>
          </a:prstGeom>
          <a:noFill/>
          <a:ln w="28575" cap="flat" cmpd="sng">
            <a:solidFill>
              <a:srgbClr val="00AADB"/>
            </a:solidFill>
            <a:prstDash val="solid"/>
            <a:round/>
            <a:headEnd type="none" w="sm" len="sm"/>
            <a:tailEnd type="triangle" w="med" len="med"/>
          </a:ln>
        </p:spPr>
      </p:cxnSp>
      <p:sp>
        <p:nvSpPr>
          <p:cNvPr id="247" name="Google Shape;247;p6"/>
          <p:cNvSpPr/>
          <p:nvPr/>
        </p:nvSpPr>
        <p:spPr>
          <a:xfrm>
            <a:off x="7942524" y="4241025"/>
            <a:ext cx="39276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a:solidFill>
                  <a:srgbClr val="001E33"/>
                </a:solidFill>
              </a:rPr>
              <a:t>Tres</a:t>
            </a:r>
            <a:r>
              <a:rPr lang="en-US" sz="2200" b="1" i="0" u="none" strike="noStrike" cap="none">
                <a:solidFill>
                  <a:srgbClr val="001E33"/>
                </a:solidFill>
                <a:latin typeface="Arial"/>
                <a:ea typeface="Arial"/>
                <a:cs typeface="Arial"/>
                <a:sym typeface="Arial"/>
              </a:rPr>
              <a:t> caminos </a:t>
            </a:r>
            <a:r>
              <a:rPr lang="en-US" sz="2200" b="1">
                <a:solidFill>
                  <a:srgbClr val="001E33"/>
                </a:solidFill>
              </a:rPr>
              <a:t>que reducen tanto el riesgo de acoso como la distancia</a:t>
            </a:r>
            <a:endParaRPr sz="2200" b="1" i="0" u="none" strike="noStrike" cap="none">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600" b="1" i="0" u="none" strike="noStrike" cap="none">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pic>
        <p:nvPicPr>
          <p:cNvPr id="248" name="Google Shape;248;p6"/>
          <p:cNvPicPr preferRelativeResize="0"/>
          <p:nvPr/>
        </p:nvPicPr>
        <p:blipFill rotWithShape="1">
          <a:blip r:embed="rId4">
            <a:alphaModFix/>
          </a:blip>
          <a:srcRect l="6175" t="4461" r="19325"/>
          <a:stretch/>
        </p:blipFill>
        <p:spPr>
          <a:xfrm>
            <a:off x="895000" y="1560662"/>
            <a:ext cx="2932500" cy="2507328"/>
          </a:xfrm>
          <a:prstGeom prst="rect">
            <a:avLst/>
          </a:prstGeom>
          <a:noFill/>
          <a:ln>
            <a:noFill/>
          </a:ln>
        </p:spPr>
      </p:pic>
      <p:pic>
        <p:nvPicPr>
          <p:cNvPr id="249" name="Google Shape;249;p6"/>
          <p:cNvPicPr preferRelativeResize="0"/>
          <p:nvPr/>
        </p:nvPicPr>
        <p:blipFill rotWithShape="1">
          <a:blip r:embed="rId4">
            <a:alphaModFix/>
          </a:blip>
          <a:srcRect l="6175" t="4461" r="19325"/>
          <a:stretch/>
        </p:blipFill>
        <p:spPr>
          <a:xfrm>
            <a:off x="8716175" y="1605912"/>
            <a:ext cx="2932500" cy="2507328"/>
          </a:xfrm>
          <a:prstGeom prst="rect">
            <a:avLst/>
          </a:prstGeom>
          <a:noFill/>
          <a:ln>
            <a:noFill/>
          </a:ln>
        </p:spPr>
      </p:pic>
      <p:sp>
        <p:nvSpPr>
          <p:cNvPr id="250" name="Google Shape;250;p6"/>
          <p:cNvSpPr/>
          <p:nvPr/>
        </p:nvSpPr>
        <p:spPr>
          <a:xfrm>
            <a:off x="10403775" y="2523250"/>
            <a:ext cx="80100" cy="840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6"/>
          <p:cNvSpPr/>
          <p:nvPr/>
        </p:nvSpPr>
        <p:spPr>
          <a:xfrm>
            <a:off x="10198500" y="3248300"/>
            <a:ext cx="80100" cy="840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6"/>
          <p:cNvSpPr/>
          <p:nvPr/>
        </p:nvSpPr>
        <p:spPr>
          <a:xfrm>
            <a:off x="8619325" y="2370725"/>
            <a:ext cx="80100" cy="840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6"/>
          <p:cNvSpPr/>
          <p:nvPr/>
        </p:nvSpPr>
        <p:spPr>
          <a:xfrm>
            <a:off x="8414050" y="3095775"/>
            <a:ext cx="80100" cy="840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6"/>
          <p:cNvSpPr/>
          <p:nvPr/>
        </p:nvSpPr>
        <p:spPr>
          <a:xfrm>
            <a:off x="2523325" y="2523125"/>
            <a:ext cx="80100" cy="840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6"/>
          <p:cNvSpPr/>
          <p:nvPr/>
        </p:nvSpPr>
        <p:spPr>
          <a:xfrm>
            <a:off x="2318050" y="3248175"/>
            <a:ext cx="80100" cy="840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6"/>
          <p:cNvSpPr/>
          <p:nvPr/>
        </p:nvSpPr>
        <p:spPr>
          <a:xfrm>
            <a:off x="10257050" y="2555975"/>
            <a:ext cx="272675" cy="735200"/>
          </a:xfrm>
          <a:custGeom>
            <a:avLst/>
            <a:gdLst/>
            <a:ahLst/>
            <a:cxnLst/>
            <a:rect l="l" t="t" r="r" b="b"/>
            <a:pathLst>
              <a:path w="10907" h="29408" extrusionOk="0">
                <a:moveTo>
                  <a:pt x="0" y="29408"/>
                </a:moveTo>
                <a:cubicBezTo>
                  <a:pt x="1768" y="26757"/>
                  <a:pt x="9401" y="18400"/>
                  <a:pt x="10606" y="13499"/>
                </a:cubicBezTo>
                <a:cubicBezTo>
                  <a:pt x="11811" y="8598"/>
                  <a:pt x="7794" y="2250"/>
                  <a:pt x="7231" y="0"/>
                </a:cubicBezTo>
              </a:path>
            </a:pathLst>
          </a:custGeom>
          <a:noFill/>
          <a:ln w="38100" cap="flat" cmpd="sng">
            <a:solidFill>
              <a:srgbClr val="ED7D31"/>
            </a:solidFill>
            <a:prstDash val="solid"/>
            <a:round/>
            <a:headEnd type="none" w="med" len="med"/>
            <a:tailEnd type="none" w="med" len="med"/>
          </a:ln>
        </p:spPr>
      </p:sp>
      <p:sp>
        <p:nvSpPr>
          <p:cNvPr id="257" name="Google Shape;257;p6"/>
          <p:cNvSpPr/>
          <p:nvPr/>
        </p:nvSpPr>
        <p:spPr>
          <a:xfrm>
            <a:off x="10244975" y="2568025"/>
            <a:ext cx="805925" cy="769375"/>
          </a:xfrm>
          <a:custGeom>
            <a:avLst/>
            <a:gdLst/>
            <a:ahLst/>
            <a:cxnLst/>
            <a:rect l="l" t="t" r="r" b="b"/>
            <a:pathLst>
              <a:path w="32237" h="30775" extrusionOk="0">
                <a:moveTo>
                  <a:pt x="0" y="29890"/>
                </a:moveTo>
                <a:cubicBezTo>
                  <a:pt x="2893" y="29971"/>
                  <a:pt x="12133" y="31177"/>
                  <a:pt x="17356" y="30373"/>
                </a:cubicBezTo>
                <a:cubicBezTo>
                  <a:pt x="22579" y="29570"/>
                  <a:pt x="29249" y="27801"/>
                  <a:pt x="31338" y="25069"/>
                </a:cubicBezTo>
                <a:cubicBezTo>
                  <a:pt x="33427" y="22337"/>
                  <a:pt x="31177" y="17195"/>
                  <a:pt x="29891" y="13981"/>
                </a:cubicBezTo>
                <a:cubicBezTo>
                  <a:pt x="28605" y="10767"/>
                  <a:pt x="27401" y="8115"/>
                  <a:pt x="23624" y="5785"/>
                </a:cubicBezTo>
                <a:cubicBezTo>
                  <a:pt x="19848" y="3455"/>
                  <a:pt x="9964" y="964"/>
                  <a:pt x="7232" y="0"/>
                </a:cubicBezTo>
              </a:path>
            </a:pathLst>
          </a:custGeom>
          <a:noFill/>
          <a:ln w="38100" cap="flat" cmpd="sng">
            <a:solidFill>
              <a:srgbClr val="00AADB"/>
            </a:solidFill>
            <a:prstDash val="solid"/>
            <a:round/>
            <a:headEnd type="none" w="med" len="med"/>
            <a:tailEnd type="none" w="med" len="med"/>
          </a:ln>
        </p:spPr>
      </p:sp>
      <p:sp>
        <p:nvSpPr>
          <p:cNvPr id="258" name="Google Shape;258;p6"/>
          <p:cNvSpPr/>
          <p:nvPr/>
        </p:nvSpPr>
        <p:spPr>
          <a:xfrm>
            <a:off x="10111689" y="2578900"/>
            <a:ext cx="332475" cy="690550"/>
          </a:xfrm>
          <a:custGeom>
            <a:avLst/>
            <a:gdLst/>
            <a:ahLst/>
            <a:cxnLst/>
            <a:rect l="l" t="t" r="r" b="b"/>
            <a:pathLst>
              <a:path w="13299" h="27622" extrusionOk="0">
                <a:moveTo>
                  <a:pt x="4917" y="27622"/>
                </a:moveTo>
                <a:cubicBezTo>
                  <a:pt x="3714" y="25942"/>
                  <a:pt x="6442" y="23083"/>
                  <a:pt x="5202" y="21431"/>
                </a:cubicBezTo>
                <a:cubicBezTo>
                  <a:pt x="4025" y="19863"/>
                  <a:pt x="-417" y="20477"/>
                  <a:pt x="59" y="18574"/>
                </a:cubicBezTo>
                <a:cubicBezTo>
                  <a:pt x="1903" y="11198"/>
                  <a:pt x="8876" y="6185"/>
                  <a:pt x="13299" y="0"/>
                </a:cubicBezTo>
              </a:path>
            </a:pathLst>
          </a:cu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pic>
        <p:nvPicPr>
          <p:cNvPr id="263" name="Google Shape;263;g105e9140ba5_0_31"/>
          <p:cNvPicPr preferRelativeResize="0"/>
          <p:nvPr/>
        </p:nvPicPr>
        <p:blipFill rotWithShape="1">
          <a:blip r:embed="rId3">
            <a:alphaModFix/>
          </a:blip>
          <a:srcRect/>
          <a:stretch/>
        </p:blipFill>
        <p:spPr>
          <a:xfrm>
            <a:off x="-4081" y="-26563"/>
            <a:ext cx="12196081" cy="6855842"/>
          </a:xfrm>
          <a:prstGeom prst="rect">
            <a:avLst/>
          </a:prstGeom>
          <a:noFill/>
          <a:ln>
            <a:noFill/>
          </a:ln>
        </p:spPr>
      </p:pic>
      <p:sp>
        <p:nvSpPr>
          <p:cNvPr id="264" name="Google Shape;264;g105e9140ba5_0_31"/>
          <p:cNvSpPr/>
          <p:nvPr/>
        </p:nvSpPr>
        <p:spPr>
          <a:xfrm>
            <a:off x="265320" y="376920"/>
            <a:ext cx="3299100" cy="424800"/>
          </a:xfrm>
          <a:prstGeom prst="rect">
            <a:avLst/>
          </a:prstGeom>
          <a:noFill/>
          <a:ln>
            <a:noFill/>
          </a:ln>
        </p:spPr>
        <p:txBody>
          <a:bodyPr spcFirstLastPara="1" wrap="square" lIns="90000" tIns="45000" rIns="90000" bIns="450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2200"/>
              <a:buFont typeface="Arial"/>
              <a:buNone/>
              <a:tabLst/>
              <a:defRPr/>
            </a:pPr>
            <a:r>
              <a:rPr kumimoji="0" lang="en-US" sz="2200" b="1" i="0" u="none" strike="noStrike" kern="0" cap="none" spc="0" normalizeH="0" baseline="0" noProof="0">
                <a:ln>
                  <a:noFill/>
                </a:ln>
                <a:solidFill>
                  <a:srgbClr val="FFFFFF"/>
                </a:solidFill>
                <a:effectLst/>
                <a:uLnTx/>
                <a:uFillTx/>
                <a:latin typeface="Arial"/>
                <a:cs typeface="Arial"/>
                <a:sym typeface="Arial"/>
              </a:rPr>
              <a:t>A</a:t>
            </a:r>
            <a:r>
              <a:rPr kumimoji="0" lang="en-US" sz="2200" b="1" i="0" u="none" strike="noStrike" kern="0" cap="none" spc="0" normalizeH="0" baseline="0" noProof="0">
                <a:ln>
                  <a:noFill/>
                </a:ln>
                <a:solidFill>
                  <a:srgbClr val="FFFFFF"/>
                </a:solidFill>
                <a:effectLst/>
                <a:uLnTx/>
                <a:uFillTx/>
                <a:latin typeface="Arial"/>
                <a:ea typeface="Arial"/>
                <a:cs typeface="Arial"/>
                <a:sym typeface="Arial"/>
              </a:rPr>
              <a:t>lgoritmo de soluci</a:t>
            </a:r>
            <a:r>
              <a:rPr kumimoji="0" lang="en-US" sz="2200" b="1" i="0" u="none" strike="noStrike" kern="0" cap="none" spc="0" normalizeH="0" baseline="0" noProof="0">
                <a:ln>
                  <a:noFill/>
                </a:ln>
                <a:solidFill>
                  <a:srgbClr val="FFFFFF"/>
                </a:solidFill>
                <a:effectLst/>
                <a:uLnTx/>
                <a:uFillTx/>
                <a:latin typeface="Arial"/>
                <a:cs typeface="Arial"/>
                <a:sym typeface="Arial"/>
              </a:rPr>
              <a:t>ón</a:t>
            </a:r>
            <a:endParaRPr kumimoji="0" sz="2200" b="0" i="0" u="none" strike="noStrike" kern="0" cap="none" spc="0" normalizeH="0" baseline="0" noProof="0">
              <a:ln>
                <a:noFill/>
              </a:ln>
              <a:solidFill>
                <a:srgbClr val="000000"/>
              </a:solidFill>
              <a:effectLst/>
              <a:uLnTx/>
              <a:uFillTx/>
              <a:latin typeface="Arial"/>
              <a:ea typeface="Arial"/>
              <a:cs typeface="Arial"/>
              <a:sym typeface="Arial"/>
            </a:endParaRPr>
          </a:p>
        </p:txBody>
      </p:sp>
      <p:grpSp>
        <p:nvGrpSpPr>
          <p:cNvPr id="268" name="Google Shape;268;g105e9140ba5_0_31"/>
          <p:cNvGrpSpPr/>
          <p:nvPr/>
        </p:nvGrpSpPr>
        <p:grpSpPr>
          <a:xfrm>
            <a:off x="1886475" y="2042950"/>
            <a:ext cx="1337625" cy="2131500"/>
            <a:chOff x="10299150" y="1494000"/>
            <a:chExt cx="1337625" cy="2131500"/>
          </a:xfrm>
        </p:grpSpPr>
        <p:sp>
          <p:nvSpPr>
            <p:cNvPr id="269" name="Google Shape;269;g105e9140ba5_0_31"/>
            <p:cNvSpPr/>
            <p:nvPr/>
          </p:nvSpPr>
          <p:spPr>
            <a:xfrm>
              <a:off x="10299150" y="14940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270" name="Google Shape;270;g105e9140ba5_0_31"/>
            <p:cNvSpPr/>
            <p:nvPr/>
          </p:nvSpPr>
          <p:spPr>
            <a:xfrm>
              <a:off x="10299150" y="2103600"/>
              <a:ext cx="275700" cy="302700"/>
            </a:xfrm>
            <a:prstGeom prst="ellipse">
              <a:avLst/>
            </a:prstGeom>
            <a:solidFill>
              <a:srgbClr val="ED7D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271" name="Google Shape;271;g105e9140ba5_0_31"/>
            <p:cNvSpPr/>
            <p:nvPr/>
          </p:nvSpPr>
          <p:spPr>
            <a:xfrm>
              <a:off x="10299150" y="27132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272" name="Google Shape;272;g105e9140ba5_0_31"/>
            <p:cNvSpPr/>
            <p:nvPr/>
          </p:nvSpPr>
          <p:spPr>
            <a:xfrm>
              <a:off x="10832550" y="24084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273" name="Google Shape;273;g105e9140ba5_0_31"/>
            <p:cNvSpPr/>
            <p:nvPr/>
          </p:nvSpPr>
          <p:spPr>
            <a:xfrm>
              <a:off x="10832550" y="2941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274" name="Google Shape;274;g105e9140ba5_0_31"/>
            <p:cNvSpPr/>
            <p:nvPr/>
          </p:nvSpPr>
          <p:spPr>
            <a:xfrm>
              <a:off x="10832550" y="1798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275" name="Google Shape;275;g105e9140ba5_0_31"/>
            <p:cNvSpPr/>
            <p:nvPr/>
          </p:nvSpPr>
          <p:spPr>
            <a:xfrm>
              <a:off x="11361075" y="2718275"/>
              <a:ext cx="275700" cy="302700"/>
            </a:xfrm>
            <a:prstGeom prst="ellipse">
              <a:avLst/>
            </a:prstGeom>
            <a:solidFill>
              <a:srgbClr val="00AAD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276" name="Google Shape;276;g105e9140ba5_0_31"/>
            <p:cNvSpPr/>
            <p:nvPr/>
          </p:nvSpPr>
          <p:spPr>
            <a:xfrm>
              <a:off x="11361075" y="20253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277" name="Google Shape;277;g105e9140ba5_0_31"/>
            <p:cNvSpPr/>
            <p:nvPr/>
          </p:nvSpPr>
          <p:spPr>
            <a:xfrm>
              <a:off x="10299150" y="3322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cxnSp>
          <p:nvCxnSpPr>
            <p:cNvPr id="278" name="Google Shape;278;g105e9140ba5_0_31"/>
            <p:cNvCxnSpPr>
              <a:stCxn id="269" idx="5"/>
              <a:endCxn id="274" idx="2"/>
            </p:cNvCxnSpPr>
            <p:nvPr/>
          </p:nvCxnSpPr>
          <p:spPr>
            <a:xfrm>
              <a:off x="10534475" y="1752371"/>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279" name="Google Shape;279;g105e9140ba5_0_31"/>
            <p:cNvCxnSpPr>
              <a:stCxn id="270" idx="6"/>
              <a:endCxn id="272" idx="1"/>
            </p:cNvCxnSpPr>
            <p:nvPr/>
          </p:nvCxnSpPr>
          <p:spPr>
            <a:xfrm>
              <a:off x="10574850" y="2254950"/>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280" name="Google Shape;280;g105e9140ba5_0_31"/>
            <p:cNvCxnSpPr>
              <a:stCxn id="271" idx="6"/>
              <a:endCxn id="273" idx="2"/>
            </p:cNvCxnSpPr>
            <p:nvPr/>
          </p:nvCxnSpPr>
          <p:spPr>
            <a:xfrm>
              <a:off x="10574850" y="2864550"/>
              <a:ext cx="257700" cy="228600"/>
            </a:xfrm>
            <a:prstGeom prst="straightConnector1">
              <a:avLst/>
            </a:prstGeom>
            <a:noFill/>
            <a:ln w="19050" cap="flat" cmpd="sng">
              <a:solidFill>
                <a:srgbClr val="001E33"/>
              </a:solidFill>
              <a:prstDash val="dash"/>
              <a:round/>
              <a:headEnd type="none" w="sm" len="sm"/>
              <a:tailEnd type="none" w="sm" len="sm"/>
            </a:ln>
          </p:spPr>
        </p:cxnSp>
        <p:cxnSp>
          <p:nvCxnSpPr>
            <p:cNvPr id="281" name="Google Shape;281;g105e9140ba5_0_31"/>
            <p:cNvCxnSpPr>
              <a:stCxn id="277" idx="7"/>
              <a:endCxn id="273" idx="3"/>
            </p:cNvCxnSpPr>
            <p:nvPr/>
          </p:nvCxnSpPr>
          <p:spPr>
            <a:xfrm rot="10800000" flipH="1">
              <a:off x="10534475" y="3200029"/>
              <a:ext cx="338400" cy="167100"/>
            </a:xfrm>
            <a:prstGeom prst="straightConnector1">
              <a:avLst/>
            </a:prstGeom>
            <a:noFill/>
            <a:ln w="19050" cap="flat" cmpd="sng">
              <a:solidFill>
                <a:srgbClr val="001E33"/>
              </a:solidFill>
              <a:prstDash val="dash"/>
              <a:round/>
              <a:headEnd type="none" w="sm" len="sm"/>
              <a:tailEnd type="none" w="sm" len="sm"/>
            </a:ln>
          </p:spPr>
        </p:cxnSp>
        <p:cxnSp>
          <p:nvCxnSpPr>
            <p:cNvPr id="282" name="Google Shape;282;g105e9140ba5_0_31"/>
            <p:cNvCxnSpPr>
              <a:stCxn id="271" idx="7"/>
              <a:endCxn id="272" idx="2"/>
            </p:cNvCxnSpPr>
            <p:nvPr/>
          </p:nvCxnSpPr>
          <p:spPr>
            <a:xfrm rot="10800000" flipH="1">
              <a:off x="10534475" y="2559829"/>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283" name="Google Shape;283;g105e9140ba5_0_31"/>
            <p:cNvCxnSpPr>
              <a:stCxn id="270" idx="7"/>
              <a:endCxn id="274" idx="3"/>
            </p:cNvCxnSpPr>
            <p:nvPr/>
          </p:nvCxnSpPr>
          <p:spPr>
            <a:xfrm rot="10800000" flipH="1">
              <a:off x="10534475" y="2057029"/>
              <a:ext cx="338400" cy="90900"/>
            </a:xfrm>
            <a:prstGeom prst="straightConnector1">
              <a:avLst/>
            </a:prstGeom>
            <a:noFill/>
            <a:ln w="19050" cap="flat" cmpd="sng">
              <a:solidFill>
                <a:srgbClr val="001E33"/>
              </a:solidFill>
              <a:prstDash val="dash"/>
              <a:round/>
              <a:headEnd type="none" w="sm" len="sm"/>
              <a:tailEnd type="none" w="sm" len="sm"/>
            </a:ln>
          </p:spPr>
        </p:cxnSp>
        <p:cxnSp>
          <p:nvCxnSpPr>
            <p:cNvPr id="284" name="Google Shape;284;g105e9140ba5_0_31"/>
            <p:cNvCxnSpPr>
              <a:stCxn id="272" idx="7"/>
              <a:endCxn id="276" idx="2"/>
            </p:cNvCxnSpPr>
            <p:nvPr/>
          </p:nvCxnSpPr>
          <p:spPr>
            <a:xfrm rot="10800000" flipH="1">
              <a:off x="11067875" y="2176729"/>
              <a:ext cx="293100" cy="276000"/>
            </a:xfrm>
            <a:prstGeom prst="straightConnector1">
              <a:avLst/>
            </a:prstGeom>
            <a:noFill/>
            <a:ln w="19050" cap="flat" cmpd="sng">
              <a:solidFill>
                <a:srgbClr val="001E33"/>
              </a:solidFill>
              <a:prstDash val="dash"/>
              <a:round/>
              <a:headEnd type="none" w="sm" len="sm"/>
              <a:tailEnd type="none" w="sm" len="sm"/>
            </a:ln>
          </p:spPr>
        </p:cxnSp>
        <p:cxnSp>
          <p:nvCxnSpPr>
            <p:cNvPr id="285" name="Google Shape;285;g105e9140ba5_0_31"/>
            <p:cNvCxnSpPr>
              <a:stCxn id="274" idx="5"/>
              <a:endCxn id="275" idx="1"/>
            </p:cNvCxnSpPr>
            <p:nvPr/>
          </p:nvCxnSpPr>
          <p:spPr>
            <a:xfrm>
              <a:off x="11067875" y="2057171"/>
              <a:ext cx="333600" cy="705300"/>
            </a:xfrm>
            <a:prstGeom prst="straightConnector1">
              <a:avLst/>
            </a:prstGeom>
            <a:noFill/>
            <a:ln w="19050" cap="flat" cmpd="sng">
              <a:solidFill>
                <a:srgbClr val="001E33"/>
              </a:solidFill>
              <a:prstDash val="dash"/>
              <a:round/>
              <a:headEnd type="none" w="sm" len="sm"/>
              <a:tailEnd type="none" w="sm" len="sm"/>
            </a:ln>
          </p:spPr>
        </p:cxnSp>
        <p:cxnSp>
          <p:nvCxnSpPr>
            <p:cNvPr id="286" name="Google Shape;286;g105e9140ba5_0_31"/>
            <p:cNvCxnSpPr>
              <a:stCxn id="273" idx="6"/>
              <a:endCxn id="275" idx="2"/>
            </p:cNvCxnSpPr>
            <p:nvPr/>
          </p:nvCxnSpPr>
          <p:spPr>
            <a:xfrm rot="10800000" flipH="1">
              <a:off x="11108250" y="2869650"/>
              <a:ext cx="252900" cy="223500"/>
            </a:xfrm>
            <a:prstGeom prst="straightConnector1">
              <a:avLst/>
            </a:prstGeom>
            <a:noFill/>
            <a:ln w="19050" cap="flat" cmpd="sng">
              <a:solidFill>
                <a:srgbClr val="001E33"/>
              </a:solidFill>
              <a:prstDash val="dash"/>
              <a:round/>
              <a:headEnd type="none" w="sm" len="sm"/>
              <a:tailEnd type="none" w="sm" len="sm"/>
            </a:ln>
          </p:spPr>
        </p:cxnSp>
        <p:cxnSp>
          <p:nvCxnSpPr>
            <p:cNvPr id="287" name="Google Shape;287;g105e9140ba5_0_31"/>
            <p:cNvCxnSpPr>
              <a:stCxn id="272" idx="6"/>
              <a:endCxn id="275" idx="1"/>
            </p:cNvCxnSpPr>
            <p:nvPr/>
          </p:nvCxnSpPr>
          <p:spPr>
            <a:xfrm>
              <a:off x="11108250" y="2559750"/>
              <a:ext cx="293100" cy="202800"/>
            </a:xfrm>
            <a:prstGeom prst="straightConnector1">
              <a:avLst/>
            </a:prstGeom>
            <a:noFill/>
            <a:ln w="19050" cap="flat" cmpd="sng">
              <a:solidFill>
                <a:srgbClr val="001E33"/>
              </a:solidFill>
              <a:prstDash val="dash"/>
              <a:round/>
              <a:headEnd type="none" w="sm" len="sm"/>
              <a:tailEnd type="none" w="sm" len="sm"/>
            </a:ln>
          </p:spPr>
        </p:cxnSp>
        <p:cxnSp>
          <p:nvCxnSpPr>
            <p:cNvPr id="288" name="Google Shape;288;g105e9140ba5_0_31"/>
            <p:cNvCxnSpPr>
              <a:stCxn id="273" idx="7"/>
              <a:endCxn id="276" idx="3"/>
            </p:cNvCxnSpPr>
            <p:nvPr/>
          </p:nvCxnSpPr>
          <p:spPr>
            <a:xfrm rot="10800000" flipH="1">
              <a:off x="11067875" y="2283529"/>
              <a:ext cx="333600" cy="702600"/>
            </a:xfrm>
            <a:prstGeom prst="straightConnector1">
              <a:avLst/>
            </a:prstGeom>
            <a:noFill/>
            <a:ln w="19050" cap="flat" cmpd="sng">
              <a:solidFill>
                <a:srgbClr val="001E33"/>
              </a:solidFill>
              <a:prstDash val="dash"/>
              <a:round/>
              <a:headEnd type="none" w="sm" len="sm"/>
              <a:tailEnd type="none" w="sm" len="sm"/>
            </a:ln>
          </p:spPr>
        </p:cxnSp>
      </p:grpSp>
      <p:sp>
        <p:nvSpPr>
          <p:cNvPr id="289" name="Google Shape;289;g105e9140ba5_0_31"/>
          <p:cNvSpPr/>
          <p:nvPr/>
        </p:nvSpPr>
        <p:spPr>
          <a:xfrm>
            <a:off x="757812" y="4161800"/>
            <a:ext cx="3544500" cy="759900"/>
          </a:xfrm>
          <a:prstGeom prst="rect">
            <a:avLst/>
          </a:prstGeom>
          <a:noFill/>
          <a:ln>
            <a:noFill/>
          </a:ln>
        </p:spPr>
        <p:txBody>
          <a:bodyPr spcFirstLastPara="1" wrap="square" lIns="90000" tIns="45000" rIns="90000" bIns="45000"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2200"/>
              <a:buFont typeface="Arial"/>
              <a:buNone/>
              <a:tabLst/>
              <a:defRPr/>
            </a:pPr>
            <a:r>
              <a:rPr kumimoji="0" lang="en-US" sz="2200" b="1" i="0" u="none" strike="noStrike" kern="0" cap="none" spc="0" normalizeH="0" baseline="0" noProof="0">
                <a:ln>
                  <a:noFill/>
                </a:ln>
                <a:solidFill>
                  <a:srgbClr val="001E33"/>
                </a:solidFill>
                <a:effectLst/>
                <a:uLnTx/>
                <a:uFillTx/>
                <a:latin typeface="Arial"/>
                <a:ea typeface="Arial"/>
                <a:cs typeface="Arial"/>
                <a:sym typeface="Arial"/>
              </a:rPr>
              <a:t>Calles </a:t>
            </a:r>
            <a:endParaRPr kumimoji="0" sz="2200" b="1" i="0" u="none" strike="noStrike" kern="0" cap="none" spc="0" normalizeH="0" baseline="0" noProof="0">
              <a:ln>
                <a:noFill/>
              </a:ln>
              <a:solidFill>
                <a:srgbClr val="001E33"/>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Pts val="2200"/>
              <a:buFont typeface="Arial"/>
              <a:buNone/>
              <a:tabLst/>
              <a:defRPr/>
            </a:pPr>
            <a:r>
              <a:rPr kumimoji="0" lang="en-US" sz="2200" b="1" i="0" u="none" strike="noStrike" kern="0" cap="none" spc="0" normalizeH="0" baseline="0" noProof="0">
                <a:ln>
                  <a:noFill/>
                </a:ln>
                <a:solidFill>
                  <a:srgbClr val="001E33"/>
                </a:solidFill>
                <a:effectLst/>
                <a:uLnTx/>
                <a:uFillTx/>
                <a:latin typeface="Arial"/>
                <a:ea typeface="Arial"/>
                <a:cs typeface="Arial"/>
                <a:sym typeface="Arial"/>
              </a:rPr>
              <a:t>de Medellín, </a:t>
            </a:r>
            <a:br>
              <a:rPr kumimoji="0" lang="en-US" sz="2200" b="1" i="0" u="none" strike="noStrike" kern="0" cap="none" spc="0" normalizeH="0" baseline="0" noProof="0">
                <a:ln>
                  <a:noFill/>
                </a:ln>
                <a:solidFill>
                  <a:srgbClr val="001E33"/>
                </a:solidFill>
                <a:effectLst/>
                <a:uLnTx/>
                <a:uFillTx/>
                <a:latin typeface="Arial"/>
                <a:ea typeface="Arial"/>
                <a:cs typeface="Arial"/>
                <a:sym typeface="Arial"/>
              </a:rPr>
            </a:br>
            <a:r>
              <a:rPr kumimoji="0" lang="en-US" sz="2200" b="1" i="0" u="none" strike="noStrike" kern="0" cap="none" spc="0" normalizeH="0" baseline="0" noProof="0">
                <a:ln>
                  <a:noFill/>
                </a:ln>
                <a:solidFill>
                  <a:srgbClr val="001E33"/>
                </a:solidFill>
                <a:effectLst/>
                <a:uLnTx/>
                <a:uFillTx/>
                <a:latin typeface="Arial"/>
                <a:ea typeface="Arial"/>
                <a:cs typeface="Arial"/>
                <a:sym typeface="Arial"/>
              </a:rPr>
              <a:t>Origen y </a:t>
            </a:r>
            <a:br>
              <a:rPr kumimoji="0" lang="en-US" sz="2200" b="1" i="0" u="none" strike="noStrike" kern="0" cap="none" spc="0" normalizeH="0" baseline="0" noProof="0">
                <a:ln>
                  <a:noFill/>
                </a:ln>
                <a:solidFill>
                  <a:srgbClr val="001E33"/>
                </a:solidFill>
                <a:effectLst/>
                <a:uLnTx/>
                <a:uFillTx/>
                <a:latin typeface="Arial"/>
                <a:ea typeface="Arial"/>
                <a:cs typeface="Arial"/>
                <a:sym typeface="Arial"/>
              </a:rPr>
            </a:br>
            <a:r>
              <a:rPr kumimoji="0" lang="en-US" sz="2200" b="1" i="0" u="none" strike="noStrike" kern="0" cap="none" spc="0" normalizeH="0" baseline="0" noProof="0">
                <a:ln>
                  <a:noFill/>
                </a:ln>
                <a:solidFill>
                  <a:srgbClr val="001E33"/>
                </a:solidFill>
                <a:effectLst/>
                <a:uLnTx/>
                <a:uFillTx/>
                <a:latin typeface="Arial"/>
                <a:ea typeface="Arial"/>
                <a:cs typeface="Arial"/>
                <a:sym typeface="Arial"/>
              </a:rPr>
              <a:t>Destino</a:t>
            </a:r>
            <a:endParaRPr kumimoji="0" sz="2200" b="1" i="0" u="none" strike="noStrike" kern="0" cap="none" spc="0" normalizeH="0" baseline="0" noProof="0">
              <a:ln>
                <a:noFill/>
              </a:ln>
              <a:solidFill>
                <a:srgbClr val="001E33"/>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Pts val="2200"/>
              <a:buFont typeface="Arial"/>
              <a:buNone/>
              <a:tabLst/>
              <a:defRPr/>
            </a:pPr>
            <a:endParaRPr kumimoji="0" sz="2200" b="0" i="0" u="none" strike="noStrike" kern="0" cap="none" spc="0" normalizeH="0" baseline="0" noProof="0">
              <a:ln>
                <a:noFill/>
              </a:ln>
              <a:solidFill>
                <a:srgbClr val="001E33"/>
              </a:solidFill>
              <a:effectLst/>
              <a:uLnTx/>
              <a:uFillTx/>
              <a:latin typeface="Arial"/>
              <a:ea typeface="Arial"/>
              <a:cs typeface="Arial"/>
              <a:sym typeface="Arial"/>
            </a:endParaRPr>
          </a:p>
        </p:txBody>
      </p:sp>
      <p:sp>
        <p:nvSpPr>
          <p:cNvPr id="293" name="Google Shape;293;g105e9140ba5_0_31"/>
          <p:cNvSpPr/>
          <p:nvPr/>
        </p:nvSpPr>
        <p:spPr>
          <a:xfrm>
            <a:off x="5137450" y="1745713"/>
            <a:ext cx="2402700" cy="2289600"/>
          </a:xfrm>
          <a:prstGeom prst="cube">
            <a:avLst>
              <a:gd name="adj" fmla="val 25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2100"/>
              <a:buFont typeface="Arial"/>
              <a:buNone/>
              <a:tabLst/>
              <a:defRPr/>
            </a:pPr>
            <a:r>
              <a:rPr kumimoji="0" lang="en-US" sz="2100" b="1" i="0" u="none" strike="noStrike" kern="0" cap="none" spc="0" normalizeH="0" baseline="0" noProof="0" dirty="0">
                <a:ln>
                  <a:noFill/>
                </a:ln>
                <a:solidFill>
                  <a:srgbClr val="001E33"/>
                </a:solidFill>
                <a:effectLst/>
                <a:uLnTx/>
                <a:uFillTx/>
                <a:latin typeface="Arial"/>
                <a:cs typeface="Arial"/>
                <a:sym typeface="Arial"/>
              </a:rPr>
              <a:t>Bellman, Ford</a:t>
            </a:r>
            <a:endParaRPr kumimoji="0" sz="2100" b="1" i="0" u="none" strike="noStrike" kern="0" cap="none" spc="0" normalizeH="0" baseline="0" noProof="0" dirty="0">
              <a:ln>
                <a:noFill/>
              </a:ln>
              <a:solidFill>
                <a:srgbClr val="001E33"/>
              </a:solidFill>
              <a:effectLst/>
              <a:uLnTx/>
              <a:uFillTx/>
              <a:latin typeface="Arial"/>
              <a:ea typeface="Arial"/>
              <a:cs typeface="Arial"/>
              <a:sym typeface="Arial"/>
            </a:endParaRPr>
          </a:p>
        </p:txBody>
      </p:sp>
      <p:cxnSp>
        <p:nvCxnSpPr>
          <p:cNvPr id="294" name="Google Shape;294;g105e9140ba5_0_31"/>
          <p:cNvCxnSpPr/>
          <p:nvPr/>
        </p:nvCxnSpPr>
        <p:spPr>
          <a:xfrm>
            <a:off x="3999313" y="2644925"/>
            <a:ext cx="1118700" cy="0"/>
          </a:xfrm>
          <a:prstGeom prst="straightConnector1">
            <a:avLst/>
          </a:prstGeom>
          <a:noFill/>
          <a:ln w="28575" cap="flat" cmpd="sng">
            <a:solidFill>
              <a:srgbClr val="00AADB"/>
            </a:solidFill>
            <a:prstDash val="solid"/>
            <a:round/>
            <a:headEnd type="none" w="sm" len="sm"/>
            <a:tailEnd type="triangle" w="med" len="med"/>
          </a:ln>
        </p:spPr>
      </p:cxnSp>
      <p:cxnSp>
        <p:nvCxnSpPr>
          <p:cNvPr id="295" name="Google Shape;295;g105e9140ba5_0_31"/>
          <p:cNvCxnSpPr/>
          <p:nvPr/>
        </p:nvCxnSpPr>
        <p:spPr>
          <a:xfrm>
            <a:off x="3999313" y="3025925"/>
            <a:ext cx="1118700" cy="0"/>
          </a:xfrm>
          <a:prstGeom prst="straightConnector1">
            <a:avLst/>
          </a:prstGeom>
          <a:noFill/>
          <a:ln w="28575" cap="flat" cmpd="sng">
            <a:solidFill>
              <a:srgbClr val="00AADB"/>
            </a:solidFill>
            <a:prstDash val="solid"/>
            <a:round/>
            <a:headEnd type="none" w="sm" len="sm"/>
            <a:tailEnd type="triangle" w="med" len="med"/>
          </a:ln>
        </p:spPr>
      </p:cxnSp>
      <p:cxnSp>
        <p:nvCxnSpPr>
          <p:cNvPr id="296" name="Google Shape;296;g105e9140ba5_0_31"/>
          <p:cNvCxnSpPr/>
          <p:nvPr/>
        </p:nvCxnSpPr>
        <p:spPr>
          <a:xfrm>
            <a:off x="3999313" y="3483125"/>
            <a:ext cx="1118700" cy="0"/>
          </a:xfrm>
          <a:prstGeom prst="straightConnector1">
            <a:avLst/>
          </a:prstGeom>
          <a:noFill/>
          <a:ln w="28575" cap="flat" cmpd="sng">
            <a:solidFill>
              <a:srgbClr val="00AADB"/>
            </a:solidFill>
            <a:prstDash val="solid"/>
            <a:round/>
            <a:headEnd type="none" w="sm" len="sm"/>
            <a:tailEnd type="triangle" w="med" len="med"/>
          </a:ln>
        </p:spPr>
      </p:cxnSp>
      <p:grpSp>
        <p:nvGrpSpPr>
          <p:cNvPr id="297" name="Google Shape;297;g105e9140ba5_0_31"/>
          <p:cNvGrpSpPr/>
          <p:nvPr/>
        </p:nvGrpSpPr>
        <p:grpSpPr>
          <a:xfrm>
            <a:off x="9309025" y="2042950"/>
            <a:ext cx="1337625" cy="2131500"/>
            <a:chOff x="10299150" y="1494000"/>
            <a:chExt cx="1337625" cy="2131500"/>
          </a:xfrm>
        </p:grpSpPr>
        <p:sp>
          <p:nvSpPr>
            <p:cNvPr id="298" name="Google Shape;298;g105e9140ba5_0_31"/>
            <p:cNvSpPr/>
            <p:nvPr/>
          </p:nvSpPr>
          <p:spPr>
            <a:xfrm>
              <a:off x="10299150" y="14940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299" name="Google Shape;299;g105e9140ba5_0_31"/>
            <p:cNvSpPr/>
            <p:nvPr/>
          </p:nvSpPr>
          <p:spPr>
            <a:xfrm>
              <a:off x="10299150" y="2103600"/>
              <a:ext cx="275700" cy="302700"/>
            </a:xfrm>
            <a:prstGeom prst="ellipse">
              <a:avLst/>
            </a:prstGeom>
            <a:solidFill>
              <a:srgbClr val="ED7D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300" name="Google Shape;300;g105e9140ba5_0_31"/>
            <p:cNvSpPr/>
            <p:nvPr/>
          </p:nvSpPr>
          <p:spPr>
            <a:xfrm>
              <a:off x="10299150" y="27132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301" name="Google Shape;301;g105e9140ba5_0_31"/>
            <p:cNvSpPr/>
            <p:nvPr/>
          </p:nvSpPr>
          <p:spPr>
            <a:xfrm>
              <a:off x="10832550" y="24084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302" name="Google Shape;302;g105e9140ba5_0_31"/>
            <p:cNvSpPr/>
            <p:nvPr/>
          </p:nvSpPr>
          <p:spPr>
            <a:xfrm>
              <a:off x="10832550" y="2941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303" name="Google Shape;303;g105e9140ba5_0_31"/>
            <p:cNvSpPr/>
            <p:nvPr/>
          </p:nvSpPr>
          <p:spPr>
            <a:xfrm>
              <a:off x="10832550" y="1798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304" name="Google Shape;304;g105e9140ba5_0_31"/>
            <p:cNvSpPr/>
            <p:nvPr/>
          </p:nvSpPr>
          <p:spPr>
            <a:xfrm>
              <a:off x="11361075" y="2718275"/>
              <a:ext cx="275700" cy="302700"/>
            </a:xfrm>
            <a:prstGeom prst="ellipse">
              <a:avLst/>
            </a:prstGeom>
            <a:solidFill>
              <a:srgbClr val="00AAD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305" name="Google Shape;305;g105e9140ba5_0_31"/>
            <p:cNvSpPr/>
            <p:nvPr/>
          </p:nvSpPr>
          <p:spPr>
            <a:xfrm>
              <a:off x="11361075" y="20253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306" name="Google Shape;306;g105e9140ba5_0_31"/>
            <p:cNvSpPr/>
            <p:nvPr/>
          </p:nvSpPr>
          <p:spPr>
            <a:xfrm>
              <a:off x="10299150" y="3322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cxnSp>
          <p:nvCxnSpPr>
            <p:cNvPr id="307" name="Google Shape;307;g105e9140ba5_0_31"/>
            <p:cNvCxnSpPr>
              <a:stCxn id="298" idx="5"/>
              <a:endCxn id="303" idx="2"/>
            </p:cNvCxnSpPr>
            <p:nvPr/>
          </p:nvCxnSpPr>
          <p:spPr>
            <a:xfrm>
              <a:off x="10534475" y="1752371"/>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308" name="Google Shape;308;g105e9140ba5_0_31"/>
            <p:cNvCxnSpPr>
              <a:stCxn id="299" idx="6"/>
              <a:endCxn id="301" idx="1"/>
            </p:cNvCxnSpPr>
            <p:nvPr/>
          </p:nvCxnSpPr>
          <p:spPr>
            <a:xfrm>
              <a:off x="10574850" y="2254950"/>
              <a:ext cx="298200" cy="197700"/>
            </a:xfrm>
            <a:prstGeom prst="straightConnector1">
              <a:avLst/>
            </a:prstGeom>
            <a:noFill/>
            <a:ln w="38100" cap="flat" cmpd="sng">
              <a:solidFill>
                <a:srgbClr val="ED7D31"/>
              </a:solidFill>
              <a:prstDash val="dash"/>
              <a:round/>
              <a:headEnd type="none" w="sm" len="sm"/>
              <a:tailEnd type="none" w="sm" len="sm"/>
            </a:ln>
          </p:spPr>
        </p:cxnSp>
        <p:cxnSp>
          <p:nvCxnSpPr>
            <p:cNvPr id="309" name="Google Shape;309;g105e9140ba5_0_31"/>
            <p:cNvCxnSpPr>
              <a:stCxn id="300" idx="6"/>
              <a:endCxn id="302" idx="2"/>
            </p:cNvCxnSpPr>
            <p:nvPr/>
          </p:nvCxnSpPr>
          <p:spPr>
            <a:xfrm>
              <a:off x="10574850" y="2864550"/>
              <a:ext cx="257700" cy="228600"/>
            </a:xfrm>
            <a:prstGeom prst="straightConnector1">
              <a:avLst/>
            </a:prstGeom>
            <a:noFill/>
            <a:ln w="19050" cap="flat" cmpd="sng">
              <a:solidFill>
                <a:srgbClr val="001E33"/>
              </a:solidFill>
              <a:prstDash val="dash"/>
              <a:round/>
              <a:headEnd type="none" w="sm" len="sm"/>
              <a:tailEnd type="none" w="sm" len="sm"/>
            </a:ln>
          </p:spPr>
        </p:cxnSp>
        <p:cxnSp>
          <p:nvCxnSpPr>
            <p:cNvPr id="310" name="Google Shape;310;g105e9140ba5_0_31"/>
            <p:cNvCxnSpPr>
              <a:stCxn id="306" idx="7"/>
              <a:endCxn id="302" idx="3"/>
            </p:cNvCxnSpPr>
            <p:nvPr/>
          </p:nvCxnSpPr>
          <p:spPr>
            <a:xfrm rot="10800000" flipH="1">
              <a:off x="10534475" y="3200029"/>
              <a:ext cx="338400" cy="167100"/>
            </a:xfrm>
            <a:prstGeom prst="straightConnector1">
              <a:avLst/>
            </a:prstGeom>
            <a:noFill/>
            <a:ln w="19050" cap="flat" cmpd="sng">
              <a:solidFill>
                <a:srgbClr val="001E33"/>
              </a:solidFill>
              <a:prstDash val="dash"/>
              <a:round/>
              <a:headEnd type="none" w="sm" len="sm"/>
              <a:tailEnd type="none" w="sm" len="sm"/>
            </a:ln>
          </p:spPr>
        </p:cxnSp>
        <p:cxnSp>
          <p:nvCxnSpPr>
            <p:cNvPr id="311" name="Google Shape;311;g105e9140ba5_0_31"/>
            <p:cNvCxnSpPr>
              <a:stCxn id="300" idx="7"/>
              <a:endCxn id="301" idx="2"/>
            </p:cNvCxnSpPr>
            <p:nvPr/>
          </p:nvCxnSpPr>
          <p:spPr>
            <a:xfrm rot="10800000" flipH="1">
              <a:off x="10534475" y="2559829"/>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312" name="Google Shape;312;g105e9140ba5_0_31"/>
            <p:cNvCxnSpPr>
              <a:stCxn id="299" idx="7"/>
              <a:endCxn id="303" idx="3"/>
            </p:cNvCxnSpPr>
            <p:nvPr/>
          </p:nvCxnSpPr>
          <p:spPr>
            <a:xfrm rot="10800000" flipH="1">
              <a:off x="10534475" y="2057029"/>
              <a:ext cx="338400" cy="90900"/>
            </a:xfrm>
            <a:prstGeom prst="straightConnector1">
              <a:avLst/>
            </a:prstGeom>
            <a:noFill/>
            <a:ln w="19050" cap="flat" cmpd="sng">
              <a:solidFill>
                <a:srgbClr val="001E33"/>
              </a:solidFill>
              <a:prstDash val="dash"/>
              <a:round/>
              <a:headEnd type="none" w="sm" len="sm"/>
              <a:tailEnd type="none" w="sm" len="sm"/>
            </a:ln>
          </p:spPr>
        </p:cxnSp>
        <p:cxnSp>
          <p:nvCxnSpPr>
            <p:cNvPr id="313" name="Google Shape;313;g105e9140ba5_0_31"/>
            <p:cNvCxnSpPr>
              <a:stCxn id="301" idx="7"/>
              <a:endCxn id="305" idx="2"/>
            </p:cNvCxnSpPr>
            <p:nvPr/>
          </p:nvCxnSpPr>
          <p:spPr>
            <a:xfrm rot="10800000" flipH="1">
              <a:off x="11067875" y="2176729"/>
              <a:ext cx="293100" cy="276000"/>
            </a:xfrm>
            <a:prstGeom prst="straightConnector1">
              <a:avLst/>
            </a:prstGeom>
            <a:noFill/>
            <a:ln w="19050" cap="flat" cmpd="sng">
              <a:solidFill>
                <a:srgbClr val="001E33"/>
              </a:solidFill>
              <a:prstDash val="dash"/>
              <a:round/>
              <a:headEnd type="none" w="sm" len="sm"/>
              <a:tailEnd type="none" w="sm" len="sm"/>
            </a:ln>
          </p:spPr>
        </p:cxnSp>
        <p:cxnSp>
          <p:nvCxnSpPr>
            <p:cNvPr id="314" name="Google Shape;314;g105e9140ba5_0_31"/>
            <p:cNvCxnSpPr>
              <a:stCxn id="303" idx="5"/>
              <a:endCxn id="304" idx="1"/>
            </p:cNvCxnSpPr>
            <p:nvPr/>
          </p:nvCxnSpPr>
          <p:spPr>
            <a:xfrm>
              <a:off x="11067875" y="2057171"/>
              <a:ext cx="333600" cy="705300"/>
            </a:xfrm>
            <a:prstGeom prst="straightConnector1">
              <a:avLst/>
            </a:prstGeom>
            <a:noFill/>
            <a:ln w="19050" cap="flat" cmpd="sng">
              <a:solidFill>
                <a:srgbClr val="001E33"/>
              </a:solidFill>
              <a:prstDash val="dash"/>
              <a:round/>
              <a:headEnd type="none" w="sm" len="sm"/>
              <a:tailEnd type="none" w="sm" len="sm"/>
            </a:ln>
          </p:spPr>
        </p:cxnSp>
        <p:cxnSp>
          <p:nvCxnSpPr>
            <p:cNvPr id="315" name="Google Shape;315;g105e9140ba5_0_31"/>
            <p:cNvCxnSpPr>
              <a:stCxn id="302" idx="6"/>
              <a:endCxn id="304" idx="2"/>
            </p:cNvCxnSpPr>
            <p:nvPr/>
          </p:nvCxnSpPr>
          <p:spPr>
            <a:xfrm rot="10800000" flipH="1">
              <a:off x="11108250" y="2869650"/>
              <a:ext cx="252900" cy="223500"/>
            </a:xfrm>
            <a:prstGeom prst="straightConnector1">
              <a:avLst/>
            </a:prstGeom>
            <a:noFill/>
            <a:ln w="19050" cap="flat" cmpd="sng">
              <a:solidFill>
                <a:srgbClr val="001E33"/>
              </a:solidFill>
              <a:prstDash val="dash"/>
              <a:round/>
              <a:headEnd type="none" w="sm" len="sm"/>
              <a:tailEnd type="none" w="sm" len="sm"/>
            </a:ln>
          </p:spPr>
        </p:cxnSp>
        <p:cxnSp>
          <p:nvCxnSpPr>
            <p:cNvPr id="316" name="Google Shape;316;g105e9140ba5_0_31"/>
            <p:cNvCxnSpPr>
              <a:stCxn id="301" idx="6"/>
              <a:endCxn id="304" idx="1"/>
            </p:cNvCxnSpPr>
            <p:nvPr/>
          </p:nvCxnSpPr>
          <p:spPr>
            <a:xfrm>
              <a:off x="11108250" y="2559750"/>
              <a:ext cx="293100" cy="202800"/>
            </a:xfrm>
            <a:prstGeom prst="straightConnector1">
              <a:avLst/>
            </a:prstGeom>
            <a:noFill/>
            <a:ln w="38100" cap="flat" cmpd="sng">
              <a:solidFill>
                <a:srgbClr val="ED7D31"/>
              </a:solidFill>
              <a:prstDash val="dash"/>
              <a:round/>
              <a:headEnd type="none" w="sm" len="sm"/>
              <a:tailEnd type="none" w="sm" len="sm"/>
            </a:ln>
          </p:spPr>
        </p:cxnSp>
        <p:cxnSp>
          <p:nvCxnSpPr>
            <p:cNvPr id="317" name="Google Shape;317;g105e9140ba5_0_31"/>
            <p:cNvCxnSpPr>
              <a:stCxn id="302" idx="7"/>
              <a:endCxn id="305" idx="3"/>
            </p:cNvCxnSpPr>
            <p:nvPr/>
          </p:nvCxnSpPr>
          <p:spPr>
            <a:xfrm rot="10800000" flipH="1">
              <a:off x="11067875" y="2283529"/>
              <a:ext cx="333600" cy="702600"/>
            </a:xfrm>
            <a:prstGeom prst="straightConnector1">
              <a:avLst/>
            </a:prstGeom>
            <a:noFill/>
            <a:ln w="19050" cap="flat" cmpd="sng">
              <a:solidFill>
                <a:srgbClr val="001E33"/>
              </a:solidFill>
              <a:prstDash val="dash"/>
              <a:round/>
              <a:headEnd type="none" w="sm" len="sm"/>
              <a:tailEnd type="none" w="sm" len="sm"/>
            </a:ln>
          </p:spPr>
        </p:cxnSp>
      </p:grpSp>
      <p:cxnSp>
        <p:nvCxnSpPr>
          <p:cNvPr id="318" name="Google Shape;318;g105e9140ba5_0_31"/>
          <p:cNvCxnSpPr/>
          <p:nvPr/>
        </p:nvCxnSpPr>
        <p:spPr>
          <a:xfrm>
            <a:off x="7580713" y="3025925"/>
            <a:ext cx="1118700" cy="0"/>
          </a:xfrm>
          <a:prstGeom prst="straightConnector1">
            <a:avLst/>
          </a:prstGeom>
          <a:noFill/>
          <a:ln w="28575" cap="flat" cmpd="sng">
            <a:solidFill>
              <a:srgbClr val="00AADB"/>
            </a:solidFill>
            <a:prstDash val="solid"/>
            <a:round/>
            <a:headEnd type="none" w="sm" len="sm"/>
            <a:tailEnd type="triangle" w="med" len="med"/>
          </a:ln>
        </p:spPr>
      </p:cxnSp>
      <p:sp>
        <p:nvSpPr>
          <p:cNvPr id="319" name="Google Shape;319;g105e9140ba5_0_31"/>
          <p:cNvSpPr/>
          <p:nvPr/>
        </p:nvSpPr>
        <p:spPr>
          <a:xfrm>
            <a:off x="8325537" y="4241025"/>
            <a:ext cx="3544500" cy="759900"/>
          </a:xfrm>
          <a:prstGeom prst="rect">
            <a:avLst/>
          </a:prstGeom>
          <a:noFill/>
          <a:ln>
            <a:noFill/>
          </a:ln>
        </p:spPr>
        <p:txBody>
          <a:bodyPr spcFirstLastPara="1" wrap="square" lIns="90000" tIns="45000" rIns="90000" bIns="45000"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2200"/>
              <a:buFont typeface="Arial"/>
              <a:buNone/>
              <a:tabLst/>
              <a:defRPr/>
            </a:pPr>
            <a:r>
              <a:rPr kumimoji="0" lang="en-US" sz="2500" b="1" i="0" u="none" strike="noStrike" kern="0" cap="none" spc="0" normalizeH="0" baseline="0" noProof="0">
                <a:ln>
                  <a:noFill/>
                </a:ln>
                <a:solidFill>
                  <a:srgbClr val="001E33"/>
                </a:solidFill>
                <a:effectLst/>
                <a:uLnTx/>
                <a:uFillTx/>
                <a:latin typeface="Arial"/>
                <a:cs typeface="Arial"/>
                <a:sym typeface="Arial"/>
              </a:rPr>
              <a:t>Un camino que reduce tanto la distancia como el acoso</a:t>
            </a:r>
            <a:endParaRPr kumimoji="0" sz="2200" b="1" i="1" u="none" strike="noStrike" kern="0" cap="none" spc="0" normalizeH="0" baseline="0" noProof="0">
              <a:ln>
                <a:noFill/>
              </a:ln>
              <a:solidFill>
                <a:srgbClr val="001E33"/>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Pts val="2200"/>
              <a:buFont typeface="Arial"/>
              <a:buNone/>
              <a:tabLst/>
              <a:defRPr/>
            </a:pPr>
            <a:endParaRPr kumimoji="0" sz="2500" b="1" i="1" u="none" strike="noStrike" kern="0" cap="none" spc="0" normalizeH="0" baseline="0" noProof="0">
              <a:ln>
                <a:noFill/>
              </a:ln>
              <a:solidFill>
                <a:srgbClr val="001E33"/>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Pts val="2200"/>
              <a:buFont typeface="Arial"/>
              <a:buNone/>
              <a:tabLst/>
              <a:defRPr/>
            </a:pPr>
            <a:endParaRPr kumimoji="0" sz="2200" b="0" i="0" u="none" strike="noStrike" kern="0" cap="none" spc="0" normalizeH="0" baseline="0" noProof="0">
              <a:ln>
                <a:noFill/>
              </a:ln>
              <a:solidFill>
                <a:srgbClr val="001E33"/>
              </a:solidFill>
              <a:effectLst/>
              <a:uLnTx/>
              <a:uFillTx/>
              <a:latin typeface="Arial"/>
              <a:ea typeface="Arial"/>
              <a:cs typeface="Arial"/>
              <a:sym typeface="Arial"/>
            </a:endParaRPr>
          </a:p>
        </p:txBody>
      </p:sp>
      <p:cxnSp>
        <p:nvCxnSpPr>
          <p:cNvPr id="320" name="Google Shape;320;g105e9140ba5_0_31"/>
          <p:cNvCxnSpPr/>
          <p:nvPr/>
        </p:nvCxnSpPr>
        <p:spPr>
          <a:xfrm>
            <a:off x="3999313" y="3864125"/>
            <a:ext cx="1118700" cy="0"/>
          </a:xfrm>
          <a:prstGeom prst="straightConnector1">
            <a:avLst/>
          </a:prstGeom>
          <a:noFill/>
          <a:ln w="28575" cap="flat" cmpd="sng">
            <a:solidFill>
              <a:srgbClr val="00AADB"/>
            </a:solidFill>
            <a:prstDash val="solid"/>
            <a:round/>
            <a:headEnd type="none" w="sm" len="sm"/>
            <a:tailEnd type="triangl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pic>
        <p:nvPicPr>
          <p:cNvPr id="325" name="Google Shape;325;p3"/>
          <p:cNvPicPr preferRelativeResize="0"/>
          <p:nvPr/>
        </p:nvPicPr>
        <p:blipFill rotWithShape="1">
          <a:blip r:embed="rId3">
            <a:alphaModFix/>
          </a:blip>
          <a:srcRect/>
          <a:stretch/>
        </p:blipFill>
        <p:spPr>
          <a:xfrm>
            <a:off x="-4080" y="-16394"/>
            <a:ext cx="12196080" cy="6855840"/>
          </a:xfrm>
          <a:prstGeom prst="rect">
            <a:avLst/>
          </a:prstGeom>
          <a:noFill/>
          <a:ln>
            <a:noFill/>
          </a:ln>
        </p:spPr>
      </p:pic>
      <p:sp>
        <p:nvSpPr>
          <p:cNvPr id="326" name="Google Shape;326;p3"/>
          <p:cNvSpPr/>
          <p:nvPr/>
        </p:nvSpPr>
        <p:spPr>
          <a:xfrm>
            <a:off x="265324" y="376925"/>
            <a:ext cx="4863900" cy="424800"/>
          </a:xfrm>
          <a:prstGeom prst="rect">
            <a:avLst/>
          </a:prstGeom>
          <a:noFill/>
          <a:ln>
            <a:noFill/>
          </a:ln>
        </p:spPr>
        <p:txBody>
          <a:bodyPr spcFirstLastPara="1" wrap="square" lIns="90000" tIns="45000" rIns="90000" bIns="450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2200"/>
              <a:buFont typeface="Arial"/>
              <a:buNone/>
              <a:tabLst/>
              <a:defRPr/>
            </a:pPr>
            <a:r>
              <a:rPr kumimoji="0" lang="en-US" sz="2200" b="1" i="0" u="none" strike="noStrike" kern="0" cap="none" spc="0" normalizeH="0" baseline="0" noProof="0">
                <a:ln>
                  <a:noFill/>
                </a:ln>
                <a:solidFill>
                  <a:srgbClr val="FFFFFF"/>
                </a:solidFill>
                <a:effectLst/>
                <a:uLnTx/>
                <a:uFillTx/>
                <a:latin typeface="Arial"/>
                <a:ea typeface="Arial"/>
                <a:cs typeface="Arial"/>
                <a:sym typeface="Arial"/>
              </a:rPr>
              <a:t>Explicación del algoritmo</a:t>
            </a:r>
            <a:endParaRPr kumimoji="0" sz="22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327" name="Google Shape;327;p3"/>
          <p:cNvSpPr/>
          <p:nvPr/>
        </p:nvSpPr>
        <p:spPr>
          <a:xfrm>
            <a:off x="-160255" y="923493"/>
            <a:ext cx="6983100" cy="429433"/>
          </a:xfrm>
          <a:prstGeom prst="rect">
            <a:avLst/>
          </a:prstGeom>
          <a:noFill/>
          <a:ln>
            <a:noFill/>
          </a:ln>
        </p:spPr>
        <p:txBody>
          <a:bodyPr spcFirstLastPara="1" wrap="square" lIns="90000" tIns="45000" rIns="90000" bIns="450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2200" b="0" i="0" u="none" strike="noStrike" kern="0" cap="none" spc="0" normalizeH="0" baseline="0" noProof="0" dirty="0">
                <a:ln>
                  <a:noFill/>
                </a:ln>
                <a:solidFill>
                  <a:srgbClr val="001E33"/>
                </a:solidFill>
                <a:effectLst/>
                <a:uLnTx/>
                <a:uFillTx/>
                <a:latin typeface="Arial"/>
                <a:cs typeface="Arial"/>
                <a:sym typeface="Arial"/>
              </a:rPr>
              <a:t>Bellman, Ford</a:t>
            </a:r>
            <a:r>
              <a:rPr kumimoji="0" lang="en-US" sz="1400" b="0" i="0" u="none" strike="noStrike" kern="0" cap="none" spc="0" normalizeH="0" baseline="0" noProof="0" dirty="0">
                <a:ln>
                  <a:noFill/>
                </a:ln>
                <a:solidFill>
                  <a:srgbClr val="001E33"/>
                </a:solidFill>
                <a:effectLst/>
                <a:uLnTx/>
                <a:uFillTx/>
                <a:latin typeface="Arial"/>
                <a:ea typeface="Arial"/>
                <a:cs typeface="Arial"/>
                <a:sym typeface="Arial"/>
              </a:rPr>
              <a:t> </a:t>
            </a:r>
            <a:endParaRPr kumimoji="0"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CuadroTexto 1">
            <a:extLst>
              <a:ext uri="{FF2B5EF4-FFF2-40B4-BE49-F238E27FC236}">
                <a16:creationId xmlns:a16="http://schemas.microsoft.com/office/drawing/2014/main" id="{4DB6A7B0-85EE-9943-7116-B8282A621B8E}"/>
              </a:ext>
            </a:extLst>
          </p:cNvPr>
          <p:cNvSpPr txBox="1"/>
          <p:nvPr/>
        </p:nvSpPr>
        <p:spPr>
          <a:xfrm>
            <a:off x="265324" y="1352926"/>
            <a:ext cx="6390000" cy="1815882"/>
          </a:xfrm>
          <a:prstGeom prst="rect">
            <a:avLst/>
          </a:prstGeom>
          <a:noFill/>
        </p:spPr>
        <p:txBody>
          <a:bodyPr wrap="square" rtlCol="0">
            <a:spAutoFit/>
          </a:bodyPr>
          <a:lstStyle/>
          <a:p>
            <a:pPr algn="ctr"/>
            <a:r>
              <a:rPr lang="es-ES" b="1" i="1" dirty="0">
                <a:solidFill>
                  <a:schemeClr val="tx1"/>
                </a:solidFill>
                <a:effectLst/>
                <a:latin typeface="Whitney"/>
              </a:rPr>
              <a:t>La solución planteada para este problema es un algoritmo el cual ayude a las personas a escoger el camino mas optimo en cuanto a distancia y seguridad posible dependiendo del lugar a dónde se dirijan. En este caso se va a utilizar el algoritmo </a:t>
            </a:r>
            <a:r>
              <a:rPr lang="es-ES" b="1" i="1" dirty="0" err="1">
                <a:solidFill>
                  <a:schemeClr val="tx1"/>
                </a:solidFill>
                <a:effectLst/>
                <a:latin typeface="Whitney"/>
              </a:rPr>
              <a:t>Bellman</a:t>
            </a:r>
            <a:r>
              <a:rPr lang="es-ES" b="1" i="1" dirty="0">
                <a:solidFill>
                  <a:schemeClr val="tx1"/>
                </a:solidFill>
                <a:effectLst/>
                <a:latin typeface="Whitney"/>
              </a:rPr>
              <a:t> Ford ya que, a diferencia de otros similares como el Dijkstra, este funciona cuando hay bordes de peso negativo facilitando así la detección de ciclos negativos para un mayor rango de obtención de datos, además, da solución a problemas como la obtención de rutas mas cortas desde un nodo origen el cual es más general que en otros algoritmos.</a:t>
            </a:r>
            <a:endParaRPr lang="es-CO" b="1" i="1" dirty="0">
              <a:solidFill>
                <a:schemeClr val="tx1"/>
              </a:solidFill>
            </a:endParaRPr>
          </a:p>
        </p:txBody>
      </p:sp>
      <p:pic>
        <p:nvPicPr>
          <p:cNvPr id="1030" name="Picture 6">
            <a:extLst>
              <a:ext uri="{FF2B5EF4-FFF2-40B4-BE49-F238E27FC236}">
                <a16:creationId xmlns:a16="http://schemas.microsoft.com/office/drawing/2014/main" id="{F4B39234-0928-0A19-13A9-AC63546075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9954" y="3168808"/>
            <a:ext cx="4310652" cy="256273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Un informe revela que el acoso callejero, verbal y físico hacia las mujeres  es un problema diario y normalizado en todo el mundo">
            <a:extLst>
              <a:ext uri="{FF2B5EF4-FFF2-40B4-BE49-F238E27FC236}">
                <a16:creationId xmlns:a16="http://schemas.microsoft.com/office/drawing/2014/main" id="{A86CEC52-AA71-F80D-C502-C99161C314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24728" y="1626322"/>
            <a:ext cx="4655799" cy="30849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220</Words>
  <Application>Microsoft Office PowerPoint</Application>
  <PresentationFormat>Panorámica</PresentationFormat>
  <Paragraphs>24</Paragraphs>
  <Slides>5</Slides>
  <Notes>5</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5</vt:i4>
      </vt:variant>
    </vt:vector>
  </HeadingPairs>
  <TitlesOfParts>
    <vt:vector size="11" baseType="lpstr">
      <vt:lpstr>Whitney</vt:lpstr>
      <vt:lpstr>Arial</vt:lpstr>
      <vt:lpstr>Times New Roman</vt:lpstr>
      <vt:lpstr>Calibri</vt:lpstr>
      <vt:lpstr>Office Theme</vt:lpstr>
      <vt:lpstr>Office Theme</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Referee</dc:creator>
  <cp:lastModifiedBy>Jose David Cardenas Lucas</cp:lastModifiedBy>
  <cp:revision>2</cp:revision>
  <dcterms:created xsi:type="dcterms:W3CDTF">2020-06-26T14:36:07Z</dcterms:created>
  <dcterms:modified xsi:type="dcterms:W3CDTF">2022-10-17T22:11:11Z</dcterms:modified>
</cp:coreProperties>
</file>