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6ed408d9c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6ed408d9c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6ed408d9c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6ed408d9c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6ed408d9c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6ed408d9c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6ed408d9c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6ed408d9c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6ed408d9c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6ed408d9c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6ed408d9c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6ed408d9c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76228a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576228a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757534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757534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7575346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7575346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7575346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7575346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6ed408d9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6ed408d9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7575346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7575346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76cf2d4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76cf2d4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77d16c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77d16c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77d16cb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77d16cb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77d16cb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77d16cb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77d16cb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77d16cb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77d16cb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77d16cb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6ed408d9c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6ed408d9c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6ed408d9c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6ed408d9c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6ed408d9c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6ed408d9c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6ed408d9c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6ed408d9c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6ed408d9c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6ed408d9c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6ed408d9c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6ed408d9c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6ed408d9c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6ed408d9c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850" y="1959975"/>
            <a:ext cx="4694300" cy="20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895025" y="1132925"/>
            <a:ext cx="7488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Calibri"/>
                <a:ea typeface="Calibri"/>
                <a:cs typeface="Calibri"/>
                <a:sym typeface="Calibri"/>
              </a:rPr>
              <a:t>Conceptos sobre Aplicaciones web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19150" y="845600"/>
            <a:ext cx="75057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1.3.2 Tecnologías de la Web 2.0</a:t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1.3.2.1 AJAX Asynchronous Javascript and XML</a:t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3657750" y="1818375"/>
            <a:ext cx="19980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AJAX</a:t>
            </a:r>
            <a:r>
              <a:rPr lang="es" sz="900"/>
              <a:t>: Es una técnica de desarrollo web que combina varias tecnologías consiguiendo navegación más fácil.</a:t>
            </a:r>
            <a:endParaRPr sz="900"/>
          </a:p>
        </p:txBody>
      </p:sp>
      <p:sp>
        <p:nvSpPr>
          <p:cNvPr id="216" name="Google Shape;216;p22"/>
          <p:cNvSpPr/>
          <p:nvPr/>
        </p:nvSpPr>
        <p:spPr>
          <a:xfrm>
            <a:off x="895350" y="3506100"/>
            <a:ext cx="19980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Document Object Model(DOM): </a:t>
            </a:r>
            <a:r>
              <a:rPr lang="es" sz="900"/>
              <a:t>Mostrar e interactuar con la información.</a:t>
            </a:r>
            <a:endParaRPr sz="900"/>
          </a:p>
        </p:txBody>
      </p:sp>
      <p:sp>
        <p:nvSpPr>
          <p:cNvPr id="217" name="Google Shape;217;p22"/>
          <p:cNvSpPr/>
          <p:nvPr/>
        </p:nvSpPr>
        <p:spPr>
          <a:xfrm>
            <a:off x="3657750" y="2571750"/>
            <a:ext cx="19980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Tecnologías empleadas</a:t>
            </a:r>
            <a:endParaRPr b="1" sz="1000"/>
          </a:p>
        </p:txBody>
      </p:sp>
      <p:sp>
        <p:nvSpPr>
          <p:cNvPr id="218" name="Google Shape;218;p22"/>
          <p:cNvSpPr/>
          <p:nvPr/>
        </p:nvSpPr>
        <p:spPr>
          <a:xfrm>
            <a:off x="3657750" y="3506100"/>
            <a:ext cx="19980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XML Y XLST:</a:t>
            </a:r>
            <a:r>
              <a:rPr lang="es" sz="900"/>
              <a:t> Intercambiar y manipular datos con el servidor web.</a:t>
            </a:r>
            <a:endParaRPr sz="900"/>
          </a:p>
        </p:txBody>
      </p:sp>
      <p:sp>
        <p:nvSpPr>
          <p:cNvPr id="219" name="Google Shape;219;p22"/>
          <p:cNvSpPr/>
          <p:nvPr/>
        </p:nvSpPr>
        <p:spPr>
          <a:xfrm>
            <a:off x="6157700" y="3506100"/>
            <a:ext cx="19980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Javascript:</a:t>
            </a:r>
            <a:r>
              <a:rPr lang="es" sz="900"/>
              <a:t> Nexo de unión.</a:t>
            </a:r>
            <a:endParaRPr sz="900"/>
          </a:p>
        </p:txBody>
      </p:sp>
      <p:sp>
        <p:nvSpPr>
          <p:cNvPr id="220" name="Google Shape;220;p22"/>
          <p:cNvSpPr/>
          <p:nvPr/>
        </p:nvSpPr>
        <p:spPr>
          <a:xfrm>
            <a:off x="6157700" y="2571750"/>
            <a:ext cx="19980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XMLHttpRequest:</a:t>
            </a:r>
            <a:r>
              <a:rPr lang="es" sz="900"/>
              <a:t> Recuperación y envío de datos.</a:t>
            </a:r>
            <a:endParaRPr sz="900"/>
          </a:p>
        </p:txBody>
      </p:sp>
      <p:sp>
        <p:nvSpPr>
          <p:cNvPr id="221" name="Google Shape;221;p22"/>
          <p:cNvSpPr/>
          <p:nvPr/>
        </p:nvSpPr>
        <p:spPr>
          <a:xfrm>
            <a:off x="895350" y="2571750"/>
            <a:ext cx="19980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XHTML O HTML Y CSS: </a:t>
            </a:r>
            <a:r>
              <a:rPr lang="es" sz="900"/>
              <a:t>Presentación de datos.</a:t>
            </a:r>
            <a:endParaRPr sz="900"/>
          </a:p>
        </p:txBody>
      </p:sp>
      <p:cxnSp>
        <p:nvCxnSpPr>
          <p:cNvPr id="222" name="Google Shape;222;p22"/>
          <p:cNvCxnSpPr>
            <a:stCxn id="221" idx="3"/>
            <a:endCxn id="217" idx="1"/>
          </p:cNvCxnSpPr>
          <p:nvPr/>
        </p:nvCxnSpPr>
        <p:spPr>
          <a:xfrm>
            <a:off x="2893350" y="2853000"/>
            <a:ext cx="76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>
            <a:stCxn id="217" idx="3"/>
          </p:cNvCxnSpPr>
          <p:nvPr/>
        </p:nvCxnSpPr>
        <p:spPr>
          <a:xfrm>
            <a:off x="5655750" y="2853000"/>
            <a:ext cx="5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2"/>
          <p:cNvCxnSpPr/>
          <p:nvPr/>
        </p:nvCxnSpPr>
        <p:spPr>
          <a:xfrm flipH="1" rot="10800000">
            <a:off x="2893225" y="3134600"/>
            <a:ext cx="7836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2"/>
          <p:cNvCxnSpPr>
            <a:stCxn id="215" idx="2"/>
            <a:endCxn id="217" idx="0"/>
          </p:cNvCxnSpPr>
          <p:nvPr/>
        </p:nvCxnSpPr>
        <p:spPr>
          <a:xfrm>
            <a:off x="4656750" y="2380875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2"/>
          <p:cNvCxnSpPr>
            <a:stCxn id="217" idx="2"/>
            <a:endCxn id="218" idx="0"/>
          </p:cNvCxnSpPr>
          <p:nvPr/>
        </p:nvCxnSpPr>
        <p:spPr>
          <a:xfrm>
            <a:off x="4656750" y="3134250"/>
            <a:ext cx="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/>
          <p:nvPr/>
        </p:nvCxnSpPr>
        <p:spPr>
          <a:xfrm>
            <a:off x="5625700" y="3134325"/>
            <a:ext cx="5424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819150" y="592700"/>
            <a:ext cx="7505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1.3.2.2. Blogs Wiki y RSS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819150" y="1306100"/>
            <a:ext cx="7505700" cy="31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Los blogs</a:t>
            </a:r>
            <a:r>
              <a:rPr lang="es">
                <a:solidFill>
                  <a:srgbClr val="000000"/>
                </a:solidFill>
              </a:rPr>
              <a:t> son espacios de web donde los autores escriben cronológicamente artículos y las personas que lo leen dejan comentarios, son sitios web actualizados que recopilan textos o artículos de uno o varios autores.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Existen weblogs de tipo personal, periodístico, empresariales, etc…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Un Wiki </a:t>
            </a:r>
            <a:r>
              <a:rPr lang="es">
                <a:solidFill>
                  <a:srgbClr val="000000"/>
                </a:solidFill>
              </a:rPr>
              <a:t>es una colección de páginas hipertexto que las visitan y puede ser editadas por cualquiera en cualquier momento, básicamente es un editor de texto que permite que sus contenidos sean escritos de forma colaborativa a través de un navegador.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RRSS Really Simple Sindication</a:t>
            </a:r>
            <a:r>
              <a:rPr lang="es">
                <a:solidFill>
                  <a:srgbClr val="000000"/>
                </a:solidFill>
              </a:rPr>
              <a:t> es un formato que permite que unos programas llamados agregadores presenten el contenido de una página web sin necesidad de visitarla.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819150" y="845600"/>
            <a:ext cx="7505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1.4. Aplicaciones Web 1.0 vs 2.0</a:t>
            </a:r>
            <a:endParaRPr b="1" sz="2700">
              <a:solidFill>
                <a:srgbClr val="000000"/>
              </a:solidFill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675725"/>
            <a:ext cx="68961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19150" y="845600"/>
            <a:ext cx="7505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1.5. Web 3.0 (Semántica) y Web Sintáctica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819150" y="1587250"/>
            <a:ext cx="75057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La web actual es útil porque podemos comprenderla. Está compuesta de documentos HTML en lenguaje natural y multimedia.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3506025" y="2521500"/>
            <a:ext cx="15672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Web sintáctica</a:t>
            </a:r>
            <a:r>
              <a:rPr lang="es" sz="900"/>
              <a:t> es un conjunto de recursos enlazados entre sí.</a:t>
            </a:r>
            <a:endParaRPr sz="900"/>
          </a:p>
        </p:txBody>
      </p:sp>
      <p:sp>
        <p:nvSpPr>
          <p:cNvPr id="247" name="Google Shape;247;p25"/>
          <p:cNvSpPr/>
          <p:nvPr/>
        </p:nvSpPr>
        <p:spPr>
          <a:xfrm>
            <a:off x="3506025" y="3179413"/>
            <a:ext cx="15672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Caracterizado por</a:t>
            </a:r>
            <a:endParaRPr sz="900"/>
          </a:p>
        </p:txBody>
      </p:sp>
      <p:sp>
        <p:nvSpPr>
          <p:cNvPr id="248" name="Google Shape;248;p25"/>
          <p:cNvSpPr/>
          <p:nvPr/>
        </p:nvSpPr>
        <p:spPr>
          <a:xfrm>
            <a:off x="5871425" y="3837325"/>
            <a:ext cx="15672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Alta sensibilidad al vocabulario empleado en la busqueda.</a:t>
            </a:r>
            <a:endParaRPr b="1" sz="900"/>
          </a:p>
        </p:txBody>
      </p:sp>
      <p:sp>
        <p:nvSpPr>
          <p:cNvPr id="249" name="Google Shape;249;p25"/>
          <p:cNvSpPr/>
          <p:nvPr/>
        </p:nvSpPr>
        <p:spPr>
          <a:xfrm>
            <a:off x="3506025" y="3837325"/>
            <a:ext cx="15672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Escasa precisión de resultados.</a:t>
            </a:r>
            <a:endParaRPr b="1" sz="900"/>
          </a:p>
        </p:txBody>
      </p:sp>
      <p:sp>
        <p:nvSpPr>
          <p:cNvPr id="250" name="Google Shape;250;p25"/>
          <p:cNvSpPr/>
          <p:nvPr/>
        </p:nvSpPr>
        <p:spPr>
          <a:xfrm>
            <a:off x="1140625" y="3837325"/>
            <a:ext cx="15672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No se enlazan con la totalidad de páginas existentes.</a:t>
            </a:r>
            <a:endParaRPr b="1" sz="900"/>
          </a:p>
        </p:txBody>
      </p:sp>
      <p:cxnSp>
        <p:nvCxnSpPr>
          <p:cNvPr id="251" name="Google Shape;251;p25"/>
          <p:cNvCxnSpPr>
            <a:stCxn id="246" idx="2"/>
            <a:endCxn id="247" idx="0"/>
          </p:cNvCxnSpPr>
          <p:nvPr/>
        </p:nvCxnSpPr>
        <p:spPr>
          <a:xfrm>
            <a:off x="4289625" y="2993700"/>
            <a:ext cx="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5"/>
          <p:cNvCxnSpPr/>
          <p:nvPr/>
        </p:nvCxnSpPr>
        <p:spPr>
          <a:xfrm flipH="1" rot="10800000">
            <a:off x="2702350" y="3636675"/>
            <a:ext cx="8238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5"/>
          <p:cNvCxnSpPr>
            <a:endCxn id="249" idx="0"/>
          </p:cNvCxnSpPr>
          <p:nvPr/>
        </p:nvCxnSpPr>
        <p:spPr>
          <a:xfrm>
            <a:off x="4289625" y="3651625"/>
            <a:ext cx="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5"/>
          <p:cNvCxnSpPr/>
          <p:nvPr/>
        </p:nvCxnSpPr>
        <p:spPr>
          <a:xfrm>
            <a:off x="5063125" y="3656700"/>
            <a:ext cx="8439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819150" y="845600"/>
            <a:ext cx="75057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1.5.1. Web Semántica y Metadatos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         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819150" y="1496900"/>
            <a:ext cx="7505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La Web Semántica</a:t>
            </a:r>
            <a:r>
              <a:rPr lang="es">
                <a:solidFill>
                  <a:srgbClr val="000000"/>
                </a:solidFill>
              </a:rPr>
              <a:t> añade a la web sintáctica la semántica que le falta para crear un entorno en donde podemos acceder a la información que necesitamos de un modo exacto y completo. Facilitación de la información y se resuelven los problemas de interoperabilidad entre aplicaciones.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Los Metadatos </a:t>
            </a:r>
            <a:r>
              <a:rPr lang="es">
                <a:solidFill>
                  <a:srgbClr val="000000"/>
                </a:solidFill>
              </a:rPr>
              <a:t>son datos sobre datos que identifican y direccionan la información electrónica dispersa y representan la descripción bibliográfica de recursos electrónicos.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25" y="2941975"/>
            <a:ext cx="3587874" cy="17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900" y="3128725"/>
            <a:ext cx="2535050" cy="15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113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1.5.4. Uri’s identificadores uniformes de recursos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URL</a:t>
            </a:r>
            <a:r>
              <a:rPr lang="es"/>
              <a:t> es una dirección mediante la cual accedemos a un recurso a través de internet. URI es un identificador al que un grupo de personas lo convierten en sujeto o predicado de cualquier sentencia a RDF articulando formas de comunicación.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475" y="2873650"/>
            <a:ext cx="4015325" cy="1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819150" y="845600"/>
            <a:ext cx="7505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1.6. Web 4.0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819150" y="1547075"/>
            <a:ext cx="75057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La Web 4.0</a:t>
            </a:r>
            <a:r>
              <a:rPr lang="es">
                <a:solidFill>
                  <a:srgbClr val="000000"/>
                </a:solidFill>
              </a:rPr>
              <a:t> es la época de la inteligencia ya que este tipo de web sabe lo que queremos, lo que nos gusta y nos lo ofrece de forma natural ya que al hablar de algo en concreto nos escucha y nos lo ofrece.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Un ejemplo de Web 4.0 es Siri, Cortana que son asistentes virtuales.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Imagina que nuestro móvil solo con decirle reserva el pan o la compra que hacemos habitualmente y solo tenemos que ir a recogerlo, esto sería por que la red sabrá donde hacemos la compra habitualmente.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Esto supondría peleas comerciales entre empresas y los gobiernos por el dominio de ese mercado, privacidad incluso definirán el concepto mismo de privacidad.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La web 4.0 puede ser un gran paso para que las tareas del día a día se hagan solas.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819150" y="845600"/>
            <a:ext cx="7505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2. ¿Qué es una aplicación web?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819150" y="1547000"/>
            <a:ext cx="7505700" cy="27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Aplicación web</a:t>
            </a:r>
            <a:r>
              <a:rPr lang="es">
                <a:solidFill>
                  <a:srgbClr val="000000"/>
                </a:solidFill>
              </a:rPr>
              <a:t> es una aplicación informática creada para ser visualizada por un navegador, por ejemplo, Gmail, Google Maps, etc…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Las ventajas que tienen sobre las aplicaciones informáticas de escritorio son: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Ausencia de costes de actualización.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Datos centralizados: No solo aloja páginas web, también datos.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Ausencia de instalación.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Actualizar constantemente.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Movilidad.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Gran compatibilidad.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Requerimientos mínimos en el cliente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Fácil de manejar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Fáciles de manejar para el usuario.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925" y="2919350"/>
            <a:ext cx="2579926" cy="12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819150" y="845600"/>
            <a:ext cx="75057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2.1. ¿Qué es una aplicación Web? Desventajas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3646650" y="1617375"/>
            <a:ext cx="1567200" cy="5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Aplicación Web</a:t>
            </a:r>
            <a:endParaRPr b="1" sz="1000"/>
          </a:p>
        </p:txBody>
      </p:sp>
      <p:sp>
        <p:nvSpPr>
          <p:cNvPr id="289" name="Google Shape;289;p30"/>
          <p:cNvSpPr/>
          <p:nvPr/>
        </p:nvSpPr>
        <p:spPr>
          <a:xfrm>
            <a:off x="3646650" y="2335675"/>
            <a:ext cx="1567200" cy="5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Tiene desventajas</a:t>
            </a:r>
            <a:endParaRPr sz="1000"/>
          </a:p>
        </p:txBody>
      </p:sp>
      <p:sp>
        <p:nvSpPr>
          <p:cNvPr id="290" name="Google Shape;290;p30"/>
          <p:cNvSpPr/>
          <p:nvPr/>
        </p:nvSpPr>
        <p:spPr>
          <a:xfrm>
            <a:off x="3646650" y="3053975"/>
            <a:ext cx="1567200" cy="5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Infrautilización de hardware</a:t>
            </a:r>
            <a:endParaRPr b="1" sz="1000"/>
          </a:p>
        </p:txBody>
      </p:sp>
      <p:sp>
        <p:nvSpPr>
          <p:cNvPr id="291" name="Google Shape;291;p30"/>
          <p:cNvSpPr/>
          <p:nvPr/>
        </p:nvSpPr>
        <p:spPr>
          <a:xfrm>
            <a:off x="5679150" y="3053975"/>
            <a:ext cx="1734600" cy="5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Requieren conectividad a internet para su funcionamiento</a:t>
            </a:r>
            <a:endParaRPr b="1" sz="1000"/>
          </a:p>
        </p:txBody>
      </p:sp>
      <p:sp>
        <p:nvSpPr>
          <p:cNvPr id="292" name="Google Shape;292;p30"/>
          <p:cNvSpPr/>
          <p:nvPr/>
        </p:nvSpPr>
        <p:spPr>
          <a:xfrm>
            <a:off x="1614150" y="3053975"/>
            <a:ext cx="1567200" cy="5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Menor Potencia</a:t>
            </a:r>
            <a:endParaRPr b="1" sz="1000"/>
          </a:p>
        </p:txBody>
      </p:sp>
      <p:cxnSp>
        <p:nvCxnSpPr>
          <p:cNvPr id="293" name="Google Shape;293;p30"/>
          <p:cNvCxnSpPr>
            <a:endCxn id="289" idx="0"/>
          </p:cNvCxnSpPr>
          <p:nvPr/>
        </p:nvCxnSpPr>
        <p:spPr>
          <a:xfrm>
            <a:off x="4430250" y="2134675"/>
            <a:ext cx="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0"/>
          <p:cNvCxnSpPr/>
          <p:nvPr/>
        </p:nvCxnSpPr>
        <p:spPr>
          <a:xfrm>
            <a:off x="4430250" y="2837875"/>
            <a:ext cx="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0"/>
          <p:cNvCxnSpPr/>
          <p:nvPr/>
        </p:nvCxnSpPr>
        <p:spPr>
          <a:xfrm flipH="1">
            <a:off x="3174450" y="2832950"/>
            <a:ext cx="4722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0"/>
          <p:cNvCxnSpPr/>
          <p:nvPr/>
        </p:nvCxnSpPr>
        <p:spPr>
          <a:xfrm>
            <a:off x="5203775" y="2832950"/>
            <a:ext cx="4923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819150" y="845600"/>
            <a:ext cx="75057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3. Funcionamiento de una aplicación Web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819150" y="1466600"/>
            <a:ext cx="75057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 pueden utilizar diversos lenguajes y tecnologías, </a:t>
            </a:r>
            <a:r>
              <a:rPr b="1" lang="es">
                <a:solidFill>
                  <a:srgbClr val="000000"/>
                </a:solidFill>
              </a:rPr>
              <a:t>hay 2 estrategias: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Lenguajes y tecnologías en el lado del cliente:</a:t>
            </a:r>
            <a:r>
              <a:rPr lang="es">
                <a:solidFill>
                  <a:srgbClr val="000000"/>
                </a:solidFill>
              </a:rPr>
              <a:t> Se trata de los elementos que se incorporan con el HTML y necesitan ser interpretados en el navegador de ese usuario.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Lenguajes y tecnologías en el lado del servidor:</a:t>
            </a:r>
            <a:r>
              <a:rPr lang="es">
                <a:solidFill>
                  <a:srgbClr val="000000"/>
                </a:solidFill>
              </a:rPr>
              <a:t> Se trata de aplicaciones que ya están creadas con lenguajes y elementos que se interpretan en el servidor que aloja la aplicación.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3" name="Google Shape;3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600" y="2988672"/>
            <a:ext cx="1850800" cy="14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542475"/>
            <a:ext cx="7505700" cy="4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                         					                        </a:t>
            </a:r>
            <a:r>
              <a:rPr b="1" lang="es" sz="1400">
                <a:solidFill>
                  <a:srgbClr val="000000"/>
                </a:solidFill>
              </a:rPr>
              <a:t>ÍNDICE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1. Evolución de la web e internet.              				                                       1.5. Web 3.0 (Semántica) y Web Sintáctica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1.1. Internet                                                                                                                                               1.5.1. Web semántica y metadatos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1.2. Web 1.0						                                              1.5.2. URIS identificadores uniformes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1.2. Web 1.0(2)                                                                                                                                          de recursos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1.3. Web 2.0                                                                                                                                        1.6. Web 4.0                              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	1.3.1. ¿Qué es un CMS?                                                                                                   2. ¿Que es una aplicación web?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	1.3.1. ¿Que es un CMS?(2)                                                                                                    2.1. ¿Que es una aplicación web?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	1.3.2. Tecnologías de la web 2.0                                                                                          2.2. ¿Que es una aplicación web?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	        1.3.2.1. AJAX Asynchronous JavaScript and XML                                                     desventajas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	        1.3.2.2. Blogs, Wiki y RRSS		                                                         3. Funcionamiento de una aplicación web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	1.4. Aplicaciones Web 1.0 vs 2.0                                                                                                          3.1. Funcionamiento del lado cliente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                              3.2. Funcionamiento del lado servidor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                          4. Creación de aplicaciones web</a:t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819150" y="725050"/>
            <a:ext cx="75057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3.1. Funcionamiento en el lado cliente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1265775" y="1587250"/>
            <a:ext cx="1255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CSS</a:t>
            </a:r>
            <a:endParaRPr b="1" sz="1200"/>
          </a:p>
        </p:txBody>
      </p:sp>
      <p:sp>
        <p:nvSpPr>
          <p:cNvPr id="310" name="Google Shape;310;p32"/>
          <p:cNvSpPr/>
          <p:nvPr/>
        </p:nvSpPr>
        <p:spPr>
          <a:xfrm>
            <a:off x="1265775" y="2181663"/>
            <a:ext cx="1255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Javascript</a:t>
            </a:r>
            <a:endParaRPr b="1" sz="1200"/>
          </a:p>
        </p:txBody>
      </p:sp>
      <p:sp>
        <p:nvSpPr>
          <p:cNvPr id="311" name="Google Shape;311;p32"/>
          <p:cNvSpPr/>
          <p:nvPr/>
        </p:nvSpPr>
        <p:spPr>
          <a:xfrm>
            <a:off x="1265775" y="2776063"/>
            <a:ext cx="1255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Flash</a:t>
            </a:r>
            <a:endParaRPr b="1" sz="1200"/>
          </a:p>
        </p:txBody>
      </p:sp>
      <p:sp>
        <p:nvSpPr>
          <p:cNvPr id="312" name="Google Shape;312;p32"/>
          <p:cNvSpPr/>
          <p:nvPr/>
        </p:nvSpPr>
        <p:spPr>
          <a:xfrm>
            <a:off x="1265775" y="3346250"/>
            <a:ext cx="1255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Silverlight</a:t>
            </a:r>
            <a:endParaRPr b="1" sz="1200"/>
          </a:p>
        </p:txBody>
      </p:sp>
      <p:sp>
        <p:nvSpPr>
          <p:cNvPr id="313" name="Google Shape;313;p32"/>
          <p:cNvSpPr/>
          <p:nvPr/>
        </p:nvSpPr>
        <p:spPr>
          <a:xfrm>
            <a:off x="1265775" y="3916425"/>
            <a:ext cx="1255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Applets de java</a:t>
            </a:r>
            <a:endParaRPr b="1" sz="1200"/>
          </a:p>
        </p:txBody>
      </p:sp>
      <p:sp>
        <p:nvSpPr>
          <p:cNvPr id="314" name="Google Shape;314;p32"/>
          <p:cNvSpPr/>
          <p:nvPr/>
        </p:nvSpPr>
        <p:spPr>
          <a:xfrm>
            <a:off x="2752575" y="1687750"/>
            <a:ext cx="8841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2752575" y="2250250"/>
            <a:ext cx="8841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2752575" y="2876575"/>
            <a:ext cx="8841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2752575" y="3502900"/>
            <a:ext cx="8841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2752575" y="4016925"/>
            <a:ext cx="8841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4294725" y="2181675"/>
            <a:ext cx="32349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Código se puede incluir directamente en la página web.</a:t>
            </a:r>
            <a:endParaRPr sz="1000"/>
          </a:p>
        </p:txBody>
      </p:sp>
      <p:sp>
        <p:nvSpPr>
          <p:cNvPr id="320" name="Google Shape;320;p32"/>
          <p:cNvSpPr/>
          <p:nvPr/>
        </p:nvSpPr>
        <p:spPr>
          <a:xfrm>
            <a:off x="4294725" y="2741788"/>
            <a:ext cx="32349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incrusta mediante una etiqueta HTEM que hace referencia a SWF el que contiene código flash.</a:t>
            </a:r>
            <a:endParaRPr sz="1000"/>
          </a:p>
        </p:txBody>
      </p:sp>
      <p:sp>
        <p:nvSpPr>
          <p:cNvPr id="321" name="Google Shape;321;p32"/>
          <p:cNvSpPr/>
          <p:nvPr/>
        </p:nvSpPr>
        <p:spPr>
          <a:xfrm>
            <a:off x="4294725" y="3346250"/>
            <a:ext cx="32349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Semejante a Flash pero requiere también un plugin.</a:t>
            </a:r>
            <a:endParaRPr sz="1000"/>
          </a:p>
        </p:txBody>
      </p:sp>
      <p:sp>
        <p:nvSpPr>
          <p:cNvPr id="322" name="Google Shape;322;p32"/>
          <p:cNvSpPr/>
          <p:nvPr/>
        </p:nvSpPr>
        <p:spPr>
          <a:xfrm>
            <a:off x="4294725" y="3916425"/>
            <a:ext cx="32349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incrusta mediante etiqueta HTML y hace referencia a un archivo que tiene código java.</a:t>
            </a:r>
            <a:endParaRPr sz="1000"/>
          </a:p>
        </p:txBody>
      </p:sp>
      <p:sp>
        <p:nvSpPr>
          <p:cNvPr id="323" name="Google Shape;323;p32"/>
          <p:cNvSpPr/>
          <p:nvPr/>
        </p:nvSpPr>
        <p:spPr>
          <a:xfrm>
            <a:off x="4294725" y="1621550"/>
            <a:ext cx="32349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Permite cambiar la apariencia de una página web.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819150" y="845600"/>
            <a:ext cx="75057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3.2 Funcionamiento en el lado servidor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819150" y="1567100"/>
            <a:ext cx="7505700" cy="28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1.Petición.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2.Petición HTTP al servidor web.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3.El servidor encuentra la página web con sus dichos componentes.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4.El servidor de aplicaciones traduce el código y entrega la traducción entendible para el navegador.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5.El resultado se envía al navegador.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6.El navegador interpreta el código y lo muestra al usuario.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63" y="1567095"/>
            <a:ext cx="3818475" cy="13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819150" y="845600"/>
            <a:ext cx="75057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4. Creación de aplicaciones web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819150" y="1496900"/>
            <a:ext cx="7505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3519" lvl="0" marL="457200" rtl="0" algn="l">
              <a:spcBef>
                <a:spcPts val="0"/>
              </a:spcBef>
              <a:spcAft>
                <a:spcPts val="0"/>
              </a:spcAft>
              <a:buSzPts val="1022"/>
              <a:buChar char="●"/>
            </a:pPr>
            <a:r>
              <a:rPr b="1" lang="es" sz="1022"/>
              <a:t>Servidores web</a:t>
            </a:r>
            <a:endParaRPr b="1" sz="1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2"/>
              <a:t>Un servidor web es una máquina que es capaz de interpretar peticiones web realizadas con el protocolo http y https y devolver el resultado de la petición.</a:t>
            </a:r>
            <a:endParaRPr sz="1022"/>
          </a:p>
          <a:p>
            <a:pPr indent="-293519" lvl="0" marL="457200" rtl="0" algn="l">
              <a:spcBef>
                <a:spcPts val="1200"/>
              </a:spcBef>
              <a:spcAft>
                <a:spcPts val="0"/>
              </a:spcAft>
              <a:buSzPts val="1022"/>
              <a:buChar char="●"/>
            </a:pPr>
            <a:r>
              <a:rPr b="1" lang="es" sz="1022"/>
              <a:t>Servidores de aplicaciones web</a:t>
            </a:r>
            <a:endParaRPr b="1" sz="1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2"/>
              <a:t>Solo interpretan peticiones http, no descifran el código de los documentos que entregan, esta tarea la realiza el cliente que hizo la petición.</a:t>
            </a:r>
            <a:endParaRPr sz="1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2"/>
              <a:t>Son los encargados de traducir instrucciones hechas en lenguajes del lado del servidor y entregar el resultado de esa traducción al servidor web.</a:t>
            </a:r>
            <a:endParaRPr sz="1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2"/>
              <a:t>Trabajan en conjunto con los servidores web para que este proceso sea transparente al usuario.</a:t>
            </a:r>
            <a:endParaRPr sz="1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2"/>
              <a:t>Son simplemente módulos software que se añaden al servidor web de modo que los términos servidor web y servidor de aplicaciones web se confunden.</a:t>
            </a:r>
            <a:endParaRPr sz="10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819150" y="845600"/>
            <a:ext cx="75057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4.1 Arquitectura de 3 niveles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3556250" y="1627425"/>
            <a:ext cx="1567200" cy="3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 3 capas</a:t>
            </a: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1697750" y="2394350"/>
            <a:ext cx="1245600" cy="6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Capa de Presentación</a:t>
            </a:r>
            <a:endParaRPr b="1" sz="1000"/>
          </a:p>
        </p:txBody>
      </p:sp>
      <p:sp>
        <p:nvSpPr>
          <p:cNvPr id="344" name="Google Shape;344;p35"/>
          <p:cNvSpPr/>
          <p:nvPr/>
        </p:nvSpPr>
        <p:spPr>
          <a:xfrm>
            <a:off x="5637450" y="2394350"/>
            <a:ext cx="1245600" cy="6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Capa de negocio</a:t>
            </a:r>
            <a:endParaRPr b="1" sz="1000"/>
          </a:p>
        </p:txBody>
      </p:sp>
      <p:sp>
        <p:nvSpPr>
          <p:cNvPr id="345" name="Google Shape;345;p35"/>
          <p:cNvSpPr/>
          <p:nvPr/>
        </p:nvSpPr>
        <p:spPr>
          <a:xfrm>
            <a:off x="3717050" y="2394350"/>
            <a:ext cx="1245600" cy="6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Capa Lógica </a:t>
            </a:r>
            <a:endParaRPr b="1" sz="1000"/>
          </a:p>
        </p:txBody>
      </p:sp>
      <p:sp>
        <p:nvSpPr>
          <p:cNvPr id="346" name="Google Shape;346;p35"/>
          <p:cNvSpPr/>
          <p:nvPr/>
        </p:nvSpPr>
        <p:spPr>
          <a:xfrm>
            <a:off x="1697750" y="3621675"/>
            <a:ext cx="1245600" cy="6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encarga de presentar la información al usuario</a:t>
            </a:r>
            <a:endParaRPr sz="1000"/>
          </a:p>
        </p:txBody>
      </p:sp>
      <p:sp>
        <p:nvSpPr>
          <p:cNvPr id="347" name="Google Shape;347;p35"/>
          <p:cNvSpPr/>
          <p:nvPr/>
        </p:nvSpPr>
        <p:spPr>
          <a:xfrm>
            <a:off x="3717050" y="3621675"/>
            <a:ext cx="1245600" cy="6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Gestiona el funcionamiento de la aplicación</a:t>
            </a:r>
            <a:endParaRPr sz="1000"/>
          </a:p>
        </p:txBody>
      </p:sp>
      <p:sp>
        <p:nvSpPr>
          <p:cNvPr id="348" name="Google Shape;348;p35"/>
          <p:cNvSpPr/>
          <p:nvPr/>
        </p:nvSpPr>
        <p:spPr>
          <a:xfrm>
            <a:off x="5637450" y="3621675"/>
            <a:ext cx="1245600" cy="6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 la que contiene la información empresarial.</a:t>
            </a:r>
            <a:endParaRPr sz="1000"/>
          </a:p>
        </p:txBody>
      </p:sp>
      <p:cxnSp>
        <p:nvCxnSpPr>
          <p:cNvPr id="349" name="Google Shape;349;p35"/>
          <p:cNvCxnSpPr>
            <a:stCxn id="343" idx="0"/>
            <a:endCxn id="342" idx="1"/>
          </p:cNvCxnSpPr>
          <p:nvPr/>
        </p:nvCxnSpPr>
        <p:spPr>
          <a:xfrm flipH="1" rot="10800000">
            <a:off x="2320550" y="1798250"/>
            <a:ext cx="12357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5"/>
          <p:cNvCxnSpPr>
            <a:stCxn id="342" idx="2"/>
            <a:endCxn id="345" idx="0"/>
          </p:cNvCxnSpPr>
          <p:nvPr/>
        </p:nvCxnSpPr>
        <p:spPr>
          <a:xfrm>
            <a:off x="4339850" y="1969125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5"/>
          <p:cNvCxnSpPr>
            <a:stCxn id="342" idx="3"/>
            <a:endCxn id="344" idx="0"/>
          </p:cNvCxnSpPr>
          <p:nvPr/>
        </p:nvCxnSpPr>
        <p:spPr>
          <a:xfrm>
            <a:off x="5123450" y="1798275"/>
            <a:ext cx="11367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5"/>
          <p:cNvCxnSpPr>
            <a:stCxn id="343" idx="2"/>
            <a:endCxn id="346" idx="0"/>
          </p:cNvCxnSpPr>
          <p:nvPr/>
        </p:nvCxnSpPr>
        <p:spPr>
          <a:xfrm>
            <a:off x="2320550" y="3065750"/>
            <a:ext cx="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5"/>
          <p:cNvCxnSpPr>
            <a:stCxn id="345" idx="2"/>
            <a:endCxn id="347" idx="0"/>
          </p:cNvCxnSpPr>
          <p:nvPr/>
        </p:nvCxnSpPr>
        <p:spPr>
          <a:xfrm>
            <a:off x="4339850" y="3065750"/>
            <a:ext cx="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5"/>
          <p:cNvCxnSpPr>
            <a:stCxn id="344" idx="2"/>
            <a:endCxn id="348" idx="0"/>
          </p:cNvCxnSpPr>
          <p:nvPr/>
        </p:nvCxnSpPr>
        <p:spPr>
          <a:xfrm>
            <a:off x="6260250" y="3065750"/>
            <a:ext cx="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819150" y="845600"/>
            <a:ext cx="75057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4.2. Programación Back-end y Front-end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819150" y="1466600"/>
            <a:ext cx="75057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Front-end: </a:t>
            </a:r>
            <a:r>
              <a:rPr lang="es">
                <a:solidFill>
                  <a:srgbClr val="000000"/>
                </a:solidFill>
              </a:rPr>
              <a:t>Es la parte del desarrollo que se encarga de la apariencia final de la aplicación que ve el usuario, es decir, es la interfaz del usuario.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Las personas que se encargan de esto son las que diseñan las maquetas usando Adobe Photoshop y también del HTML y CSS como JavaScript.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Back-end:</a:t>
            </a:r>
            <a:r>
              <a:rPr lang="es">
                <a:solidFill>
                  <a:srgbClr val="000000"/>
                </a:solidFill>
              </a:rPr>
              <a:t> Se encarga de realizar la parte de la aplicación que se oculta al usuario, usan lenguajes del lado del servidor y de base de datos, se encarga de que funcione correctamente la aplicación.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50" y="3287175"/>
            <a:ext cx="3130030" cy="11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819150" y="845600"/>
            <a:ext cx="7505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4.3 Paradigma MVC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1476750" y="1798225"/>
            <a:ext cx="14667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Modelo</a:t>
            </a:r>
            <a:endParaRPr b="1" sz="1100"/>
          </a:p>
        </p:txBody>
      </p:sp>
      <p:sp>
        <p:nvSpPr>
          <p:cNvPr id="368" name="Google Shape;368;p37"/>
          <p:cNvSpPr/>
          <p:nvPr/>
        </p:nvSpPr>
        <p:spPr>
          <a:xfrm>
            <a:off x="1476750" y="2473000"/>
            <a:ext cx="14667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Vista</a:t>
            </a:r>
            <a:endParaRPr b="1" sz="1100"/>
          </a:p>
        </p:txBody>
      </p:sp>
      <p:sp>
        <p:nvSpPr>
          <p:cNvPr id="369" name="Google Shape;369;p37"/>
          <p:cNvSpPr/>
          <p:nvPr/>
        </p:nvSpPr>
        <p:spPr>
          <a:xfrm>
            <a:off x="1476750" y="3147775"/>
            <a:ext cx="14667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Controlador</a:t>
            </a:r>
            <a:endParaRPr b="1" sz="1100"/>
          </a:p>
        </p:txBody>
      </p:sp>
      <p:sp>
        <p:nvSpPr>
          <p:cNvPr id="370" name="Google Shape;370;p37"/>
          <p:cNvSpPr/>
          <p:nvPr/>
        </p:nvSpPr>
        <p:spPr>
          <a:xfrm>
            <a:off x="4270625" y="1808275"/>
            <a:ext cx="34557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Asocia la información de la capa de negocio a su formato entendible por el lenguaje y tecnología.</a:t>
            </a:r>
            <a:endParaRPr sz="1100"/>
          </a:p>
        </p:txBody>
      </p:sp>
      <p:sp>
        <p:nvSpPr>
          <p:cNvPr id="371" name="Google Shape;371;p37"/>
          <p:cNvSpPr/>
          <p:nvPr/>
        </p:nvSpPr>
        <p:spPr>
          <a:xfrm>
            <a:off x="4270625" y="2478013"/>
            <a:ext cx="34557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Encargada de definir la interfaz de usuario.</a:t>
            </a:r>
            <a:endParaRPr sz="1100"/>
          </a:p>
        </p:txBody>
      </p:sp>
      <p:sp>
        <p:nvSpPr>
          <p:cNvPr id="372" name="Google Shape;372;p37"/>
          <p:cNvSpPr/>
          <p:nvPr/>
        </p:nvSpPr>
        <p:spPr>
          <a:xfrm>
            <a:off x="4270625" y="3147775"/>
            <a:ext cx="34557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Maneja las peticiones del usuario y de comunicar las capas anteriores para que obtengan lo necesario de la petición.</a:t>
            </a:r>
            <a:endParaRPr sz="1000"/>
          </a:p>
        </p:txBody>
      </p:sp>
      <p:sp>
        <p:nvSpPr>
          <p:cNvPr id="373" name="Google Shape;373;p37"/>
          <p:cNvSpPr/>
          <p:nvPr/>
        </p:nvSpPr>
        <p:spPr>
          <a:xfrm>
            <a:off x="3172188" y="1918825"/>
            <a:ext cx="8697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172175" y="2588575"/>
            <a:ext cx="8697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172175" y="3258325"/>
            <a:ext cx="8697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819150" y="934275"/>
            <a:ext cx="75057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6000">
                <a:solidFill>
                  <a:srgbClr val="000000"/>
                </a:solidFill>
              </a:rPr>
              <a:t>FIN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2"/>
                </a:solidFill>
              </a:rPr>
              <a:t>1.</a:t>
            </a:r>
            <a:r>
              <a:rPr b="1" lang="es" sz="2800">
                <a:solidFill>
                  <a:schemeClr val="dk2"/>
                </a:solidFill>
              </a:rPr>
              <a:t>Evolución de la web e internet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406425" y="1627425"/>
            <a:ext cx="13260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1957</a:t>
            </a:r>
            <a:endParaRPr b="1"/>
          </a:p>
        </p:txBody>
      </p:sp>
      <p:sp>
        <p:nvSpPr>
          <p:cNvPr id="141" name="Google Shape;141;p15"/>
          <p:cNvSpPr/>
          <p:nvPr/>
        </p:nvSpPr>
        <p:spPr>
          <a:xfrm>
            <a:off x="2943450" y="1712775"/>
            <a:ext cx="904200" cy="28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098725" y="1627400"/>
            <a:ext cx="32550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Agencia de proyectos de investigaciones avanzadas.</a:t>
            </a:r>
            <a:endParaRPr sz="1300"/>
          </a:p>
        </p:txBody>
      </p:sp>
      <p:sp>
        <p:nvSpPr>
          <p:cNvPr id="143" name="Google Shape;143;p15"/>
          <p:cNvSpPr/>
          <p:nvPr/>
        </p:nvSpPr>
        <p:spPr>
          <a:xfrm>
            <a:off x="1406400" y="2345700"/>
            <a:ext cx="13260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1967</a:t>
            </a:r>
            <a:endParaRPr b="1"/>
          </a:p>
        </p:txBody>
      </p:sp>
      <p:sp>
        <p:nvSpPr>
          <p:cNvPr id="144" name="Google Shape;144;p15"/>
          <p:cNvSpPr/>
          <p:nvPr/>
        </p:nvSpPr>
        <p:spPr>
          <a:xfrm>
            <a:off x="2953500" y="2431050"/>
            <a:ext cx="904200" cy="28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4078800" y="2345700"/>
            <a:ext cx="32748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Hombre llega a la luna. Marca el inicio de las comunicaciones globales.</a:t>
            </a:r>
            <a:endParaRPr sz="1300"/>
          </a:p>
        </p:txBody>
      </p:sp>
      <p:sp>
        <p:nvSpPr>
          <p:cNvPr id="146" name="Google Shape;146;p15"/>
          <p:cNvSpPr/>
          <p:nvPr/>
        </p:nvSpPr>
        <p:spPr>
          <a:xfrm>
            <a:off x="1406275" y="2988675"/>
            <a:ext cx="1326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1969</a:t>
            </a:r>
            <a:endParaRPr b="1"/>
          </a:p>
        </p:txBody>
      </p:sp>
      <p:sp>
        <p:nvSpPr>
          <p:cNvPr id="147" name="Google Shape;147;p15"/>
          <p:cNvSpPr/>
          <p:nvPr/>
        </p:nvSpPr>
        <p:spPr>
          <a:xfrm>
            <a:off x="2953650" y="3074025"/>
            <a:ext cx="904200" cy="28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078925" y="2988675"/>
            <a:ext cx="32748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ARPA crea ARPAnet</a:t>
            </a:r>
            <a:endParaRPr sz="1300"/>
          </a:p>
        </p:txBody>
      </p:sp>
      <p:sp>
        <p:nvSpPr>
          <p:cNvPr id="149" name="Google Shape;149;p15"/>
          <p:cNvSpPr/>
          <p:nvPr/>
        </p:nvSpPr>
        <p:spPr>
          <a:xfrm>
            <a:off x="1406275" y="3616525"/>
            <a:ext cx="13464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1990</a:t>
            </a:r>
            <a:endParaRPr b="1"/>
          </a:p>
        </p:txBody>
      </p:sp>
      <p:sp>
        <p:nvSpPr>
          <p:cNvPr id="150" name="Google Shape;150;p15"/>
          <p:cNvSpPr/>
          <p:nvPr/>
        </p:nvSpPr>
        <p:spPr>
          <a:xfrm>
            <a:off x="2953650" y="3717000"/>
            <a:ext cx="904200" cy="28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4098725" y="3616525"/>
            <a:ext cx="32748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Aparece MILNET: Caracter militar y INTERNET: Orientado al mundo académico</a:t>
            </a:r>
            <a:r>
              <a:rPr lang="es" sz="1200"/>
              <a:t>...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845600"/>
            <a:ext cx="7505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1.1. Internet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370525" y="1657575"/>
            <a:ext cx="21399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Internet </a:t>
            </a:r>
            <a:endParaRPr b="1" sz="1500"/>
          </a:p>
        </p:txBody>
      </p:sp>
      <p:cxnSp>
        <p:nvCxnSpPr>
          <p:cNvPr id="158" name="Google Shape;158;p16"/>
          <p:cNvCxnSpPr/>
          <p:nvPr/>
        </p:nvCxnSpPr>
        <p:spPr>
          <a:xfrm>
            <a:off x="4440325" y="2039475"/>
            <a:ext cx="99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/>
          <p:nvPr/>
        </p:nvSpPr>
        <p:spPr>
          <a:xfrm>
            <a:off x="3370375" y="2260325"/>
            <a:ext cx="2139900" cy="7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de computadoras formadas por muchas redes independientes.</a:t>
            </a:r>
            <a:endParaRPr sz="1300"/>
          </a:p>
        </p:txBody>
      </p:sp>
      <p:cxnSp>
        <p:nvCxnSpPr>
          <p:cNvPr id="160" name="Google Shape;160;p16"/>
          <p:cNvCxnSpPr>
            <a:stCxn id="159" idx="2"/>
            <a:endCxn id="161" idx="0"/>
          </p:cNvCxnSpPr>
          <p:nvPr/>
        </p:nvCxnSpPr>
        <p:spPr>
          <a:xfrm>
            <a:off x="4440325" y="2983925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6"/>
          <p:cNvSpPr/>
          <p:nvPr/>
        </p:nvSpPr>
        <p:spPr>
          <a:xfrm>
            <a:off x="3370325" y="3285000"/>
            <a:ext cx="2139900" cy="3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internet utilizamos</a:t>
            </a:r>
            <a:endParaRPr/>
          </a:p>
        </p:txBody>
      </p:sp>
      <p:cxnSp>
        <p:nvCxnSpPr>
          <p:cNvPr id="162" name="Google Shape;162;p16"/>
          <p:cNvCxnSpPr/>
          <p:nvPr/>
        </p:nvCxnSpPr>
        <p:spPr>
          <a:xfrm flipH="1">
            <a:off x="2682125" y="3626400"/>
            <a:ext cx="6882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6"/>
          <p:cNvSpPr/>
          <p:nvPr/>
        </p:nvSpPr>
        <p:spPr>
          <a:xfrm>
            <a:off x="1918775" y="4088675"/>
            <a:ext cx="1155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Correo Electrónico</a:t>
            </a:r>
            <a:endParaRPr b="1"/>
          </a:p>
        </p:txBody>
      </p:sp>
      <p:cxnSp>
        <p:nvCxnSpPr>
          <p:cNvPr id="164" name="Google Shape;164;p16"/>
          <p:cNvCxnSpPr>
            <a:endCxn id="165" idx="0"/>
          </p:cNvCxnSpPr>
          <p:nvPr/>
        </p:nvCxnSpPr>
        <p:spPr>
          <a:xfrm>
            <a:off x="3787300" y="3626675"/>
            <a:ext cx="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3209650" y="4088675"/>
            <a:ext cx="1155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World Wile Web</a:t>
            </a:r>
            <a:endParaRPr b="1"/>
          </a:p>
        </p:txBody>
      </p:sp>
      <p:cxnSp>
        <p:nvCxnSpPr>
          <p:cNvPr id="166" name="Google Shape;166;p16"/>
          <p:cNvCxnSpPr/>
          <p:nvPr/>
        </p:nvCxnSpPr>
        <p:spPr>
          <a:xfrm>
            <a:off x="5063125" y="3626575"/>
            <a:ext cx="2010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6"/>
          <p:cNvSpPr/>
          <p:nvPr/>
        </p:nvSpPr>
        <p:spPr>
          <a:xfrm>
            <a:off x="4500525" y="4088675"/>
            <a:ext cx="1155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FTP</a:t>
            </a:r>
            <a:endParaRPr b="1"/>
          </a:p>
        </p:txBody>
      </p:sp>
      <p:sp>
        <p:nvSpPr>
          <p:cNvPr id="168" name="Google Shape;168;p16"/>
          <p:cNvSpPr/>
          <p:nvPr/>
        </p:nvSpPr>
        <p:spPr>
          <a:xfrm>
            <a:off x="5876850" y="4083725"/>
            <a:ext cx="1155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Buscador</a:t>
            </a:r>
            <a:endParaRPr b="1"/>
          </a:p>
        </p:txBody>
      </p:sp>
      <p:sp>
        <p:nvSpPr>
          <p:cNvPr id="169" name="Google Shape;169;p16"/>
          <p:cNvSpPr/>
          <p:nvPr/>
        </p:nvSpPr>
        <p:spPr>
          <a:xfrm>
            <a:off x="954450" y="3243575"/>
            <a:ext cx="13107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Conferencias</a:t>
            </a:r>
            <a:endParaRPr b="1"/>
          </a:p>
        </p:txBody>
      </p:sp>
      <p:sp>
        <p:nvSpPr>
          <p:cNvPr id="170" name="Google Shape;170;p16"/>
          <p:cNvSpPr/>
          <p:nvPr/>
        </p:nvSpPr>
        <p:spPr>
          <a:xfrm>
            <a:off x="6359050" y="3229650"/>
            <a:ext cx="13662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News</a:t>
            </a:r>
            <a:endParaRPr b="1"/>
          </a:p>
        </p:txBody>
      </p:sp>
      <p:cxnSp>
        <p:nvCxnSpPr>
          <p:cNvPr id="171" name="Google Shape;171;p16"/>
          <p:cNvCxnSpPr>
            <a:stCxn id="169" idx="3"/>
            <a:endCxn id="161" idx="1"/>
          </p:cNvCxnSpPr>
          <p:nvPr/>
        </p:nvCxnSpPr>
        <p:spPr>
          <a:xfrm flipH="1" rot="10800000">
            <a:off x="2265150" y="3455825"/>
            <a:ext cx="11052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6"/>
          <p:cNvCxnSpPr>
            <a:endCxn id="168" idx="0"/>
          </p:cNvCxnSpPr>
          <p:nvPr/>
        </p:nvCxnSpPr>
        <p:spPr>
          <a:xfrm>
            <a:off x="5404800" y="3636725"/>
            <a:ext cx="10497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6"/>
          <p:cNvCxnSpPr>
            <a:stCxn id="161" idx="3"/>
            <a:endCxn id="170" idx="1"/>
          </p:cNvCxnSpPr>
          <p:nvPr/>
        </p:nvCxnSpPr>
        <p:spPr>
          <a:xfrm>
            <a:off x="5510225" y="3455700"/>
            <a:ext cx="8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819150" y="845600"/>
            <a:ext cx="75057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1.2. Web 1.0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819150" y="1587250"/>
            <a:ext cx="7505700" cy="28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 1991 Tim Berners Lee crea la Word Wide Web más conocida como WWW. Propuso un sistema de hipertexto para compartir documentos </a:t>
            </a:r>
            <a:r>
              <a:rPr b="1" lang="es">
                <a:solidFill>
                  <a:srgbClr val="000000"/>
                </a:solidFill>
              </a:rPr>
              <a:t>HyperText Markup Languague.</a:t>
            </a:r>
            <a:r>
              <a:rPr lang="es">
                <a:solidFill>
                  <a:srgbClr val="000000"/>
                </a:solidFill>
              </a:rPr>
              <a:t> La Web 1.0 es un sistema basado en hipertexto y nos permite clasificar información.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Funciona por hipertexto y gráficos e incluye efectos multimedios.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Considerado como el acceso más sencillo a la información de internet.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Enlaza páginas localizadas en la red sin importar su ubicación.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Protocolos de internet: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Http</a:t>
            </a:r>
            <a:r>
              <a:rPr lang="es">
                <a:solidFill>
                  <a:srgbClr val="000000"/>
                </a:solidFill>
              </a:rPr>
              <a:t>: Protocolo de transferencia de hipertexto.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Html: </a:t>
            </a:r>
            <a:r>
              <a:rPr lang="es">
                <a:solidFill>
                  <a:srgbClr val="000000"/>
                </a:solidFill>
              </a:rPr>
              <a:t>Formato hipertextual y hipergráfico para publicar documentos en la red.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819150" y="845600"/>
            <a:ext cx="75057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1.2. Web 1.0(2)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819150" y="1547075"/>
            <a:ext cx="75057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Las características de la web 1.0 son: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Pocos productores de contenidos.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Muchos lectores de estos contenidos.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Páginas estáticas.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La actualización de los sitios no se realiza de forma periódica.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Sitios direccionales y no colaborativos.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Los usuarios son lectores consumidores.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Interacción mínima reducida a formularios de contacto, inscripción boletines, etc.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819150" y="845600"/>
            <a:ext cx="75057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1.3. Web 2.0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819150" y="1496900"/>
            <a:ext cx="7505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Web 2.0 es la segunda generación de Web que se basa en comunidades de usuarios.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 basa en una web informativa creada para expertos a una web social donde cualquier persona puede participar fácilmente.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Aparecen aplicaciones web muy potentes y que son sencillas de manejar enfocadas en el usuario final, su desarrollo se basa en CMS (Sistemas de Gestión de Contenidos).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988" y="3147800"/>
            <a:ext cx="2058023" cy="15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819150" y="845600"/>
            <a:ext cx="75057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1.3.1. ¿Qué es un CMS?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819150" y="1537100"/>
            <a:ext cx="75057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Un Sistema de Gestión de Contenidos nos va a permitir la creación y administración de contenidos principalmente páginas web.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Consiste en una interfaz que controla una o varias bases de datos donde se aloja el contenido.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Evolución de los CMS: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99" name="Google Shape;199;p20"/>
          <p:cNvSpPr/>
          <p:nvPr/>
        </p:nvSpPr>
        <p:spPr>
          <a:xfrm>
            <a:off x="924225" y="3033850"/>
            <a:ext cx="140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Páginas estáticas(HTML):</a:t>
            </a:r>
            <a:r>
              <a:rPr lang="es" sz="900"/>
              <a:t> Edición a mano y dificil de actualizar </a:t>
            </a:r>
            <a:endParaRPr sz="900"/>
          </a:p>
        </p:txBody>
      </p:sp>
      <p:sp>
        <p:nvSpPr>
          <p:cNvPr id="200" name="Google Shape;200;p20"/>
          <p:cNvSpPr/>
          <p:nvPr/>
        </p:nvSpPr>
        <p:spPr>
          <a:xfrm>
            <a:off x="2451200" y="3199600"/>
            <a:ext cx="10851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3636625" y="3033850"/>
            <a:ext cx="140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Páginas dinámic</a:t>
            </a:r>
            <a:r>
              <a:rPr b="1" lang="es" sz="900"/>
              <a:t>as(CGI):</a:t>
            </a:r>
            <a:r>
              <a:rPr lang="es" sz="900"/>
              <a:t> Poca flexibilidad.</a:t>
            </a:r>
            <a:endParaRPr sz="900"/>
          </a:p>
        </p:txBody>
      </p:sp>
      <p:sp>
        <p:nvSpPr>
          <p:cNvPr id="202" name="Google Shape;202;p20"/>
          <p:cNvSpPr/>
          <p:nvPr/>
        </p:nvSpPr>
        <p:spPr>
          <a:xfrm>
            <a:off x="5183675" y="3199600"/>
            <a:ext cx="11454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479600" y="3064000"/>
            <a:ext cx="140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Páginas dinámicas(PHP, ASP, Java): Gran Flexibilidad.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19150" y="845600"/>
            <a:ext cx="75057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000000"/>
                </a:solidFill>
              </a:rPr>
              <a:t>1.3.1. ¿Qué es un CMS?(2)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819150" y="1567100"/>
            <a:ext cx="7505700" cy="28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chemeClr val="dk1"/>
                </a:highlight>
              </a:rPr>
              <a:t>Las características de la Web 2.0 son:</a:t>
            </a:r>
            <a:endParaRPr b="1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  <a:highlight>
                  <a:schemeClr val="dk1"/>
                </a:highlight>
              </a:rPr>
              <a:t>El usuario es el centro</a:t>
            </a:r>
            <a:r>
              <a:rPr lang="es">
                <a:solidFill>
                  <a:srgbClr val="000000"/>
                </a:solidFill>
                <a:highlight>
                  <a:schemeClr val="dk1"/>
                </a:highlight>
              </a:rPr>
              <a:t> ya que es el que crea y el que comparte.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  <a:highlight>
                  <a:schemeClr val="dk1"/>
                </a:highlight>
              </a:rPr>
              <a:t>Participación:</a:t>
            </a:r>
            <a:r>
              <a:rPr lang="es">
                <a:solidFill>
                  <a:srgbClr val="000000"/>
                </a:solidFill>
                <a:highlight>
                  <a:schemeClr val="dk1"/>
                </a:highlight>
              </a:rPr>
              <a:t> Conocimiento compartido a base de la suma de esfuerzos individuales, cuantos mas usuarios mayor utilidad del servicio.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  <a:highlight>
                  <a:schemeClr val="dk1"/>
                </a:highlight>
              </a:rPr>
              <a:t>Usabilidad:</a:t>
            </a:r>
            <a:r>
              <a:rPr lang="es">
                <a:solidFill>
                  <a:srgbClr val="000000"/>
                </a:solidFill>
                <a:highlight>
                  <a:schemeClr val="dk1"/>
                </a:highlight>
              </a:rPr>
              <a:t> No es necesario grandes conocimientos para crear un espacio en internet para que puedan acceder otros usuarios.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