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4A4C9A-FF6A-49C9-BE1A-E89C0EF6DB5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45C0BF-2F07-4B1F-9FC6-792BBEA1711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8360A9-3EF1-46A2-9CB3-25B434FE126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A2E347-A903-45E0-8992-FDA90F8B7B9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221C78-44D0-43B2-8F4F-1339F34BE85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72691A-3334-462C-9630-D3E9FDD6D33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183378-552A-4E16-86C0-82B1EDC0BDE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5E649F-2BAC-4562-A236-CD90A666893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2168AE-EF15-45EB-ABA3-80775ABBCDD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7B00BC-E2C1-4015-8193-09045898B8F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7A871A-AC4B-4CB0-AC5B-6C12FFF21ED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AD4325-0782-429F-91CB-71A7D5234D1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2ABF2-DBE6-428F-A853-5A5E9470EB8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5DFCFA-215F-435F-B6F0-5F5F9D37B35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B4EF2D-D2FB-4BA5-94C2-A1929364754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81D00B-8E11-40AC-90D5-78F9F18B89D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44914-3038-4247-8BE2-B0084BF30B5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EEBC6D-F54A-4398-B9EC-C94DD01D252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8CEDDA-8F3F-4F32-BD9C-7D158FBD5D9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1E8597-2E18-4F67-8D81-64B3F5AFF26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3B4B3D-B8C7-40F4-A079-521519F743A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5B109C-1287-4548-BE5E-E330B4E5F2C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F7BF4A-F20F-4ADA-9E1E-974C57022B6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468F60-1877-4D30-90F1-E40B262630F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3;p2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oogle Shape;14;p2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Google Shape;15;p2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2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oogle Shape;18;p2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Google Shape;19;p2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0;p2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oogle Shape;22;p2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Google Shape;23;p2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4;p2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5;p2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oogle Shape;26;p2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Google Shape;27;p2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8;p2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9;p2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oogle Shape;30;p2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Google Shape;31;p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32;p2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33;p2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5000"/>
          </a:bodyPr>
          <a:p>
            <a:r>
              <a:rPr b="0" lang="es-ES" sz="3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233a44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A9BCA93-98B4-4D5C-A13E-E80F869F015C}" type="slidenum">
              <a:rPr b="0" lang="e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50;p4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51;p4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52;p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2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233a44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1D0E47F-1BDC-4C98-ACF9-E3C94B28FBDD}" type="slidenum">
              <a:rPr b="0" lang="e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28;p13" descr=""/>
          <p:cNvPicPr/>
          <p:nvPr/>
        </p:nvPicPr>
        <p:blipFill>
          <a:blip r:embed="rId2"/>
          <a:stretch/>
        </p:blipFill>
        <p:spPr>
          <a:xfrm>
            <a:off x="2224800" y="1959840"/>
            <a:ext cx="4694040" cy="2016360"/>
          </a:xfrm>
          <a:prstGeom prst="rect">
            <a:avLst/>
          </a:prstGeom>
          <a:ln w="0">
            <a:noFill/>
          </a:ln>
        </p:spPr>
      </p:pic>
      <p:sp>
        <p:nvSpPr>
          <p:cNvPr id="106" name="Google Shape;129;p13"/>
          <p:cNvSpPr/>
          <p:nvPr/>
        </p:nvSpPr>
        <p:spPr>
          <a:xfrm>
            <a:off x="894960" y="1132920"/>
            <a:ext cx="748836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900" spc="-1" strike="noStrike">
                <a:solidFill>
                  <a:srgbClr val="000000"/>
                </a:solidFill>
                <a:latin typeface="Calibri"/>
                <a:ea typeface="Calibri"/>
              </a:rPr>
              <a:t>Conceptos sobre Aplicaciones web</a:t>
            </a:r>
            <a:endParaRPr b="0" lang="es-ES" sz="29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86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1.3.2 Tecnologías de la Web 2.0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1.3.2.1 AJAX Asynchronous Javascript and XML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215;p22"/>
          <p:cNvSpPr/>
          <p:nvPr/>
        </p:nvSpPr>
        <p:spPr>
          <a:xfrm>
            <a:off x="3657600" y="1818360"/>
            <a:ext cx="1997640" cy="5623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AJAX</a:t>
            </a: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: Es una técnica de desarrollo web que combina varias tecnologías consiguiendo navegación más fácil.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57" name="Google Shape;216;p22"/>
          <p:cNvSpPr/>
          <p:nvPr/>
        </p:nvSpPr>
        <p:spPr>
          <a:xfrm>
            <a:off x="895320" y="3506040"/>
            <a:ext cx="1997640" cy="5623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Document Object Model(DOM): </a:t>
            </a: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Mostrar e interactuar con la información.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58" name="Google Shape;217;p22"/>
          <p:cNvSpPr/>
          <p:nvPr/>
        </p:nvSpPr>
        <p:spPr>
          <a:xfrm>
            <a:off x="3657600" y="2571840"/>
            <a:ext cx="1997640" cy="5623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Tecnologías empleadas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59" name="Google Shape;218;p22"/>
          <p:cNvSpPr/>
          <p:nvPr/>
        </p:nvSpPr>
        <p:spPr>
          <a:xfrm>
            <a:off x="3657600" y="3506040"/>
            <a:ext cx="1997640" cy="5623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XML Y XLST:</a:t>
            </a: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 Intercambiar y manipular datos con el servidor web.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60" name="Google Shape;219;p22"/>
          <p:cNvSpPr/>
          <p:nvPr/>
        </p:nvSpPr>
        <p:spPr>
          <a:xfrm>
            <a:off x="6157800" y="3506040"/>
            <a:ext cx="1997640" cy="5623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Javascript:</a:t>
            </a: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 Nexo de unión.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61" name="Google Shape;220;p22"/>
          <p:cNvSpPr/>
          <p:nvPr/>
        </p:nvSpPr>
        <p:spPr>
          <a:xfrm>
            <a:off x="6157800" y="2571840"/>
            <a:ext cx="1997640" cy="5623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XMLHttpRequest:</a:t>
            </a: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 Recuperación y envío de datos.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62" name="Google Shape;221;p22"/>
          <p:cNvSpPr/>
          <p:nvPr/>
        </p:nvSpPr>
        <p:spPr>
          <a:xfrm>
            <a:off x="895320" y="2571840"/>
            <a:ext cx="1997640" cy="5623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XHTML O HTML Y CSS: </a:t>
            </a: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Presentación de datos.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63" name="Google Shape;222;p22"/>
          <p:cNvSpPr/>
          <p:nvPr/>
        </p:nvSpPr>
        <p:spPr>
          <a:xfrm>
            <a:off x="2893320" y="2853000"/>
            <a:ext cx="76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223;p22"/>
          <p:cNvSpPr/>
          <p:nvPr/>
        </p:nvSpPr>
        <p:spPr>
          <a:xfrm>
            <a:off x="5655600" y="2853000"/>
            <a:ext cx="50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224;p22"/>
          <p:cNvSpPr/>
          <p:nvPr/>
        </p:nvSpPr>
        <p:spPr>
          <a:xfrm flipH="1" rot="10800000">
            <a:off x="2893320" y="3134880"/>
            <a:ext cx="783360" cy="3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225;p22"/>
          <p:cNvSpPr/>
          <p:nvPr/>
        </p:nvSpPr>
        <p:spPr>
          <a:xfrm>
            <a:off x="4656600" y="2381040"/>
            <a:ext cx="36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26;p22"/>
          <p:cNvSpPr/>
          <p:nvPr/>
        </p:nvSpPr>
        <p:spPr>
          <a:xfrm>
            <a:off x="4656600" y="3134160"/>
            <a:ext cx="360" cy="37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227;p22"/>
          <p:cNvSpPr/>
          <p:nvPr/>
        </p:nvSpPr>
        <p:spPr>
          <a:xfrm>
            <a:off x="5625720" y="3134160"/>
            <a:ext cx="54216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19000" y="592560"/>
            <a:ext cx="7505280" cy="71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Nunito"/>
                <a:ea typeface="Nunito"/>
              </a:rPr>
              <a:t>1.3.2.2. Blogs Wiki y RSS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19000" y="1306080"/>
            <a:ext cx="7505280" cy="319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Los blogs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 son espacios de web donde los autores escriben cronológicamente artículos y las personas que lo leen dejan comentarios, son sitios web actualizados que recopilan textos o artículos de uno o varios autores.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Existen weblogs de tipo personal, periodístico, empresariales, etc…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Un Wiki 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es una colección de páginas hipertexto que las visitan y puede ser editadas por cualquiera en cualquier momento, básicamente es un editor de texto que permite que sus contenidos sean escritos de forma colaborativa a través de un navegador.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RRSS Really Simple Sindication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 es un formato que permite que unos programas llamados agregadores presenten el contenido de una página web sin necesidad de visitarla.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8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1.4. Aplicaciones Web 1.0 vs 2.0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239;p24" descr=""/>
          <p:cNvPicPr/>
          <p:nvPr/>
        </p:nvPicPr>
        <p:blipFill>
          <a:blip r:embed="rId1"/>
          <a:stretch/>
        </p:blipFill>
        <p:spPr>
          <a:xfrm>
            <a:off x="1123920" y="1675800"/>
            <a:ext cx="6895800" cy="213336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91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05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Nunito"/>
                <a:ea typeface="Nunito"/>
              </a:rPr>
              <a:t>1.5. Web 3.0 (Semántica) y Web Sintáctica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19000" y="1587240"/>
            <a:ext cx="7505280" cy="1144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 web actual es útil porque podemos comprenderla. Está compuesta de documentos HTML en lenguaje natural y multimedia.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246;p25"/>
          <p:cNvSpPr/>
          <p:nvPr/>
        </p:nvSpPr>
        <p:spPr>
          <a:xfrm>
            <a:off x="3506040" y="2521440"/>
            <a:ext cx="1566720" cy="47196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Web sintáctica</a:t>
            </a: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 es un conjunto de recursos enlazados entre sí.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76" name="Google Shape;247;p25"/>
          <p:cNvSpPr/>
          <p:nvPr/>
        </p:nvSpPr>
        <p:spPr>
          <a:xfrm>
            <a:off x="3506040" y="3179520"/>
            <a:ext cx="1566720" cy="47196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Caracterizado por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77" name="Google Shape;248;p25"/>
          <p:cNvSpPr/>
          <p:nvPr/>
        </p:nvSpPr>
        <p:spPr>
          <a:xfrm>
            <a:off x="5871600" y="3837240"/>
            <a:ext cx="1566720" cy="47196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Alta sensibilidad al vocabulario empleado en la busqueda.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78" name="Google Shape;249;p25"/>
          <p:cNvSpPr/>
          <p:nvPr/>
        </p:nvSpPr>
        <p:spPr>
          <a:xfrm>
            <a:off x="3506040" y="3837240"/>
            <a:ext cx="1566720" cy="47196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Escasa precisión de resultados.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79" name="Google Shape;250;p25"/>
          <p:cNvSpPr/>
          <p:nvPr/>
        </p:nvSpPr>
        <p:spPr>
          <a:xfrm>
            <a:off x="1140480" y="3837240"/>
            <a:ext cx="1566720" cy="47196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No se enlazan con la totalidad de páginas existentes.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80" name="Google Shape;251;p25"/>
          <p:cNvSpPr/>
          <p:nvPr/>
        </p:nvSpPr>
        <p:spPr>
          <a:xfrm>
            <a:off x="4289760" y="2993760"/>
            <a:ext cx="36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52;p25"/>
          <p:cNvSpPr/>
          <p:nvPr/>
        </p:nvSpPr>
        <p:spPr>
          <a:xfrm flipH="1" rot="10800000">
            <a:off x="2702160" y="3637080"/>
            <a:ext cx="82332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Google Shape;253;p25"/>
          <p:cNvSpPr/>
          <p:nvPr/>
        </p:nvSpPr>
        <p:spPr>
          <a:xfrm>
            <a:off x="4289760" y="3651480"/>
            <a:ext cx="36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254;p25"/>
          <p:cNvSpPr/>
          <p:nvPr/>
        </p:nvSpPr>
        <p:spPr>
          <a:xfrm>
            <a:off x="5063040" y="3656880"/>
            <a:ext cx="84348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8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5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Nunito"/>
                <a:ea typeface="Nunito"/>
              </a:rPr>
              <a:t>1.5.1. Web Semántica y Metadatos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Nunito"/>
                <a:ea typeface="Nunito"/>
              </a:rPr>
              <a:t>          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9000" y="1496880"/>
            <a:ext cx="7505280" cy="294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 Web Semántica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 añade a la web sintáctica la semántica que le falta para crear un entorno en donde podemos acceder a la información que necesitamos de un modo exacto y completo. Facilitación de la información y se resuelven los problemas de interoperabilidad entre aplicaciones.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Los Metadatos 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son datos sobre datos que identifican y direccionan la información electrónica dispersa y representan la descripción bibliográfica de recursos electrónicos.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261;p26" descr=""/>
          <p:cNvPicPr/>
          <p:nvPr/>
        </p:nvPicPr>
        <p:blipFill>
          <a:blip r:embed="rId1"/>
          <a:stretch/>
        </p:blipFill>
        <p:spPr>
          <a:xfrm>
            <a:off x="922680" y="2941920"/>
            <a:ext cx="3587400" cy="17038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62;p26" descr=""/>
          <p:cNvPicPr/>
          <p:nvPr/>
        </p:nvPicPr>
        <p:blipFill>
          <a:blip r:embed="rId2"/>
          <a:stretch/>
        </p:blipFill>
        <p:spPr>
          <a:xfrm>
            <a:off x="5330880" y="3128760"/>
            <a:ext cx="2534760" cy="151704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c1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4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Nunito"/>
                <a:ea typeface="Nunito"/>
              </a:rPr>
              <a:t>1.5.4. Uri’s identificadores uniformes de recursos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233a44"/>
                </a:solidFill>
                <a:latin typeface="Calibri"/>
                <a:ea typeface="Calibri"/>
              </a:rPr>
              <a:t>URL</a:t>
            </a:r>
            <a:r>
              <a:rPr b="0" lang="es" sz="1300" spc="-1" strike="noStrike">
                <a:solidFill>
                  <a:srgbClr val="233a44"/>
                </a:solidFill>
                <a:latin typeface="Calibri"/>
                <a:ea typeface="Calibri"/>
              </a:rPr>
              <a:t> es una dirección mediante la cual accedemos a un recurso a través de internet. URI es un identificador al que un grupo de personas lo convierten en sujeto o predicado de cualquier sentencia a RDF articulando formas de comunicación.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269;p27" descr=""/>
          <p:cNvPicPr/>
          <p:nvPr/>
        </p:nvPicPr>
        <p:blipFill>
          <a:blip r:embed="rId1"/>
          <a:stretch/>
        </p:blipFill>
        <p:spPr>
          <a:xfrm>
            <a:off x="2514600" y="2873520"/>
            <a:ext cx="4015080" cy="151452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4d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6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1.6. Web 4.0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19000" y="1546920"/>
            <a:ext cx="7505280" cy="2891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 Web 4.0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 es la época de la inteligencia ya que este tipo de web sabe lo que queremos, lo que nos gusta y nos lo ofrece de forma natural ya que al hablar de algo en concreto nos escucha y nos lo ofrece.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Un ejemplo de Web 4.0 es Siri, Cortana que son asistentes virtuales.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Imagina que nuestro móvil solo con decirle reserva el pan o la compra que hacemos habitualmente y solo tenemos que ir a recogerlo, esto sería por que la red sabrá donde hacemos la compra habitualmente.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Esto supondría peleas comerciales entre empresas y los gobiernos por el dominio de ese mercado, privacidad incluso definirán el concepto mismo de privacidad.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 web 4.0 puede ser un gran paso para que las tareas del día a día se hagan solas.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f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70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2. ¿Qué es una aplicación web?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19000" y="1546920"/>
            <a:ext cx="7505280" cy="275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Aplicación web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 es una aplicación informática creada para ser visualizada por un navegador, por ejemplo, Gmail, Google Maps, etc…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Las ventajas que tienen sobre las aplicaciones informáticas de escritorio son: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Ausencia de costes de actualización.                                                    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Datos centralizados: No solo aloja páginas web, también datos.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Ausencia de instalación.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Actualizar constantemente.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Movilidad.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Gran compatibilidad.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Requerimientos mínimos en el cliente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Fácil de manejar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Fáciles de manejar para el usuario.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Google Shape;282;p29" descr=""/>
          <p:cNvPicPr/>
          <p:nvPr/>
        </p:nvPicPr>
        <p:blipFill>
          <a:blip r:embed="rId1"/>
          <a:stretch/>
        </p:blipFill>
        <p:spPr>
          <a:xfrm>
            <a:off x="5744880" y="2919240"/>
            <a:ext cx="2579400" cy="1259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r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721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Nunito"/>
                <a:ea typeface="Nunito"/>
              </a:rPr>
              <a:t>2.1. ¿Qué es una aplicación Web? Desventajas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8;p30"/>
          <p:cNvSpPr/>
          <p:nvPr/>
        </p:nvSpPr>
        <p:spPr>
          <a:xfrm>
            <a:off x="3646800" y="1617480"/>
            <a:ext cx="1566720" cy="5018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Aplicación Web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8" name="Google Shape;289;p30"/>
          <p:cNvSpPr/>
          <p:nvPr/>
        </p:nvSpPr>
        <p:spPr>
          <a:xfrm>
            <a:off x="3646800" y="2335680"/>
            <a:ext cx="1566720" cy="5018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Tiene desventajas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9" name="Google Shape;290;p30"/>
          <p:cNvSpPr/>
          <p:nvPr/>
        </p:nvSpPr>
        <p:spPr>
          <a:xfrm>
            <a:off x="3646800" y="3053880"/>
            <a:ext cx="1566720" cy="5018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Infrautilización de hardware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00" name="Google Shape;291;p30"/>
          <p:cNvSpPr/>
          <p:nvPr/>
        </p:nvSpPr>
        <p:spPr>
          <a:xfrm>
            <a:off x="5679000" y="3053880"/>
            <a:ext cx="1734120" cy="5018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Requieren conectividad a internet para su funcionamiento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01" name="Google Shape;292;p30"/>
          <p:cNvSpPr/>
          <p:nvPr/>
        </p:nvSpPr>
        <p:spPr>
          <a:xfrm>
            <a:off x="1614240" y="3053880"/>
            <a:ext cx="1566720" cy="5018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Menor Potencia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02" name="Google Shape;293;p30"/>
          <p:cNvSpPr/>
          <p:nvPr/>
        </p:nvSpPr>
        <p:spPr>
          <a:xfrm>
            <a:off x="4430160" y="2134800"/>
            <a:ext cx="36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94;p30"/>
          <p:cNvSpPr/>
          <p:nvPr/>
        </p:nvSpPr>
        <p:spPr>
          <a:xfrm>
            <a:off x="4430160" y="2837880"/>
            <a:ext cx="36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295;p30"/>
          <p:cNvSpPr/>
          <p:nvPr/>
        </p:nvSpPr>
        <p:spPr>
          <a:xfrm flipH="1">
            <a:off x="3173760" y="2832840"/>
            <a:ext cx="47196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296;p30"/>
          <p:cNvSpPr/>
          <p:nvPr/>
        </p:nvSpPr>
        <p:spPr>
          <a:xfrm>
            <a:off x="5203800" y="2832840"/>
            <a:ext cx="49212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2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2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3. Funcionamiento de una aplicación Web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19000" y="1466640"/>
            <a:ext cx="7505280" cy="297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Se pueden utilizar diversos lenguajes y tecnologías, </a:t>
            </a: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hay 2 estrategias: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Lenguajes y tecnologías en el lado del cliente: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 Se trata de los elementos que se incorporan con el HTML y necesitan ser interpretados en el navegador de ese usuario.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Lenguajes y tecnologías en el lado del servidor: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 Se trata de aplicaciones que ya están creadas con lenguajes y elementos que se interpretan en el servidor que aloja la aplicación.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303;p31" descr=""/>
          <p:cNvPicPr/>
          <p:nvPr/>
        </p:nvPicPr>
        <p:blipFill>
          <a:blip r:embed="rId1"/>
          <a:stretch/>
        </p:blipFill>
        <p:spPr>
          <a:xfrm>
            <a:off x="3646440" y="2988720"/>
            <a:ext cx="1850400" cy="1449720"/>
          </a:xfrm>
          <a:prstGeom prst="rect">
            <a:avLst/>
          </a:prstGeom>
          <a:ln w="0">
            <a:noFill/>
          </a:ln>
        </p:spPr>
      </p:pic>
    </p:spTree>
  </p:cSld>
  <p:transition spd="slow">
    <p:push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819000" y="542520"/>
            <a:ext cx="7505280" cy="415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9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200" spc="-1" strike="noStrike">
                <a:solidFill>
                  <a:srgbClr val="233a44"/>
                </a:solidFill>
                <a:latin typeface="Calibri"/>
                <a:ea typeface="Calibri"/>
              </a:rPr>
              <a:t>                            </a:t>
            </a:r>
            <a:r>
              <a:rPr b="0" lang="es" sz="12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" sz="12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" sz="12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" sz="12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" sz="12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" sz="1200" spc="-1" strike="noStrike">
                <a:solidFill>
                  <a:srgbClr val="233a44"/>
                </a:solidFill>
                <a:latin typeface="Calibri"/>
                <a:ea typeface="Calibri"/>
              </a:rPr>
              <a:t>                        </a:t>
            </a:r>
            <a:r>
              <a:rPr b="1" lang="es" sz="1400" spc="-1" strike="noStrike">
                <a:solidFill>
                  <a:srgbClr val="000000"/>
                </a:solidFill>
                <a:latin typeface="Calibri"/>
                <a:ea typeface="Calibri"/>
              </a:rPr>
              <a:t>ÍNDICE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 Evolución de la web e internet.              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                    1.5. Web 3.0 (Semántica) y Web Sintáctica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1.1. Internet                                                                                               1.5.1. Web semántica y metadatos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1.2. Web 1.0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                                                      1.5.2. URIS identificadores uniformes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1.2. Web 1.0(2)                                                                                           de recursos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1.3. Web 2.0                                                                                        1.6. Web 4.0                              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1.3.1. ¿Qué es un CMS?                                                                    2. ¿Que es una aplicación web?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1.3.1. ¿Que es un CMS?(2)                                                                      2.1. ¿Que es una aplicación web?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1.3.2. Tecnologías de la web 2.0                                                            2.2. ¿Que es una aplicación web? Desventajas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1.3.2.1. AJAX Asynchronous JavaScript and XML                3.Funcionamiento de una aplicación web                      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1.3.2.2. Blogs, Wiki y RRSS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3.1.Funcionamiento del lado cliente.                   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1.4. Aplicaciones Web 1.0 vs 2.0                                                           3.2 Funcionamiento del lado servidor                                          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                                                                                                   </a:t>
            </a: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4.Creación de aplicaciones web                                  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                                                                                                                                     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 thruBlk="true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9000" y="725040"/>
            <a:ext cx="7505280" cy="61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Nunito"/>
                <a:ea typeface="Nunito"/>
              </a:rPr>
              <a:t>3.1. Funcionamiento en el lado cliente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309;p32"/>
          <p:cNvSpPr/>
          <p:nvPr/>
        </p:nvSpPr>
        <p:spPr>
          <a:xfrm>
            <a:off x="1265760" y="1587240"/>
            <a:ext cx="125532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1" name="Google Shape;310;p32"/>
          <p:cNvSpPr/>
          <p:nvPr/>
        </p:nvSpPr>
        <p:spPr>
          <a:xfrm>
            <a:off x="1265760" y="2181600"/>
            <a:ext cx="125532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2" name="Google Shape;311;p32"/>
          <p:cNvSpPr/>
          <p:nvPr/>
        </p:nvSpPr>
        <p:spPr>
          <a:xfrm>
            <a:off x="1265760" y="2775960"/>
            <a:ext cx="125532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Flash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3" name="Google Shape;312;p32"/>
          <p:cNvSpPr/>
          <p:nvPr/>
        </p:nvSpPr>
        <p:spPr>
          <a:xfrm>
            <a:off x="1265760" y="3346200"/>
            <a:ext cx="125532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Silverlight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4" name="Google Shape;313;p32"/>
          <p:cNvSpPr/>
          <p:nvPr/>
        </p:nvSpPr>
        <p:spPr>
          <a:xfrm>
            <a:off x="1265760" y="3916440"/>
            <a:ext cx="125532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Applets de java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5" name="Google Shape;314;p32"/>
          <p:cNvSpPr/>
          <p:nvPr/>
        </p:nvSpPr>
        <p:spPr>
          <a:xfrm>
            <a:off x="2752560" y="1687680"/>
            <a:ext cx="8838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315;p32"/>
          <p:cNvSpPr/>
          <p:nvPr/>
        </p:nvSpPr>
        <p:spPr>
          <a:xfrm>
            <a:off x="2752560" y="2250360"/>
            <a:ext cx="8838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316;p32"/>
          <p:cNvSpPr/>
          <p:nvPr/>
        </p:nvSpPr>
        <p:spPr>
          <a:xfrm>
            <a:off x="2752560" y="2876400"/>
            <a:ext cx="8838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317;p32"/>
          <p:cNvSpPr/>
          <p:nvPr/>
        </p:nvSpPr>
        <p:spPr>
          <a:xfrm>
            <a:off x="2752560" y="3502800"/>
            <a:ext cx="8838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318;p32"/>
          <p:cNvSpPr/>
          <p:nvPr/>
        </p:nvSpPr>
        <p:spPr>
          <a:xfrm>
            <a:off x="2752560" y="4016880"/>
            <a:ext cx="8838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319;p32"/>
          <p:cNvSpPr/>
          <p:nvPr/>
        </p:nvSpPr>
        <p:spPr>
          <a:xfrm>
            <a:off x="4294800" y="2181600"/>
            <a:ext cx="323460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Código se puede incluir directamente en la página web.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21" name="Google Shape;320;p32"/>
          <p:cNvSpPr/>
          <p:nvPr/>
        </p:nvSpPr>
        <p:spPr>
          <a:xfrm>
            <a:off x="4294800" y="2741760"/>
            <a:ext cx="323460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Se incrusta mediante una etiqueta HTEM que hace referencia a SWF el que contiene código flash.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22" name="Google Shape;321;p32"/>
          <p:cNvSpPr/>
          <p:nvPr/>
        </p:nvSpPr>
        <p:spPr>
          <a:xfrm>
            <a:off x="4294800" y="3346200"/>
            <a:ext cx="323460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Semejante a Flash pero requiere también un plugin.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23" name="Google Shape;322;p32"/>
          <p:cNvSpPr/>
          <p:nvPr/>
        </p:nvSpPr>
        <p:spPr>
          <a:xfrm>
            <a:off x="4294800" y="3916440"/>
            <a:ext cx="323460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Se incrusta mediante etiqueta HTML y hace referencia a un archivo que tiene código java.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24" name="Google Shape;323;p32"/>
          <p:cNvSpPr/>
          <p:nvPr/>
        </p:nvSpPr>
        <p:spPr>
          <a:xfrm>
            <a:off x="4294800" y="1621440"/>
            <a:ext cx="3234600" cy="4114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Permite cambiar la apariencia de una página web.</a:t>
            </a:r>
            <a:endParaRPr b="0" lang="es-ES" sz="10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0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721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3.2 Funcionamiento en el lado servidor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19000" y="1567080"/>
            <a:ext cx="7505280" cy="287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1.Petición.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2.Petición HTTP al servidor web.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3.El servidor encuentra la página web con sus dichos componentes.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4.El servidor de aplicaciones traduce el código y entrega la traducción entendible para el navegador.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5.El resultado se envía al navegador.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6.El navegador interpreta el código y lo muestra al usuario.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Google Shape;330;p33" descr=""/>
          <p:cNvPicPr/>
          <p:nvPr/>
        </p:nvPicPr>
        <p:blipFill>
          <a:blip r:embed="rId1"/>
          <a:stretch/>
        </p:blipFill>
        <p:spPr>
          <a:xfrm>
            <a:off x="2662920" y="1567080"/>
            <a:ext cx="3818160" cy="134100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4c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5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4. Creación de aplicaciones web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19000" y="1496880"/>
            <a:ext cx="7505280" cy="294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29340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1" lang="es" sz="1020" spc="-1" strike="noStrike">
                <a:solidFill>
                  <a:srgbClr val="233a44"/>
                </a:solidFill>
                <a:latin typeface="Calibri"/>
                <a:ea typeface="Calibri"/>
              </a:rPr>
              <a:t>Servidores web</a:t>
            </a:r>
            <a:endParaRPr b="0" lang="es-ES" sz="10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020" spc="-1" strike="noStrike">
                <a:solidFill>
                  <a:srgbClr val="233a44"/>
                </a:solidFill>
                <a:latin typeface="Calibri"/>
                <a:ea typeface="Calibri"/>
              </a:rPr>
              <a:t>Un servidor web es una máquina que es capaz de interpretar peticiones web realizadas con el protocolo http y https y devolver el resultado de la petición.</a:t>
            </a:r>
            <a:endParaRPr b="0" lang="es-ES" sz="1020" spc="-1" strike="noStrike">
              <a:solidFill>
                <a:srgbClr val="000000"/>
              </a:solidFill>
              <a:latin typeface="Arial"/>
            </a:endParaRPr>
          </a:p>
          <a:p>
            <a:pPr marL="457200" indent="-293400">
              <a:lnSpc>
                <a:spcPct val="115000"/>
              </a:lnSpc>
              <a:spcBef>
                <a:spcPts val="1199"/>
              </a:spcBef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1" lang="es" sz="1020" spc="-1" strike="noStrike">
                <a:solidFill>
                  <a:srgbClr val="233a44"/>
                </a:solidFill>
                <a:latin typeface="Calibri"/>
                <a:ea typeface="Calibri"/>
              </a:rPr>
              <a:t>Servidores de aplicaciones web</a:t>
            </a:r>
            <a:endParaRPr b="0" lang="es-ES" sz="10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020" spc="-1" strike="noStrike">
                <a:solidFill>
                  <a:srgbClr val="233a44"/>
                </a:solidFill>
                <a:latin typeface="Calibri"/>
                <a:ea typeface="Calibri"/>
              </a:rPr>
              <a:t>Solo interpretan peticiones http, no descifran el código de los documentos que entregan, esta tarea la realiza el cliente que hizo la petición.</a:t>
            </a:r>
            <a:endParaRPr b="0" lang="es-ES" sz="10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020" spc="-1" strike="noStrike">
                <a:solidFill>
                  <a:srgbClr val="233a44"/>
                </a:solidFill>
                <a:latin typeface="Calibri"/>
                <a:ea typeface="Calibri"/>
              </a:rPr>
              <a:t>Son los encargados de traducir instrucciones hechas en lenguajes del lado del servidor y entregar el resultado de esa traducción al servidor web.</a:t>
            </a:r>
            <a:endParaRPr b="0" lang="es-ES" sz="10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020" spc="-1" strike="noStrike">
                <a:solidFill>
                  <a:srgbClr val="233a44"/>
                </a:solidFill>
                <a:latin typeface="Calibri"/>
                <a:ea typeface="Calibri"/>
              </a:rPr>
              <a:t>Trabajan en conjunto con los servidores web para que este proceso sea transparente al usuario.</a:t>
            </a:r>
            <a:endParaRPr b="0" lang="es-ES" sz="10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020" spc="-1" strike="noStrike">
                <a:solidFill>
                  <a:srgbClr val="233a44"/>
                </a:solidFill>
                <a:latin typeface="Calibri"/>
                <a:ea typeface="Calibri"/>
              </a:rPr>
              <a:t>Son simplemente módulos software que se añaden al servidor web de modo que los términos servidor web y servidor de aplicaciones web se confunden.</a:t>
            </a:r>
            <a:endParaRPr b="0" lang="es-ES" sz="10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r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71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4.1 Arquitectura de 3 niveles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342;p35"/>
          <p:cNvSpPr/>
          <p:nvPr/>
        </p:nvSpPr>
        <p:spPr>
          <a:xfrm>
            <a:off x="3556080" y="1627560"/>
            <a:ext cx="1566720" cy="34128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Tiene 3 capas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32" name="Google Shape;343;p35"/>
          <p:cNvSpPr/>
          <p:nvPr/>
        </p:nvSpPr>
        <p:spPr>
          <a:xfrm>
            <a:off x="1697760" y="2394360"/>
            <a:ext cx="1245240" cy="6710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Capa de Presentación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33" name="Google Shape;344;p35"/>
          <p:cNvSpPr/>
          <p:nvPr/>
        </p:nvSpPr>
        <p:spPr>
          <a:xfrm>
            <a:off x="5637600" y="2394360"/>
            <a:ext cx="1245240" cy="6710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Capa de negocio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34" name="Google Shape;345;p35"/>
          <p:cNvSpPr/>
          <p:nvPr/>
        </p:nvSpPr>
        <p:spPr>
          <a:xfrm>
            <a:off x="3717000" y="2394360"/>
            <a:ext cx="1245240" cy="6710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Capa Lógica 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35" name="Google Shape;346;p35"/>
          <p:cNvSpPr/>
          <p:nvPr/>
        </p:nvSpPr>
        <p:spPr>
          <a:xfrm>
            <a:off x="1697760" y="3621600"/>
            <a:ext cx="1245240" cy="6710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Se encarga de presentar la información al usuario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36" name="Google Shape;347;p35"/>
          <p:cNvSpPr/>
          <p:nvPr/>
        </p:nvSpPr>
        <p:spPr>
          <a:xfrm>
            <a:off x="3717000" y="3621600"/>
            <a:ext cx="1245240" cy="6710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Gestiona el funcionamiento de la aplicación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37" name="Google Shape;348;p35"/>
          <p:cNvSpPr/>
          <p:nvPr/>
        </p:nvSpPr>
        <p:spPr>
          <a:xfrm>
            <a:off x="5637600" y="3621600"/>
            <a:ext cx="1245240" cy="6710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Es la que contiene la información empresarial.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38" name="Google Shape;349;p35"/>
          <p:cNvSpPr/>
          <p:nvPr/>
        </p:nvSpPr>
        <p:spPr>
          <a:xfrm flipH="1" rot="10800000">
            <a:off x="2320560" y="1798560"/>
            <a:ext cx="1235520" cy="59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350;p35"/>
          <p:cNvSpPr/>
          <p:nvPr/>
        </p:nvSpPr>
        <p:spPr>
          <a:xfrm>
            <a:off x="4339800" y="1969200"/>
            <a:ext cx="360" cy="4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Google Shape;351;p35"/>
          <p:cNvSpPr/>
          <p:nvPr/>
        </p:nvSpPr>
        <p:spPr>
          <a:xfrm>
            <a:off x="5123520" y="1798200"/>
            <a:ext cx="1136520" cy="59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352;p35"/>
          <p:cNvSpPr/>
          <p:nvPr/>
        </p:nvSpPr>
        <p:spPr>
          <a:xfrm>
            <a:off x="2320560" y="3065760"/>
            <a:ext cx="36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Google Shape;353;p35"/>
          <p:cNvSpPr/>
          <p:nvPr/>
        </p:nvSpPr>
        <p:spPr>
          <a:xfrm>
            <a:off x="4339800" y="3065760"/>
            <a:ext cx="36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Google Shape;354;p35"/>
          <p:cNvSpPr/>
          <p:nvPr/>
        </p:nvSpPr>
        <p:spPr>
          <a:xfrm>
            <a:off x="6260400" y="3065760"/>
            <a:ext cx="36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2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4.2. Programación Back-end y Front-end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19000" y="1466640"/>
            <a:ext cx="7505280" cy="297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Front-end: 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Es la parte del desarrollo que se encarga de la apariencia final de la aplicación que ve el usuario, es decir, es la interfaz del usuario.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Las personas que se encargan de esto son las que diseñan las maquetas usando Adobe Photoshop y también del HTML y CSS como JavaScript.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Back-end: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 Se encarga de realizar la parte de la aplicación que se oculta al usuario, usan lenguajes del lado del servidor y de base de datos, se encarga de que funcione correctamente la aplicación.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Google Shape;361;p36" descr=""/>
          <p:cNvPicPr/>
          <p:nvPr/>
        </p:nvPicPr>
        <p:blipFill>
          <a:blip r:embed="rId1"/>
          <a:stretch/>
        </p:blipFill>
        <p:spPr>
          <a:xfrm>
            <a:off x="2952360" y="3287160"/>
            <a:ext cx="3129840" cy="1151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d9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6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4.3 Paradigma MVC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67;p37"/>
          <p:cNvSpPr/>
          <p:nvPr/>
        </p:nvSpPr>
        <p:spPr>
          <a:xfrm>
            <a:off x="1476720" y="1798200"/>
            <a:ext cx="1466280" cy="4615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Modelo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249" name="Google Shape;368;p37"/>
          <p:cNvSpPr/>
          <p:nvPr/>
        </p:nvSpPr>
        <p:spPr>
          <a:xfrm>
            <a:off x="1476720" y="2472840"/>
            <a:ext cx="1466280" cy="4615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Vista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250" name="Google Shape;369;p37"/>
          <p:cNvSpPr/>
          <p:nvPr/>
        </p:nvSpPr>
        <p:spPr>
          <a:xfrm>
            <a:off x="1476720" y="3147840"/>
            <a:ext cx="1466280" cy="4615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Controlador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251" name="Google Shape;370;p37"/>
          <p:cNvSpPr/>
          <p:nvPr/>
        </p:nvSpPr>
        <p:spPr>
          <a:xfrm>
            <a:off x="4270680" y="1808280"/>
            <a:ext cx="3455280" cy="4615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Asocia la información de la capa de negocio a su formato entendible por el lenguaje y tecnología.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252" name="Google Shape;371;p37"/>
          <p:cNvSpPr/>
          <p:nvPr/>
        </p:nvSpPr>
        <p:spPr>
          <a:xfrm>
            <a:off x="4270680" y="2477880"/>
            <a:ext cx="3455280" cy="4615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Encargada de definir la interfaz de usuario.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253" name="Google Shape;372;p37"/>
          <p:cNvSpPr/>
          <p:nvPr/>
        </p:nvSpPr>
        <p:spPr>
          <a:xfrm>
            <a:off x="4270680" y="3147840"/>
            <a:ext cx="3455280" cy="4615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Maneja las peticiones del usuario y de comunicar las capas anteriores para que obtengan lo necesario de la petición.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54" name="Google Shape;373;p37"/>
          <p:cNvSpPr/>
          <p:nvPr/>
        </p:nvSpPr>
        <p:spPr>
          <a:xfrm>
            <a:off x="3172320" y="1918800"/>
            <a:ext cx="869400" cy="24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Google Shape;374;p37"/>
          <p:cNvSpPr/>
          <p:nvPr/>
        </p:nvSpPr>
        <p:spPr>
          <a:xfrm>
            <a:off x="3172320" y="2588400"/>
            <a:ext cx="869400" cy="24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Google Shape;375;p37"/>
          <p:cNvSpPr/>
          <p:nvPr/>
        </p:nvSpPr>
        <p:spPr>
          <a:xfrm>
            <a:off x="3172320" y="3258360"/>
            <a:ext cx="869400" cy="24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819000" y="934200"/>
            <a:ext cx="7505280" cy="3504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6000" spc="-1" strike="noStrike">
                <a:solidFill>
                  <a:srgbClr val="000000"/>
                </a:solidFill>
                <a:latin typeface="Calibri"/>
                <a:ea typeface="Calibri"/>
              </a:rPr>
              <a:t>FIN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2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rgbClr val="233a44"/>
                </a:solidFill>
                <a:latin typeface="Nunito"/>
                <a:ea typeface="Nunito"/>
              </a:rPr>
              <a:t>1.Evolución de la web e internet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40;p15"/>
          <p:cNvSpPr/>
          <p:nvPr/>
        </p:nvSpPr>
        <p:spPr>
          <a:xfrm>
            <a:off x="1406520" y="1627560"/>
            <a:ext cx="132552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1957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10" name="Google Shape;141;p15"/>
          <p:cNvSpPr/>
          <p:nvPr/>
        </p:nvSpPr>
        <p:spPr>
          <a:xfrm>
            <a:off x="2943360" y="1712880"/>
            <a:ext cx="903960" cy="28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42;p15"/>
          <p:cNvSpPr/>
          <p:nvPr/>
        </p:nvSpPr>
        <p:spPr>
          <a:xfrm>
            <a:off x="4098600" y="1627560"/>
            <a:ext cx="325476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Agencia de proyectos de investigaciones avanzadas.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12" name="Google Shape;143;p15"/>
          <p:cNvSpPr/>
          <p:nvPr/>
        </p:nvSpPr>
        <p:spPr>
          <a:xfrm>
            <a:off x="1406520" y="2345760"/>
            <a:ext cx="132552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1967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13" name="Google Shape;144;p15"/>
          <p:cNvSpPr/>
          <p:nvPr/>
        </p:nvSpPr>
        <p:spPr>
          <a:xfrm>
            <a:off x="2953440" y="2431080"/>
            <a:ext cx="903960" cy="28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145;p15"/>
          <p:cNvSpPr/>
          <p:nvPr/>
        </p:nvSpPr>
        <p:spPr>
          <a:xfrm>
            <a:off x="4078800" y="2345760"/>
            <a:ext cx="327456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Hombre llega a la luna. Marca el inicio de las comunicaciones globales.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15" name="Google Shape;146;p15"/>
          <p:cNvSpPr/>
          <p:nvPr/>
        </p:nvSpPr>
        <p:spPr>
          <a:xfrm>
            <a:off x="1406160" y="2988720"/>
            <a:ext cx="132588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1969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16" name="Google Shape;147;p15"/>
          <p:cNvSpPr/>
          <p:nvPr/>
        </p:nvSpPr>
        <p:spPr>
          <a:xfrm>
            <a:off x="2953800" y="3074040"/>
            <a:ext cx="903960" cy="28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148;p15"/>
          <p:cNvSpPr/>
          <p:nvPr/>
        </p:nvSpPr>
        <p:spPr>
          <a:xfrm>
            <a:off x="4078800" y="2988720"/>
            <a:ext cx="327456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ARPA crea ARPAnet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18" name="Google Shape;149;p15"/>
          <p:cNvSpPr/>
          <p:nvPr/>
        </p:nvSpPr>
        <p:spPr>
          <a:xfrm>
            <a:off x="1406160" y="3616560"/>
            <a:ext cx="134604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1990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19" name="Google Shape;150;p15"/>
          <p:cNvSpPr/>
          <p:nvPr/>
        </p:nvSpPr>
        <p:spPr>
          <a:xfrm>
            <a:off x="2953800" y="3717000"/>
            <a:ext cx="903960" cy="28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51;p15"/>
          <p:cNvSpPr/>
          <p:nvPr/>
        </p:nvSpPr>
        <p:spPr>
          <a:xfrm>
            <a:off x="4098600" y="3616560"/>
            <a:ext cx="327456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Aparece MILNET: Caracter militar y INTERNET: Orientado al mundo académico...</a:t>
            </a:r>
            <a:endParaRPr b="0" lang="es-ES" sz="1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6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233a44"/>
                </a:solidFill>
                <a:latin typeface="Nunito"/>
                <a:ea typeface="Nunito"/>
              </a:rPr>
              <a:t>1.1. Internet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7;p16"/>
          <p:cNvSpPr/>
          <p:nvPr/>
        </p:nvSpPr>
        <p:spPr>
          <a:xfrm>
            <a:off x="3370680" y="1657440"/>
            <a:ext cx="2139480" cy="3816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Internet 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23" name="Google Shape;158;p16"/>
          <p:cNvSpPr/>
          <p:nvPr/>
        </p:nvSpPr>
        <p:spPr>
          <a:xfrm>
            <a:off x="4440240" y="2039400"/>
            <a:ext cx="9720" cy="54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59;p16"/>
          <p:cNvSpPr/>
          <p:nvPr/>
        </p:nvSpPr>
        <p:spPr>
          <a:xfrm>
            <a:off x="3370320" y="2260440"/>
            <a:ext cx="2139480" cy="72324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Red de computadoras formadas por muchas redes independientes.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25" name="Google Shape;160;p16"/>
          <p:cNvSpPr/>
          <p:nvPr/>
        </p:nvSpPr>
        <p:spPr>
          <a:xfrm>
            <a:off x="4440240" y="2984040"/>
            <a:ext cx="360" cy="30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161;p16"/>
          <p:cNvSpPr/>
          <p:nvPr/>
        </p:nvSpPr>
        <p:spPr>
          <a:xfrm>
            <a:off x="3370320" y="3285000"/>
            <a:ext cx="2139480" cy="34092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Con internet utilizamos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27" name="Google Shape;162;p16"/>
          <p:cNvSpPr/>
          <p:nvPr/>
        </p:nvSpPr>
        <p:spPr>
          <a:xfrm flipH="1">
            <a:off x="2681280" y="3626280"/>
            <a:ext cx="687960" cy="4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63;p16"/>
          <p:cNvSpPr/>
          <p:nvPr/>
        </p:nvSpPr>
        <p:spPr>
          <a:xfrm>
            <a:off x="1918800" y="4088520"/>
            <a:ext cx="115488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Correo Electrónico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29" name="Google Shape;164;p16"/>
          <p:cNvSpPr/>
          <p:nvPr/>
        </p:nvSpPr>
        <p:spPr>
          <a:xfrm>
            <a:off x="3787200" y="3626640"/>
            <a:ext cx="3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165;p16"/>
          <p:cNvSpPr/>
          <p:nvPr/>
        </p:nvSpPr>
        <p:spPr>
          <a:xfrm>
            <a:off x="3209760" y="4088520"/>
            <a:ext cx="115488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World Wile Web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1" name="Google Shape;166;p16"/>
          <p:cNvSpPr/>
          <p:nvPr/>
        </p:nvSpPr>
        <p:spPr>
          <a:xfrm>
            <a:off x="5063040" y="3626640"/>
            <a:ext cx="1980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167;p16"/>
          <p:cNvSpPr/>
          <p:nvPr/>
        </p:nvSpPr>
        <p:spPr>
          <a:xfrm>
            <a:off x="4500360" y="4088520"/>
            <a:ext cx="115488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FTP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3" name="Google Shape;168;p16"/>
          <p:cNvSpPr/>
          <p:nvPr/>
        </p:nvSpPr>
        <p:spPr>
          <a:xfrm>
            <a:off x="5877000" y="4083840"/>
            <a:ext cx="115488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Buscador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4" name="Google Shape;169;p16"/>
          <p:cNvSpPr/>
          <p:nvPr/>
        </p:nvSpPr>
        <p:spPr>
          <a:xfrm>
            <a:off x="954360" y="3243600"/>
            <a:ext cx="131040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Conferencias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5" name="Google Shape;170;p16"/>
          <p:cNvSpPr/>
          <p:nvPr/>
        </p:nvSpPr>
        <p:spPr>
          <a:xfrm>
            <a:off x="6359040" y="3229560"/>
            <a:ext cx="1365840" cy="4518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News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6" name="Google Shape;171;p16"/>
          <p:cNvSpPr/>
          <p:nvPr/>
        </p:nvSpPr>
        <p:spPr>
          <a:xfrm flipH="1" rot="10800000">
            <a:off x="2264760" y="3456360"/>
            <a:ext cx="110484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172;p16"/>
          <p:cNvSpPr/>
          <p:nvPr/>
        </p:nvSpPr>
        <p:spPr>
          <a:xfrm>
            <a:off x="5404680" y="3636720"/>
            <a:ext cx="1049400" cy="44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173;p16"/>
          <p:cNvSpPr/>
          <p:nvPr/>
        </p:nvSpPr>
        <p:spPr>
          <a:xfrm>
            <a:off x="5510160" y="3455640"/>
            <a:ext cx="8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7e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1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Nunito"/>
                <a:ea typeface="Nunito"/>
              </a:rPr>
              <a:t>1.2. Web 1.0 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19000" y="1587240"/>
            <a:ext cx="7505280" cy="2851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 1991 Tim Berners Lee crea la Word Wide Web más conocida como WWW. Propuso un sistema de hipertexto para compartir documentos </a:t>
            </a: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HyperText Markup Languague.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 La Web 1.0 es un sistema basado en hipertexto y nos permite clasificar información.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Funciona por hipertexto y gráficos e incluye efectos multimedios.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Considerado como el acceso más sencillo a la información de internet.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Enlaza páginas localizadas en la red sin importar su ubicación.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Protocolos de internet: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Http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: Protocolo de transferencia de hipertexto.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Html: </a:t>
            </a: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Formato hipertextual y hipergráfico para publicar documentos en la red.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3c4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2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Nunito"/>
                <a:ea typeface="Nunito"/>
              </a:rPr>
              <a:t>1.2. Web 1.0(2)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9000" y="1546920"/>
            <a:ext cx="7505280" cy="289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Las características de la web 1.0 son: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Pocos productores de contenidos.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Muchos lectores de estos contenidos.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Páginas estáticas.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 actualización de los sitios no se realiza de forma periódica.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Sitios direccionales y no colaborativos.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Los usuarios son lectores consumidores.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Interacción mínima reducida a formularios de contacto, inscripción boletines, etc.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5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1.3. Web 2.0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19000" y="1496880"/>
            <a:ext cx="7505280" cy="294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 Web 2.0 es la segunda generación de Web que se basa en comunidades de usuarios.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Se basa en una web informativa creada para expertos a una web social donde cualquier persona puede participar fácilmente.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Aparecen aplicaciones web muy potentes y que son sencillas de manejar enfocadas en el usuario final, su desarrollo se basa en CMS (Sistemas de Gestión de Contenidos).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192;p19" descr=""/>
          <p:cNvPicPr/>
          <p:nvPr/>
        </p:nvPicPr>
        <p:blipFill>
          <a:blip r:embed="rId1"/>
          <a:stretch/>
        </p:blipFill>
        <p:spPr>
          <a:xfrm>
            <a:off x="3543120" y="3147840"/>
            <a:ext cx="2057760" cy="152856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691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1.3.1. ¿Qué es un CMS?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19000" y="1537200"/>
            <a:ext cx="7505280" cy="290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Un Sistema de Gestión de Contenidos nos va a permitir la creación y administración de contenidos principalmente páginas web.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Consiste en una interfaz que controla una o varias bases de datos donde se aloja el contenido.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Calibri"/>
                <a:ea typeface="Calibri"/>
              </a:rPr>
              <a:t>Evolución de los CMS: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99;p20"/>
          <p:cNvSpPr/>
          <p:nvPr/>
        </p:nvSpPr>
        <p:spPr>
          <a:xfrm>
            <a:off x="924120" y="3033720"/>
            <a:ext cx="1406160" cy="5724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Páginas estáticas(HTML):</a:t>
            </a: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 Edición a mano y dificil de actualizar 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49" name="Google Shape;200;p20"/>
          <p:cNvSpPr/>
          <p:nvPr/>
        </p:nvSpPr>
        <p:spPr>
          <a:xfrm>
            <a:off x="2451240" y="3199680"/>
            <a:ext cx="1084680" cy="24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201;p20"/>
          <p:cNvSpPr/>
          <p:nvPr/>
        </p:nvSpPr>
        <p:spPr>
          <a:xfrm>
            <a:off x="3636720" y="3033720"/>
            <a:ext cx="1406160" cy="5724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Páginas dinámicas(CGI):</a:t>
            </a: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 Poca flexibilidad.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51" name="Google Shape;202;p20"/>
          <p:cNvSpPr/>
          <p:nvPr/>
        </p:nvSpPr>
        <p:spPr>
          <a:xfrm>
            <a:off x="5183640" y="3199680"/>
            <a:ext cx="1145160" cy="24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203;p20"/>
          <p:cNvSpPr/>
          <p:nvPr/>
        </p:nvSpPr>
        <p:spPr>
          <a:xfrm>
            <a:off x="6479640" y="3063960"/>
            <a:ext cx="1406160" cy="572400"/>
          </a:xfrm>
          <a:prstGeom prst="rect">
            <a:avLst/>
          </a:prstGeom>
          <a:solidFill>
            <a:schemeClr val="lt2"/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000000"/>
                </a:solidFill>
                <a:latin typeface="Arial"/>
                <a:ea typeface="Arial"/>
              </a:rPr>
              <a:t>Páginas dinámicas(PHP, ASP, Java): Gran Flexibilidad.</a:t>
            </a:r>
            <a:endParaRPr b="0" lang="es-ES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721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00" spc="-1" strike="noStrike">
                <a:solidFill>
                  <a:srgbClr val="000000"/>
                </a:solidFill>
                <a:latin typeface="Nunito"/>
                <a:ea typeface="Nunito"/>
              </a:rPr>
              <a:t>1.3.1. ¿Qué es un CMS?(2)</a:t>
            </a:r>
            <a:endParaRPr b="0" lang="es-E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9000" y="1567080"/>
            <a:ext cx="7505280" cy="287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Las características de la Web 2.0 son: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El usuario es el centro</a:t>
            </a:r>
            <a:r>
              <a:rPr b="0" lang="e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ya que es el que crea y el que comparte.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Participación:</a:t>
            </a:r>
            <a:r>
              <a:rPr b="0" lang="e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Conocimiento compartido a base de la suma de esfuerzos individuales, cuantos mas usuarios mayor utilidad del servicio.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Usabilidad:</a:t>
            </a:r>
            <a:r>
              <a:rPr b="0" lang="e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No es necesario grandes conocimientos para crear un espacio en internet para que puedan acceder otros usuarios.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2022-10-01T13:14:48Z</dcterms:modified>
  <cp:revision>2</cp:revision>
  <dc:subject/>
  <dc:title/>
</cp:coreProperties>
</file>