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3" r:id="rId6"/>
    <p:sldId id="275" r:id="rId7"/>
    <p:sldId id="267" r:id="rId8"/>
    <p:sldId id="27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FB279-4B36-409D-A689-2A2F4522F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e.carleton.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guides/typescri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8202247" cy="111608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TypeScript, Webpack, Angular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996F1C17-6A7E-4104-8988-80EA3E8A3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392" y="26849"/>
            <a:ext cx="6898284" cy="507831"/>
          </a:xfrm>
        </p:spPr>
        <p:txBody>
          <a:bodyPr wrap="square">
            <a:spAutoFit/>
          </a:bodyPr>
          <a:lstStyle/>
          <a:p>
            <a:pPr algn="l"/>
            <a:r>
              <a:rPr lang="es-CO" sz="3000" dirty="0"/>
              <a:t>Angular – Modelo cliente -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65AB7-943F-4EB7-A110-61EFB4DA8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71" y="1387960"/>
            <a:ext cx="5230521" cy="3870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8355E8-F7A1-4BD9-BCAF-078BE5249D64}"/>
              </a:ext>
            </a:extLst>
          </p:cNvPr>
          <p:cNvSpPr txBox="1"/>
          <p:nvPr/>
        </p:nvSpPr>
        <p:spPr>
          <a:xfrm>
            <a:off x="3214092" y="5189078"/>
            <a:ext cx="2232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Fuente: </a:t>
            </a:r>
            <a:r>
              <a:rPr lang="en-US" sz="900" dirty="0">
                <a:hlinkClick r:id="rId3"/>
              </a:rPr>
              <a:t>http://www.sce.carleton.ca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98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1572392" y="26849"/>
            <a:ext cx="6178204" cy="507831"/>
          </a:xfrm>
        </p:spPr>
        <p:txBody>
          <a:bodyPr wrap="square">
            <a:spAutoFit/>
          </a:bodyPr>
          <a:lstStyle/>
          <a:p>
            <a:pPr algn="l"/>
            <a:r>
              <a:rPr lang="es-CO" sz="3000" dirty="0"/>
              <a:t>Angular – tecnologías cliente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84189-C8E3-4154-ABDF-0CC8343FE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2" y="1052735"/>
            <a:ext cx="3587985" cy="216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8315F-C38B-46D7-B414-1F5F460EC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005693"/>
            <a:ext cx="4536504" cy="28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A95CCD34-334B-4E1C-9819-731F6C7E863B}"/>
              </a:ext>
            </a:extLst>
          </p:cNvPr>
          <p:cNvSpPr txBox="1">
            <a:spLocks/>
          </p:cNvSpPr>
          <p:nvPr/>
        </p:nvSpPr>
        <p:spPr>
          <a:xfrm>
            <a:off x="1549560" y="985738"/>
            <a:ext cx="2577805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algn="l"/>
            <a:r>
              <a:rPr lang="es-CO" sz="2000" dirty="0" err="1"/>
              <a:t>Strong</a:t>
            </a:r>
            <a:r>
              <a:rPr lang="es-CO" sz="2000" dirty="0"/>
              <a:t> </a:t>
            </a:r>
            <a:r>
              <a:rPr lang="es-CO" sz="2000" dirty="0" err="1"/>
              <a:t>typed</a:t>
            </a:r>
            <a:r>
              <a:rPr lang="es-CO" sz="2000" dirty="0"/>
              <a:t> </a:t>
            </a:r>
            <a:r>
              <a:rPr lang="es-CO" sz="2000" dirty="0" err="1"/>
              <a:t>language</a:t>
            </a:r>
            <a:endParaRPr lang="es-CO" sz="2000" dirty="0"/>
          </a:p>
        </p:txBody>
      </p:sp>
      <p:pic>
        <p:nvPicPr>
          <p:cNvPr id="3074" name="Picture 2" descr="Image result for TypeScript">
            <a:extLst>
              <a:ext uri="{FF2B5EF4-FFF2-40B4-BE49-F238E27FC236}">
                <a16:creationId xmlns:a16="http://schemas.microsoft.com/office/drawing/2014/main" id="{1BE9D4EF-C201-43CE-A1C5-4F42A6EE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80" y="2185953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793D6-2024-499F-A8FA-557D78FE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988840"/>
            <a:ext cx="5544616" cy="2534063"/>
          </a:xfrm>
          <a:prstGeom prst="rect">
            <a:avLst/>
          </a:prstGeom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84AA67C4-24AD-4E17-B904-35E84D983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392" y="26849"/>
            <a:ext cx="6178204" cy="507831"/>
          </a:xfrm>
        </p:spPr>
        <p:txBody>
          <a:bodyPr wrap="square">
            <a:spAutoFit/>
          </a:bodyPr>
          <a:lstStyle/>
          <a:p>
            <a:pPr algn="l"/>
            <a:r>
              <a:rPr lang="es-CO" sz="3000" dirty="0"/>
              <a:t>Angular – </a:t>
            </a:r>
            <a:r>
              <a:rPr lang="es-CO" sz="3000" dirty="0" err="1"/>
              <a:t>TypeScript</a:t>
            </a:r>
            <a:endParaRPr lang="es-CO" sz="3000" dirty="0"/>
          </a:p>
        </p:txBody>
      </p:sp>
    </p:spTree>
    <p:extLst>
      <p:ext uri="{BB962C8B-B14F-4D97-AF65-F5344CB8AC3E}">
        <p14:creationId xmlns:p14="http://schemas.microsoft.com/office/powerpoint/2010/main" val="23671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A95CCD34-334B-4E1C-9819-731F6C7E863B}"/>
              </a:ext>
            </a:extLst>
          </p:cNvPr>
          <p:cNvSpPr txBox="1">
            <a:spLocks/>
          </p:cNvSpPr>
          <p:nvPr/>
        </p:nvSpPr>
        <p:spPr>
          <a:xfrm>
            <a:off x="1572392" y="713730"/>
            <a:ext cx="3585917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algn="l"/>
            <a:r>
              <a:rPr lang="es-CO" sz="2000" dirty="0" err="1"/>
              <a:t>Typescript</a:t>
            </a:r>
            <a:r>
              <a:rPr lang="es-CO" sz="2000" dirty="0"/>
              <a:t> </a:t>
            </a:r>
            <a:r>
              <a:rPr lang="es-CO" sz="2000" dirty="0" err="1"/>
              <a:t>programming</a:t>
            </a:r>
            <a:r>
              <a:rPr lang="es-CO" sz="2000" dirty="0"/>
              <a:t> </a:t>
            </a:r>
            <a:r>
              <a:rPr lang="es-CO" sz="2000" dirty="0" err="1"/>
              <a:t>process</a:t>
            </a:r>
            <a:endParaRPr lang="es-CO" sz="2000" dirty="0"/>
          </a:p>
        </p:txBody>
      </p:sp>
      <p:pic>
        <p:nvPicPr>
          <p:cNvPr id="4098" name="Picture 2" descr="Image result for TypeScript to javascript">
            <a:extLst>
              <a:ext uri="{FF2B5EF4-FFF2-40B4-BE49-F238E27FC236}">
                <a16:creationId xmlns:a16="http://schemas.microsoft.com/office/drawing/2014/main" id="{8FD49FB9-C8C9-4897-9335-F8EB38C1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484784"/>
            <a:ext cx="6972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37410F45-1DAA-473A-ADA1-F29C6556D7D1}"/>
              </a:ext>
            </a:extLst>
          </p:cNvPr>
          <p:cNvSpPr txBox="1">
            <a:spLocks/>
          </p:cNvSpPr>
          <p:nvPr/>
        </p:nvSpPr>
        <p:spPr>
          <a:xfrm>
            <a:off x="4078189" y="3749278"/>
            <a:ext cx="3585917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algn="l"/>
            <a:r>
              <a:rPr lang="es-CO" sz="2000" dirty="0">
                <a:hlinkClick r:id="rId3"/>
              </a:rPr>
              <a:t>TypeScript </a:t>
            </a:r>
            <a:r>
              <a:rPr lang="es-CO" sz="2000" dirty="0" err="1">
                <a:hlinkClick r:id="rId3"/>
              </a:rPr>
              <a:t>Playground</a:t>
            </a:r>
            <a:endParaRPr lang="es-CO" sz="2000" dirty="0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702B1478-E968-4850-AB0B-222BB9148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392" y="26849"/>
            <a:ext cx="6178204" cy="507831"/>
          </a:xfrm>
        </p:spPr>
        <p:txBody>
          <a:bodyPr wrap="square">
            <a:spAutoFit/>
          </a:bodyPr>
          <a:lstStyle/>
          <a:p>
            <a:pPr algn="l"/>
            <a:r>
              <a:rPr lang="es-CO" sz="3000" dirty="0"/>
              <a:t>Angular – </a:t>
            </a:r>
            <a:r>
              <a:rPr lang="es-CO" sz="3000" dirty="0" err="1"/>
              <a:t>TypeScript</a:t>
            </a:r>
            <a:endParaRPr lang="es-CO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71627-B2F5-494E-8F91-565C95FA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41" y="4190985"/>
            <a:ext cx="6489690" cy="23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>
            <a:extLst>
              <a:ext uri="{FF2B5EF4-FFF2-40B4-BE49-F238E27FC236}">
                <a16:creationId xmlns:a16="http://schemas.microsoft.com/office/drawing/2014/main" id="{78BC244F-D36D-4BD4-8D36-0B4B436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25169"/>
            <a:ext cx="9782801" cy="551771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 –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D2C92-7015-460E-8EF7-00B25AC1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69" y="1784308"/>
            <a:ext cx="1867161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3A001F-0D08-404E-9205-589AB547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80" y="2651204"/>
            <a:ext cx="2229161" cy="1324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DF7C50-AA60-4352-B6BD-108124F8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92" y="1541386"/>
            <a:ext cx="1562318" cy="1352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26C665-66D1-481A-8BBC-1EC2F6337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046" y="177158"/>
            <a:ext cx="2772850" cy="21745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3B8C62-4C8B-41F5-A488-35BD8215A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591" y="4206946"/>
            <a:ext cx="2369550" cy="2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>
            <a:extLst>
              <a:ext uri="{FF2B5EF4-FFF2-40B4-BE49-F238E27FC236}">
                <a16:creationId xmlns:a16="http://schemas.microsoft.com/office/drawing/2014/main" id="{78BC244F-D36D-4BD4-8D36-0B4B436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25169"/>
            <a:ext cx="9782801" cy="551771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 – bundle process</a:t>
            </a:r>
          </a:p>
        </p:txBody>
      </p:sp>
      <p:pic>
        <p:nvPicPr>
          <p:cNvPr id="1026" name="Picture 2" descr="https://cdn-images-1.medium.com/max/800/1*h9J7BAvjmdyBmyXnvytHDg.png">
            <a:extLst>
              <a:ext uri="{FF2B5EF4-FFF2-40B4-BE49-F238E27FC236}">
                <a16:creationId xmlns:a16="http://schemas.microsoft.com/office/drawing/2014/main" id="{6B7729D6-E189-495D-A9B6-8B5FFC0B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766887"/>
            <a:ext cx="7620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4293C5-64E5-4257-93DB-5A1F589C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17" y="2752629"/>
            <a:ext cx="156231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visual studio code">
            <a:extLst>
              <a:ext uri="{FF2B5EF4-FFF2-40B4-BE49-F238E27FC236}">
                <a16:creationId xmlns:a16="http://schemas.microsoft.com/office/drawing/2014/main" id="{941F1F68-3B01-4A20-BE59-370DE4DD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052736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938C9504-664D-4AB8-AAC5-CA725E4067F7}"/>
              </a:ext>
            </a:extLst>
          </p:cNvPr>
          <p:cNvSpPr txBox="1">
            <a:spLocks/>
          </p:cNvSpPr>
          <p:nvPr/>
        </p:nvSpPr>
        <p:spPr>
          <a:xfrm>
            <a:off x="2796527" y="2605311"/>
            <a:ext cx="3009853" cy="323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algn="l"/>
            <a:r>
              <a:rPr lang="es-CO" sz="1500" dirty="0" err="1">
                <a:hlinkClick r:id="rId3"/>
              </a:rPr>
              <a:t>Code</a:t>
            </a:r>
            <a:r>
              <a:rPr lang="es-CO" sz="1500" dirty="0">
                <a:hlinkClick r:id="rId3"/>
              </a:rPr>
              <a:t> editor VS </a:t>
            </a:r>
            <a:r>
              <a:rPr lang="es-CO" sz="1500" dirty="0" err="1">
                <a:hlinkClick r:id="rId3"/>
              </a:rPr>
              <a:t>Code</a:t>
            </a:r>
            <a:endParaRPr lang="es-CO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76E3B0-6DB9-4E58-94AC-357660285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190363"/>
            <a:ext cx="2466975" cy="1847850"/>
          </a:xfrm>
          <a:prstGeom prst="rect">
            <a:avLst/>
          </a:prstGeom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D03EE6A4-4910-4B9F-B2F9-FAE36365EA6B}"/>
              </a:ext>
            </a:extLst>
          </p:cNvPr>
          <p:cNvSpPr txBox="1">
            <a:spLocks/>
          </p:cNvSpPr>
          <p:nvPr/>
        </p:nvSpPr>
        <p:spPr>
          <a:xfrm>
            <a:off x="7246540" y="4005064"/>
            <a:ext cx="3009853" cy="78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5"/>
              </a:rPr>
              <a:t>Package</a:t>
            </a:r>
            <a:r>
              <a:rPr lang="es-CO" sz="1500" dirty="0">
                <a:hlinkClick r:id="rId5"/>
              </a:rPr>
              <a:t> </a:t>
            </a:r>
            <a:r>
              <a:rPr lang="es-CO" sz="1500" dirty="0" err="1">
                <a:hlinkClick r:id="rId5"/>
              </a:rPr>
              <a:t>management</a:t>
            </a:r>
            <a:endParaRPr lang="es-CO" sz="1500" dirty="0">
              <a:hlinkClick r:id="rId5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5"/>
              </a:rPr>
              <a:t>Versioning</a:t>
            </a:r>
            <a:r>
              <a:rPr lang="es-CO" sz="1500" dirty="0">
                <a:hlinkClick r:id="rId5"/>
              </a:rPr>
              <a:t>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5"/>
              </a:rPr>
              <a:t>NodeJS</a:t>
            </a:r>
            <a:r>
              <a:rPr lang="es-CO" sz="1500" dirty="0">
                <a:hlinkClick r:id="rId5"/>
              </a:rPr>
              <a:t> + </a:t>
            </a:r>
            <a:r>
              <a:rPr lang="es-CO" sz="1500" dirty="0" err="1">
                <a:hlinkClick r:id="rId5"/>
              </a:rPr>
              <a:t>npm</a:t>
            </a:r>
            <a:r>
              <a:rPr lang="es-CO" sz="1500" dirty="0">
                <a:hlinkClick r:id="rId5"/>
              </a:rPr>
              <a:t>: v6.11.2</a:t>
            </a:r>
            <a:endParaRPr lang="es-CO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AFE8F2-9699-46B2-AD35-D839FB291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34" y="3338736"/>
            <a:ext cx="2800350" cy="1638300"/>
          </a:xfrm>
          <a:prstGeom prst="rect">
            <a:avLst/>
          </a:prstGeom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C3136CF9-F221-4203-842E-762C9C9BA4EA}"/>
              </a:ext>
            </a:extLst>
          </p:cNvPr>
          <p:cNvSpPr txBox="1">
            <a:spLocks/>
          </p:cNvSpPr>
          <p:nvPr/>
        </p:nvSpPr>
        <p:spPr>
          <a:xfrm>
            <a:off x="2796527" y="4631794"/>
            <a:ext cx="3009853" cy="78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7"/>
              </a:rPr>
              <a:t>Code</a:t>
            </a:r>
            <a:r>
              <a:rPr lang="es-CO" sz="1500" dirty="0">
                <a:hlinkClick r:id="rId7"/>
              </a:rPr>
              <a:t> </a:t>
            </a:r>
            <a:r>
              <a:rPr lang="es-CO" sz="1500" dirty="0" err="1">
                <a:hlinkClick r:id="rId7"/>
              </a:rPr>
              <a:t>repository</a:t>
            </a:r>
            <a:endParaRPr lang="es-CO" sz="1500" dirty="0">
              <a:hlinkClick r:id="rId5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7"/>
              </a:rPr>
              <a:t>Team</a:t>
            </a:r>
            <a:r>
              <a:rPr lang="es-CO" sz="1500" dirty="0">
                <a:hlinkClick r:id="rId7"/>
              </a:rPr>
              <a:t> </a:t>
            </a:r>
            <a:r>
              <a:rPr lang="es-CO" sz="1500" dirty="0" err="1">
                <a:hlinkClick r:id="rId7"/>
              </a:rPr>
              <a:t>work</a:t>
            </a:r>
            <a:endParaRPr lang="es-CO" sz="1500" dirty="0">
              <a:hlinkClick r:id="rId5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O" sz="1500" dirty="0" err="1">
                <a:hlinkClick r:id="rId7"/>
              </a:rPr>
              <a:t>Versioning</a:t>
            </a:r>
            <a:endParaRPr lang="es-CO" sz="1500" dirty="0">
              <a:hlinkClick r:id="rId5"/>
            </a:endParaRP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78BC244F-D36D-4BD4-8D36-0B4B436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25169"/>
            <a:ext cx="9782801" cy="551771"/>
          </a:xfrm>
        </p:spPr>
        <p:txBody>
          <a:bodyPr>
            <a:normAutofit fontScale="90000"/>
          </a:bodyPr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820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1572392" y="26849"/>
            <a:ext cx="6394228" cy="507831"/>
          </a:xfrm>
        </p:spPr>
        <p:txBody>
          <a:bodyPr wrap="square">
            <a:spAutoFit/>
          </a:bodyPr>
          <a:lstStyle/>
          <a:p>
            <a:pPr algn="l"/>
            <a:r>
              <a:rPr lang="es-CO" sz="3000" dirty="0" err="1"/>
              <a:t>NodeJS</a:t>
            </a:r>
            <a:r>
              <a:rPr lang="es-CO" sz="3000" dirty="0"/>
              <a:t> + </a:t>
            </a:r>
            <a:r>
              <a:rPr lang="es-CO" sz="3000" dirty="0" err="1"/>
              <a:t>TypeScript</a:t>
            </a:r>
            <a:r>
              <a:rPr lang="es-CO" sz="3000" dirty="0"/>
              <a:t> + </a:t>
            </a:r>
            <a:r>
              <a:rPr lang="es-CO" sz="3000" dirty="0" err="1"/>
              <a:t>WebPack</a:t>
            </a:r>
            <a:endParaRPr lang="es-CO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60811-E348-4462-AF9F-76616B65FE32}"/>
              </a:ext>
            </a:extLst>
          </p:cNvPr>
          <p:cNvSpPr txBox="1"/>
          <p:nvPr/>
        </p:nvSpPr>
        <p:spPr>
          <a:xfrm>
            <a:off x="1629916" y="764704"/>
            <a:ext cx="993710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700" dirty="0"/>
              <a:t>Basic </a:t>
            </a:r>
            <a:r>
              <a:rPr lang="es-CO" sz="1700" dirty="0" err="1"/>
              <a:t>Webpack</a:t>
            </a:r>
            <a:r>
              <a:rPr lang="es-CO" sz="1700" dirty="0"/>
              <a:t> + </a:t>
            </a:r>
            <a:r>
              <a:rPr lang="es-CO" sz="1700" dirty="0" err="1"/>
              <a:t>TypeScript</a:t>
            </a:r>
            <a:r>
              <a:rPr lang="es-CO" sz="1700" dirty="0"/>
              <a:t> App:</a:t>
            </a:r>
          </a:p>
          <a:p>
            <a:endParaRPr lang="es-CO" sz="1700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 err="1"/>
              <a:t>Create</a:t>
            </a:r>
            <a:r>
              <a:rPr lang="es-CO" sz="1700" dirty="0"/>
              <a:t> Project folder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Open folder </a:t>
            </a:r>
            <a:r>
              <a:rPr lang="es-CO" sz="1700" dirty="0" err="1"/>
              <a:t>with</a:t>
            </a:r>
            <a:r>
              <a:rPr lang="es-CO" sz="1700" dirty="0"/>
              <a:t> </a:t>
            </a:r>
            <a:r>
              <a:rPr lang="es-CO" sz="1700" dirty="0" err="1"/>
              <a:t>VSCode</a:t>
            </a:r>
            <a:r>
              <a:rPr lang="es-CO" sz="1700" dirty="0"/>
              <a:t> as </a:t>
            </a:r>
            <a:r>
              <a:rPr lang="es-CO" sz="1700" dirty="0" err="1"/>
              <a:t>admin</a:t>
            </a:r>
            <a:endParaRPr lang="es-CO" sz="1700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Open VS </a:t>
            </a:r>
            <a:r>
              <a:rPr lang="es-CO" sz="1700" dirty="0" err="1"/>
              <a:t>code</a:t>
            </a:r>
            <a:r>
              <a:rPr lang="es-CO" sz="1700" dirty="0"/>
              <a:t> terminal: </a:t>
            </a:r>
            <a:r>
              <a:rPr lang="es-CO" sz="1700" dirty="0" err="1"/>
              <a:t>Ctrl</a:t>
            </a:r>
            <a:r>
              <a:rPr lang="es-CO" sz="1700" dirty="0"/>
              <a:t> + ñ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700" dirty="0" err="1"/>
              <a:t>Init</a:t>
            </a:r>
            <a:r>
              <a:rPr lang="es-CO" sz="1700" dirty="0"/>
              <a:t> new </a:t>
            </a:r>
            <a:r>
              <a:rPr lang="es-CO" sz="1700" dirty="0" err="1"/>
              <a:t>npm</a:t>
            </a:r>
            <a:r>
              <a:rPr lang="es-CO" sz="1700" dirty="0"/>
              <a:t> Project (</a:t>
            </a:r>
            <a:r>
              <a:rPr lang="es-CO" sz="1700" dirty="0" err="1"/>
              <a:t>package.json</a:t>
            </a:r>
            <a:r>
              <a:rPr lang="es-CO" sz="1700" dirty="0"/>
              <a:t>): </a:t>
            </a:r>
            <a:r>
              <a:rPr lang="es-CO" sz="1700" b="1" dirty="0" err="1"/>
              <a:t>npm</a:t>
            </a:r>
            <a:r>
              <a:rPr lang="es-CO" sz="1700" b="1" dirty="0"/>
              <a:t> </a:t>
            </a:r>
            <a:r>
              <a:rPr lang="es-CO" sz="1700" b="1" dirty="0" err="1"/>
              <a:t>init</a:t>
            </a:r>
            <a:endParaRPr lang="es-CO" sz="1700" b="1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As </a:t>
            </a:r>
            <a:r>
              <a:rPr lang="es-CO" sz="1700" dirty="0" err="1"/>
              <a:t>admin</a:t>
            </a:r>
            <a:r>
              <a:rPr lang="es-CO" sz="1700" dirty="0"/>
              <a:t> </a:t>
            </a:r>
            <a:r>
              <a:rPr lang="es-CO" sz="1700" dirty="0" err="1"/>
              <a:t>Install</a:t>
            </a:r>
            <a:r>
              <a:rPr lang="es-CO" sz="1700" dirty="0"/>
              <a:t> TS: </a:t>
            </a:r>
            <a:r>
              <a:rPr lang="es-CO" sz="1700" b="1" dirty="0" err="1"/>
              <a:t>npm</a:t>
            </a:r>
            <a:r>
              <a:rPr lang="es-CO" sz="1700" b="1" dirty="0"/>
              <a:t> </a:t>
            </a:r>
            <a:r>
              <a:rPr lang="es-CO" sz="1700" b="1" dirty="0" err="1"/>
              <a:t>install</a:t>
            </a:r>
            <a:r>
              <a:rPr lang="es-CO" sz="1700" b="1" dirty="0"/>
              <a:t> --</a:t>
            </a:r>
            <a:r>
              <a:rPr lang="es-CO" sz="1700" b="1" dirty="0" err="1"/>
              <a:t>save</a:t>
            </a:r>
            <a:r>
              <a:rPr lang="es-CO" sz="1700" b="1" dirty="0"/>
              <a:t> -</a:t>
            </a:r>
            <a:r>
              <a:rPr lang="es-CO" sz="1700" b="1" dirty="0" err="1"/>
              <a:t>dev</a:t>
            </a:r>
            <a:r>
              <a:rPr lang="es-CO" sz="1700" b="1" dirty="0"/>
              <a:t> </a:t>
            </a:r>
            <a:r>
              <a:rPr lang="es-CO" sz="1700" b="1" dirty="0" err="1"/>
              <a:t>typescript</a:t>
            </a:r>
            <a:endParaRPr lang="es-CO" sz="1700" b="1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Create TS </a:t>
            </a:r>
            <a:r>
              <a:rPr lang="es-CO" sz="1700" dirty="0" err="1"/>
              <a:t>configuration</a:t>
            </a:r>
            <a:r>
              <a:rPr lang="es-CO" sz="1700" dirty="0"/>
              <a:t> file: </a:t>
            </a:r>
            <a:r>
              <a:rPr lang="es-CO" sz="1700" b="1" dirty="0" err="1"/>
              <a:t>tsconfig.json</a:t>
            </a:r>
            <a:endParaRPr lang="es-CO" sz="1700" b="1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Install webpack: </a:t>
            </a:r>
            <a:r>
              <a:rPr lang="en-US" sz="1700" b="1" dirty="0" err="1"/>
              <a:t>npm</a:t>
            </a:r>
            <a:r>
              <a:rPr lang="en-US" sz="1700" b="1" dirty="0"/>
              <a:t> install --save -dev webpack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Install webpack CLI: </a:t>
            </a:r>
            <a:r>
              <a:rPr lang="en-US" sz="1700" b="1" dirty="0" err="1"/>
              <a:t>npm</a:t>
            </a:r>
            <a:r>
              <a:rPr lang="en-US" sz="1700" b="1" dirty="0"/>
              <a:t> install --save -dev webpack-cli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Setup TS + Webpack: </a:t>
            </a:r>
            <a:r>
              <a:rPr lang="en-US" sz="1700" dirty="0">
                <a:hlinkClick r:id="rId3"/>
              </a:rPr>
              <a:t>https://webpack.js.org/guides/typescript/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s-CO" sz="1700" dirty="0" err="1"/>
              <a:t>Install</a:t>
            </a:r>
            <a:r>
              <a:rPr lang="es-CO" sz="1700" dirty="0"/>
              <a:t> TS and </a:t>
            </a:r>
            <a:r>
              <a:rPr lang="es-CO" sz="1700" dirty="0" err="1"/>
              <a:t>loader</a:t>
            </a:r>
            <a:r>
              <a:rPr lang="es-CO" sz="1700" dirty="0"/>
              <a:t>: </a:t>
            </a:r>
            <a:r>
              <a:rPr lang="en-US" sz="1700" b="1" dirty="0" err="1"/>
              <a:t>npm</a:t>
            </a:r>
            <a:r>
              <a:rPr lang="en-US" sz="1700" b="1" dirty="0"/>
              <a:t> install --save-dev typescript </a:t>
            </a:r>
            <a:r>
              <a:rPr lang="en-US" sz="1700" b="1" dirty="0" err="1"/>
              <a:t>ts</a:t>
            </a:r>
            <a:r>
              <a:rPr lang="en-US" sz="1700" b="1" dirty="0"/>
              <a:t>-loader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Edit </a:t>
            </a:r>
            <a:r>
              <a:rPr lang="en-US" sz="1700" b="1" dirty="0" err="1"/>
              <a:t>tsconfig.json</a:t>
            </a:r>
            <a:endParaRPr lang="en-US" sz="1700" b="1" dirty="0"/>
          </a:p>
          <a:p>
            <a:pPr marL="800100" lvl="1" indent="-342900">
              <a:buFont typeface="+mj-lt"/>
              <a:buAutoNum type="arabicPeriod"/>
            </a:pPr>
            <a:r>
              <a:rPr lang="es-CO" sz="1700" dirty="0"/>
              <a:t>C</a:t>
            </a:r>
            <a:r>
              <a:rPr lang="en-US" sz="1700" dirty="0" err="1"/>
              <a:t>reate</a:t>
            </a:r>
            <a:r>
              <a:rPr lang="en-US" sz="1700" dirty="0"/>
              <a:t> and configure </a:t>
            </a:r>
            <a:r>
              <a:rPr lang="en-US" sz="1700" b="1" dirty="0"/>
              <a:t>webpack.config.js</a:t>
            </a:r>
            <a:r>
              <a:rPr lang="en-US" sz="1700" dirty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 </a:t>
            </a:r>
            <a:r>
              <a:rPr lang="es-CO" sz="1700" dirty="0" err="1"/>
              <a:t>Add</a:t>
            </a:r>
            <a:r>
              <a:rPr lang="es-CO" sz="1700" dirty="0"/>
              <a:t> </a:t>
            </a:r>
            <a:r>
              <a:rPr lang="es-CO" sz="1700" dirty="0" err="1"/>
              <a:t>code</a:t>
            </a:r>
            <a:r>
              <a:rPr lang="es-CO" sz="1700" dirty="0"/>
              <a:t>: </a:t>
            </a:r>
            <a:r>
              <a:rPr lang="es-CO" sz="1700" b="1" dirty="0"/>
              <a:t>index.html,</a:t>
            </a:r>
            <a:r>
              <a:rPr lang="es-CO" sz="1700" dirty="0"/>
              <a:t> </a:t>
            </a:r>
            <a:r>
              <a:rPr lang="es-CO" sz="1700" b="1" dirty="0"/>
              <a:t>/</a:t>
            </a:r>
            <a:r>
              <a:rPr lang="es-CO" sz="1700" b="1" dirty="0" err="1"/>
              <a:t>src</a:t>
            </a:r>
            <a:r>
              <a:rPr lang="es-CO" sz="1700" dirty="0"/>
              <a:t> and </a:t>
            </a:r>
            <a:r>
              <a:rPr lang="es-CO" sz="1700" b="1" dirty="0"/>
              <a:t>/</a:t>
            </a:r>
            <a:r>
              <a:rPr lang="es-CO" sz="1700" b="1" dirty="0" err="1"/>
              <a:t>dist</a:t>
            </a:r>
            <a:r>
              <a:rPr lang="es-CO" sz="1700" dirty="0"/>
              <a:t> folders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 Compile Dev </a:t>
            </a:r>
            <a:r>
              <a:rPr lang="es-CO" sz="1700" dirty="0" err="1"/>
              <a:t>command</a:t>
            </a:r>
            <a:r>
              <a:rPr lang="es-CO" sz="1700" dirty="0"/>
              <a:t>: </a:t>
            </a:r>
            <a:r>
              <a:rPr lang="es-CO" sz="1700" b="1" dirty="0" err="1"/>
              <a:t>webpack</a:t>
            </a:r>
            <a:endParaRPr lang="es-CO" sz="1700" b="1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 Compile </a:t>
            </a:r>
            <a:r>
              <a:rPr lang="es-CO" sz="1700" dirty="0" err="1"/>
              <a:t>Prod</a:t>
            </a:r>
            <a:r>
              <a:rPr lang="es-CO" sz="1700" dirty="0"/>
              <a:t> </a:t>
            </a:r>
            <a:r>
              <a:rPr lang="es-CO" sz="1700" dirty="0" err="1"/>
              <a:t>command</a:t>
            </a:r>
            <a:r>
              <a:rPr lang="en-US" sz="1700" dirty="0"/>
              <a:t>: </a:t>
            </a:r>
            <a:r>
              <a:rPr lang="en-US" sz="1700" b="1" dirty="0"/>
              <a:t>webpack –p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 Install webpack dev server: </a:t>
            </a:r>
            <a:r>
              <a:rPr lang="en-US" sz="1700" b="1" dirty="0" err="1"/>
              <a:t>npm</a:t>
            </a:r>
            <a:r>
              <a:rPr lang="en-US" sz="1700" b="1" dirty="0"/>
              <a:t> install --save -dev webpack-dev-server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 Install concurrently: </a:t>
            </a:r>
            <a:r>
              <a:rPr lang="en-US" sz="1700" b="1" dirty="0" err="1"/>
              <a:t>npm</a:t>
            </a:r>
            <a:r>
              <a:rPr lang="en-US" sz="1700" b="1" dirty="0"/>
              <a:t> install --save -dev concurrently</a:t>
            </a: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 Setup start script: </a:t>
            </a:r>
            <a:r>
              <a:rPr lang="en-US" sz="1700" b="1" dirty="0"/>
              <a:t>"start": "concurrently \"webpack-dev-server --open\" \"webpack -w\"",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 Run app: </a:t>
            </a:r>
            <a:r>
              <a:rPr lang="en-US" sz="1700" b="1" dirty="0" err="1"/>
              <a:t>npm</a:t>
            </a:r>
            <a:r>
              <a:rPr lang="en-US" sz="1700" b="1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124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192</TotalTime>
  <Words>269</Words>
  <Application>Microsoft Office PowerPoint</Application>
  <PresentationFormat>Custom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Euphemia</vt:lpstr>
      <vt:lpstr>Math 16x9</vt:lpstr>
      <vt:lpstr>Angular</vt:lpstr>
      <vt:lpstr>Angular – Modelo cliente - servidor</vt:lpstr>
      <vt:lpstr>Angular – tecnologías cliente</vt:lpstr>
      <vt:lpstr>Angular – TypeScript</vt:lpstr>
      <vt:lpstr>Angular – TypeScript</vt:lpstr>
      <vt:lpstr>Angular – Tools</vt:lpstr>
      <vt:lpstr>Angular – bundle process</vt:lpstr>
      <vt:lpstr>Tools</vt:lpstr>
      <vt:lpstr>NodeJS + TypeScript + 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55</cp:revision>
  <dcterms:created xsi:type="dcterms:W3CDTF">2019-01-26T14:20:35Z</dcterms:created>
  <dcterms:modified xsi:type="dcterms:W3CDTF">2019-05-24T20:54:21Z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