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5" r:id="rId3"/>
    <p:sldId id="267" r:id="rId4"/>
    <p:sldId id="296" r:id="rId5"/>
    <p:sldId id="297" r:id="rId6"/>
    <p:sldId id="298" r:id="rId7"/>
    <p:sldId id="299" r:id="rId8"/>
    <p:sldId id="292" r:id="rId9"/>
    <p:sldId id="300" r:id="rId10"/>
    <p:sldId id="301" r:id="rId11"/>
    <p:sldId id="302" r:id="rId12"/>
    <p:sldId id="303" r:id="rId13"/>
    <p:sldId id="306" r:id="rId14"/>
    <p:sldId id="307" r:id="rId15"/>
    <p:sldId id="304" r:id="rId16"/>
    <p:sldId id="305" r:id="rId17"/>
    <p:sldId id="308" r:id="rId18"/>
    <p:sldId id="28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howGuides="1">
      <p:cViewPr varScale="1">
        <p:scale>
          <a:sx n="69" d="100"/>
          <a:sy n="69" d="100"/>
        </p:scale>
        <p:origin x="726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/wiki/generate-modul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components" TargetMode="External"/><Relationship Id="rId2" Type="http://schemas.openxmlformats.org/officeDocument/2006/relationships/hyperlink" Target="https://angular.io/guide/architecture-modu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onlinedartsgame.inf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rchitecture-modu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gular.io/guide/architecture-modu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3reign.com/tutorial/angular/angular-2-component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ngular.io/guide/architecture-compon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3reign.com/tutorial/angular/angular-2-componen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Modules –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12754"/>
            <a:ext cx="9782801" cy="731837"/>
          </a:xfrm>
        </p:spPr>
        <p:txBody>
          <a:bodyPr/>
          <a:lstStyle/>
          <a:p>
            <a:r>
              <a:rPr lang="es-CO" dirty="0"/>
              <a:t>Tienda virtual Module: </a:t>
            </a:r>
            <a:r>
              <a:rPr lang="es-CO" b="1" dirty="0" err="1"/>
              <a:t>Shared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051C-BEBE-476B-A505-68F3F566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774814"/>
            <a:ext cx="4320480" cy="3167003"/>
          </a:xfrm>
          <a:prstGeom prst="rect">
            <a:avLst/>
          </a:prstGeom>
        </p:spPr>
      </p:pic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72CD5AA-B90C-456D-BA4D-64755C1E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4077072"/>
            <a:ext cx="10385894" cy="266429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Basado</a:t>
            </a:r>
            <a:r>
              <a:rPr lang="en-US" dirty="0"/>
              <a:t> “Generate” de </a:t>
            </a:r>
            <a:r>
              <a:rPr lang="en-US" dirty="0">
                <a:hlinkClick r:id="rId3"/>
              </a:rPr>
              <a:t>angular-cli</a:t>
            </a:r>
            <a:r>
              <a:rPr lang="en-US" dirty="0"/>
              <a:t>. </a:t>
            </a:r>
            <a:r>
              <a:rPr lang="en-US" dirty="0" err="1"/>
              <a:t>Ubicado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proyecto</a:t>
            </a: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module Shared</a:t>
            </a:r>
          </a:p>
          <a:p>
            <a:pPr lvl="1"/>
            <a:r>
              <a:rPr lang="en-US" b="1" dirty="0"/>
              <a:t>ng g module shared</a:t>
            </a:r>
          </a:p>
          <a:p>
            <a:r>
              <a:rPr lang="en-US" dirty="0" err="1"/>
              <a:t>Crear</a:t>
            </a:r>
            <a:r>
              <a:rPr lang="en-US" dirty="0"/>
              <a:t> component Header</a:t>
            </a:r>
          </a:p>
          <a:p>
            <a:pPr lvl="1"/>
            <a:r>
              <a:rPr lang="en-US" b="1" dirty="0"/>
              <a:t>ng g c shared/header</a:t>
            </a:r>
          </a:p>
          <a:p>
            <a:r>
              <a:rPr lang="en-US" dirty="0" err="1"/>
              <a:t>Crear</a:t>
            </a:r>
            <a:r>
              <a:rPr lang="en-US" dirty="0"/>
              <a:t> component Footer</a:t>
            </a:r>
          </a:p>
          <a:p>
            <a:pPr lvl="1"/>
            <a:r>
              <a:rPr lang="en-US" b="1" dirty="0"/>
              <a:t>ng g c shared/footer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12754"/>
            <a:ext cx="9782801" cy="731837"/>
          </a:xfrm>
        </p:spPr>
        <p:txBody>
          <a:bodyPr/>
          <a:lstStyle/>
          <a:p>
            <a:r>
              <a:rPr lang="es-CO" dirty="0"/>
              <a:t>Tienda virtual Module: </a:t>
            </a:r>
            <a:r>
              <a:rPr lang="es-CO" b="1" dirty="0" err="1"/>
              <a:t>Shared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5C2883-70F8-4F22-8E57-FF0DBF306091}"/>
              </a:ext>
            </a:extLst>
          </p:cNvPr>
          <p:cNvGrpSpPr/>
          <p:nvPr/>
        </p:nvGrpSpPr>
        <p:grpSpPr>
          <a:xfrm>
            <a:off x="1485900" y="1268760"/>
            <a:ext cx="9937104" cy="4700633"/>
            <a:chOff x="1485900" y="1268760"/>
            <a:chExt cx="9937104" cy="47006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26051C-BEBE-476B-A505-68F3F5666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9258" y="1845498"/>
              <a:ext cx="5303746" cy="388775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BA6F20-7739-45B1-BC49-ABC4AA904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900" y="1268760"/>
              <a:ext cx="4330104" cy="470063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CD3E6D0-C2EA-412A-B296-C529642CA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6100" y="1916832"/>
              <a:ext cx="4968552" cy="359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A074DA-046B-4AEC-971C-4B038BC639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116" y="2276198"/>
              <a:ext cx="4824536" cy="117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E7ED236-C752-463A-BD1E-536861056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132" y="2564904"/>
              <a:ext cx="6192688" cy="2452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0E385B6-62CF-4B72-93EC-5CB32CED3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8148" y="4149080"/>
              <a:ext cx="2401110" cy="868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86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44624"/>
            <a:ext cx="10652042" cy="663142"/>
          </a:xfrm>
        </p:spPr>
        <p:txBody>
          <a:bodyPr>
            <a:normAutofit fontScale="90000"/>
          </a:bodyPr>
          <a:lstStyle/>
          <a:p>
            <a:r>
              <a:rPr lang="es-CO" dirty="0"/>
              <a:t>Tienda virtual Module: </a:t>
            </a:r>
            <a:r>
              <a:rPr lang="es-CO" b="1" dirty="0" err="1"/>
              <a:t>Shared</a:t>
            </a:r>
            <a:r>
              <a:rPr lang="es-CO" b="1" dirty="0"/>
              <a:t> – </a:t>
            </a:r>
            <a:r>
              <a:rPr lang="es-CO" dirty="0"/>
              <a:t>Registrar dependencias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72CD5AA-B90C-456D-BA4D-64755C1E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124744"/>
            <a:ext cx="10385894" cy="1080120"/>
          </a:xfrm>
        </p:spPr>
        <p:txBody>
          <a:bodyPr>
            <a:normAutofit/>
          </a:bodyPr>
          <a:lstStyle/>
          <a:p>
            <a:r>
              <a:rPr lang="en-US" dirty="0"/>
              <a:t>Registrar </a:t>
            </a:r>
            <a:r>
              <a:rPr lang="en-US" sz="2900" dirty="0" err="1">
                <a:solidFill>
                  <a:srgbClr val="0070C0"/>
                </a:solidFill>
              </a:rPr>
              <a:t>dependencias</a:t>
            </a:r>
            <a:r>
              <a:rPr lang="en-US" dirty="0"/>
              <a:t> de </a:t>
            </a:r>
            <a:r>
              <a:rPr lang="en-US" sz="2900" dirty="0" err="1">
                <a:solidFill>
                  <a:srgbClr val="0070C0"/>
                </a:solidFill>
              </a:rPr>
              <a:t>módulos</a:t>
            </a:r>
            <a:r>
              <a:rPr lang="en-US" dirty="0"/>
              <a:t> </a:t>
            </a:r>
            <a:r>
              <a:rPr lang="en-US" sz="2900" dirty="0" err="1">
                <a:solidFill>
                  <a:srgbClr val="0070C0"/>
                </a:solidFill>
              </a:rPr>
              <a:t>comunes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nuevo modulo. </a:t>
            </a:r>
            <a:r>
              <a:rPr lang="en-US" dirty="0" err="1"/>
              <a:t>Ej</a:t>
            </a:r>
            <a:r>
              <a:rPr lang="en-US" dirty="0"/>
              <a:t>. </a:t>
            </a:r>
            <a:r>
              <a:rPr lang="en-US" dirty="0" err="1">
                <a:solidFill>
                  <a:srgbClr val="0070C0"/>
                </a:solidFill>
              </a:rPr>
              <a:t>FlexLayoutModule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596C9-9867-4E6F-98EC-0812D4400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2348880"/>
            <a:ext cx="9118150" cy="43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7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12754"/>
            <a:ext cx="9782801" cy="731837"/>
          </a:xfrm>
        </p:spPr>
        <p:txBody>
          <a:bodyPr>
            <a:normAutofit fontScale="90000"/>
          </a:bodyPr>
          <a:lstStyle/>
          <a:p>
            <a:r>
              <a:rPr lang="es-CO" dirty="0"/>
              <a:t>Tienda virtual Module: </a:t>
            </a:r>
            <a:r>
              <a:rPr lang="es-CO" b="1" dirty="0" err="1"/>
              <a:t>Shared</a:t>
            </a:r>
            <a:r>
              <a:rPr lang="es-CO" b="1" dirty="0"/>
              <a:t> – Importar Modulo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72CD5AA-B90C-456D-BA4D-64755C1E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980728"/>
            <a:ext cx="10385894" cy="73183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Importar</a:t>
            </a:r>
            <a:r>
              <a:rPr lang="en-US" dirty="0"/>
              <a:t> el modulo </a:t>
            </a:r>
            <a:r>
              <a:rPr lang="en-US" dirty="0" err="1">
                <a:solidFill>
                  <a:srgbClr val="0070C0"/>
                </a:solidFill>
              </a:rPr>
              <a:t>SharedModule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>
                <a:solidFill>
                  <a:srgbClr val="0070C0"/>
                </a:solidFill>
              </a:rPr>
              <a:t>app.module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59010-77E8-4AB2-9531-3A4D27BD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34" y="1712564"/>
            <a:ext cx="5220582" cy="47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7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12754"/>
            <a:ext cx="9782801" cy="731837"/>
          </a:xfrm>
        </p:spPr>
        <p:txBody>
          <a:bodyPr/>
          <a:lstStyle/>
          <a:p>
            <a:r>
              <a:rPr lang="es-CO" dirty="0"/>
              <a:t>Tienda virtual Module: </a:t>
            </a:r>
            <a:r>
              <a:rPr lang="es-CO" b="1" dirty="0" err="1"/>
              <a:t>Shared</a:t>
            </a:r>
            <a:r>
              <a:rPr lang="es-CO" b="1" dirty="0"/>
              <a:t> - </a:t>
            </a:r>
            <a:r>
              <a:rPr lang="es-CO" b="1" dirty="0" err="1"/>
              <a:t>Header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72CD5AA-B90C-456D-BA4D-64755C1E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908720"/>
            <a:ext cx="10385894" cy="576064"/>
          </a:xfrm>
        </p:spPr>
        <p:txBody>
          <a:bodyPr>
            <a:normAutofit/>
          </a:bodyPr>
          <a:lstStyle/>
          <a:p>
            <a:r>
              <a:rPr lang="en-US" dirty="0" err="1"/>
              <a:t>Exportar</a:t>
            </a:r>
            <a:r>
              <a:rPr lang="en-US" dirty="0"/>
              <a:t> el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Shared.module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EAD22-F654-4A7A-99A6-779F347D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1628829"/>
            <a:ext cx="7362818" cy="42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12754"/>
            <a:ext cx="9782801" cy="731837"/>
          </a:xfrm>
        </p:spPr>
        <p:txBody>
          <a:bodyPr/>
          <a:lstStyle/>
          <a:p>
            <a:r>
              <a:rPr lang="es-CO" dirty="0"/>
              <a:t>Tienda virtual Module: </a:t>
            </a:r>
            <a:r>
              <a:rPr lang="es-CO" b="1" dirty="0" err="1"/>
              <a:t>Shared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72CD5AA-B90C-456D-BA4D-64755C1E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908720"/>
            <a:ext cx="10385894" cy="1080120"/>
          </a:xfrm>
        </p:spPr>
        <p:txBody>
          <a:bodyPr>
            <a:normAutofit/>
          </a:bodyPr>
          <a:lstStyle/>
          <a:p>
            <a:r>
              <a:rPr lang="en-US" dirty="0" err="1"/>
              <a:t>Instalar</a:t>
            </a:r>
            <a:r>
              <a:rPr lang="en-US" dirty="0"/>
              <a:t> VS Add-in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.sass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A72D1-E8B8-4FF2-8EFD-0D391180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30" y="1628800"/>
            <a:ext cx="1009581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12754"/>
            <a:ext cx="9782801" cy="731837"/>
          </a:xfrm>
        </p:spPr>
        <p:txBody>
          <a:bodyPr/>
          <a:lstStyle/>
          <a:p>
            <a:r>
              <a:rPr lang="es-CO" dirty="0"/>
              <a:t>Tienda virtual Module: </a:t>
            </a:r>
            <a:r>
              <a:rPr lang="es-CO" b="1" dirty="0" err="1"/>
              <a:t>Shared</a:t>
            </a:r>
            <a:r>
              <a:rPr lang="es-CO" b="1" dirty="0"/>
              <a:t> - </a:t>
            </a:r>
            <a:r>
              <a:rPr lang="es-CO" b="1" dirty="0" err="1"/>
              <a:t>Header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72CD5AA-B90C-456D-BA4D-64755C1E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786884"/>
            <a:ext cx="10385894" cy="576064"/>
          </a:xfrm>
        </p:spPr>
        <p:txBody>
          <a:bodyPr>
            <a:normAutofit/>
          </a:bodyPr>
          <a:lstStyle/>
          <a:p>
            <a:r>
              <a:rPr lang="en-US" dirty="0" err="1"/>
              <a:t>Codificar</a:t>
            </a:r>
            <a:r>
              <a:rPr lang="en-US" dirty="0"/>
              <a:t> Header y </a:t>
            </a:r>
            <a:r>
              <a:rPr lang="en-US" dirty="0" err="1"/>
              <a:t>utilizar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275C-BDD5-45CE-B21B-4443E4E8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506253"/>
            <a:ext cx="2520280" cy="3072670"/>
          </a:xfrm>
          <a:prstGeom prst="rect">
            <a:avLst/>
          </a:prstGeom>
        </p:spPr>
      </p:pic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313D0831-AD80-4A53-B715-5BAF1779B407}"/>
              </a:ext>
            </a:extLst>
          </p:cNvPr>
          <p:cNvSpPr txBox="1">
            <a:spLocks/>
          </p:cNvSpPr>
          <p:nvPr/>
        </p:nvSpPr>
        <p:spPr>
          <a:xfrm>
            <a:off x="1269876" y="5287200"/>
            <a:ext cx="2520280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Formato</a:t>
            </a:r>
            <a:r>
              <a:rPr lang="en-US" dirty="0">
                <a:solidFill>
                  <a:srgbClr val="0070C0"/>
                </a:solidFill>
              </a:rPr>
              <a:t> .sass: OJO </a:t>
            </a:r>
            <a:r>
              <a:rPr lang="en-US" dirty="0" err="1">
                <a:solidFill>
                  <a:srgbClr val="0070C0"/>
                </a:solidFill>
              </a:rPr>
              <a:t>espacios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7E3578-16BE-47C8-9724-95E74D876A7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530016" y="3429000"/>
            <a:ext cx="324036" cy="185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ACF82FA-5910-4E1F-BE51-D1452980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1453748"/>
            <a:ext cx="5832648" cy="2716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0857E0-FFED-4621-B2A2-12EEB0CF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274" y="4581128"/>
            <a:ext cx="7751770" cy="2088232"/>
          </a:xfrm>
          <a:prstGeom prst="rect">
            <a:avLst/>
          </a:prstGeom>
        </p:spPr>
      </p:pic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3BC379A2-46AB-4F46-AAD0-E6152CE5065C}"/>
              </a:ext>
            </a:extLst>
          </p:cNvPr>
          <p:cNvSpPr txBox="1">
            <a:spLocks/>
          </p:cNvSpPr>
          <p:nvPr/>
        </p:nvSpPr>
        <p:spPr>
          <a:xfrm>
            <a:off x="1375792" y="1857168"/>
            <a:ext cx="41855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8AABEFDA-5D04-44AD-98AD-5DF634ECEDBC}"/>
              </a:ext>
            </a:extLst>
          </p:cNvPr>
          <p:cNvSpPr txBox="1">
            <a:spLocks/>
          </p:cNvSpPr>
          <p:nvPr/>
        </p:nvSpPr>
        <p:spPr>
          <a:xfrm>
            <a:off x="4726260" y="1774084"/>
            <a:ext cx="552740" cy="4611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8D4D639C-412C-4366-95B4-D848C0BE5C3B}"/>
              </a:ext>
            </a:extLst>
          </p:cNvPr>
          <p:cNvSpPr txBox="1">
            <a:spLocks/>
          </p:cNvSpPr>
          <p:nvPr/>
        </p:nvSpPr>
        <p:spPr>
          <a:xfrm>
            <a:off x="3718148" y="4760314"/>
            <a:ext cx="324037" cy="4688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12754"/>
            <a:ext cx="9782801" cy="731837"/>
          </a:xfrm>
        </p:spPr>
        <p:txBody>
          <a:bodyPr/>
          <a:lstStyle/>
          <a:p>
            <a:r>
              <a:rPr lang="es-CO" dirty="0"/>
              <a:t>Tienda virtual Module: </a:t>
            </a:r>
            <a:r>
              <a:rPr lang="es-CO" b="1" dirty="0" err="1"/>
              <a:t>Shared</a:t>
            </a:r>
            <a:r>
              <a:rPr lang="es-CO" b="1" dirty="0"/>
              <a:t> - </a:t>
            </a:r>
            <a:r>
              <a:rPr lang="es-CO" b="1" dirty="0" err="1"/>
              <a:t>Footer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72CD5AA-B90C-456D-BA4D-64755C1E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786884"/>
            <a:ext cx="10385894" cy="4082276"/>
          </a:xfrm>
        </p:spPr>
        <p:txBody>
          <a:bodyPr>
            <a:normAutofit/>
          </a:bodyPr>
          <a:lstStyle/>
          <a:p>
            <a:r>
              <a:rPr lang="en-US" dirty="0" err="1"/>
              <a:t>Repetir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para el component </a:t>
            </a:r>
            <a:r>
              <a:rPr lang="en-US" dirty="0">
                <a:solidFill>
                  <a:srgbClr val="0070C0"/>
                </a:solidFill>
              </a:rPr>
              <a:t>Footer</a:t>
            </a:r>
          </a:p>
          <a:p>
            <a:pPr lvl="1"/>
            <a:r>
              <a:rPr lang="es-ES" sz="2800" dirty="0">
                <a:solidFill>
                  <a:srgbClr val="0070C0"/>
                </a:solidFill>
              </a:rPr>
              <a:t>Exportar</a:t>
            </a:r>
            <a:r>
              <a:rPr lang="es-ES" dirty="0"/>
              <a:t> el componente </a:t>
            </a:r>
            <a:r>
              <a:rPr lang="es-ES" dirty="0" err="1"/>
              <a:t>Footer</a:t>
            </a:r>
            <a:r>
              <a:rPr lang="es-ES" dirty="0"/>
              <a:t> desde </a:t>
            </a:r>
            <a:r>
              <a:rPr lang="es-ES" sz="2800" dirty="0" err="1">
                <a:solidFill>
                  <a:srgbClr val="0070C0"/>
                </a:solidFill>
              </a:rPr>
              <a:t>Shared.module</a:t>
            </a:r>
            <a:endParaRPr lang="es-ES" sz="2800" dirty="0">
              <a:solidFill>
                <a:srgbClr val="0070C0"/>
              </a:solidFill>
            </a:endParaRPr>
          </a:p>
          <a:p>
            <a:pPr lvl="1"/>
            <a:r>
              <a:rPr lang="es-ES" sz="2800" dirty="0">
                <a:solidFill>
                  <a:srgbClr val="0070C0"/>
                </a:solidFill>
              </a:rPr>
              <a:t>Codificar</a:t>
            </a:r>
            <a:r>
              <a:rPr lang="es-ES" dirty="0"/>
              <a:t> y </a:t>
            </a:r>
            <a:r>
              <a:rPr lang="es-ES" sz="2800" dirty="0">
                <a:solidFill>
                  <a:srgbClr val="0070C0"/>
                </a:solidFill>
              </a:rPr>
              <a:t>utilizar</a:t>
            </a:r>
            <a:r>
              <a:rPr lang="es-ES" dirty="0"/>
              <a:t> el componente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85800"/>
            <a:ext cx="9782801" cy="731837"/>
          </a:xfrm>
        </p:spPr>
        <p:txBody>
          <a:bodyPr/>
          <a:lstStyle/>
          <a:p>
            <a:r>
              <a:rPr lang="es-CO" dirty="0" err="1"/>
              <a:t>References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modules. </a:t>
            </a:r>
            <a:r>
              <a:rPr lang="en-US" dirty="0">
                <a:hlinkClick r:id="rId2"/>
              </a:rPr>
              <a:t>https://angular.io/guide/architecture-modules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Introduction to components. </a:t>
            </a:r>
            <a:r>
              <a:rPr lang="en-US" dirty="0">
                <a:hlinkClick r:id="rId3"/>
              </a:rPr>
              <a:t>https://angular.io/guide/architecture-components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44624"/>
            <a:ext cx="9782801" cy="658912"/>
          </a:xfrm>
        </p:spPr>
        <p:txBody>
          <a:bodyPr/>
          <a:lstStyle/>
          <a:p>
            <a:r>
              <a:rPr lang="en-US" dirty="0" err="1"/>
              <a:t>NgModules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930424"/>
            <a:ext cx="10513168" cy="21385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Conjunto de </a:t>
            </a:r>
            <a:r>
              <a:rPr lang="en-US" dirty="0" err="1"/>
              <a:t>funcionalidad</a:t>
            </a:r>
            <a:r>
              <a:rPr lang="en-US" dirty="0"/>
              <a:t> </a:t>
            </a:r>
            <a:r>
              <a:rPr lang="en-US" dirty="0" err="1"/>
              <a:t>relacionada</a:t>
            </a:r>
            <a:endParaRPr lang="en-US" dirty="0"/>
          </a:p>
          <a:p>
            <a:r>
              <a:rPr lang="en-US" dirty="0" err="1"/>
              <a:t>Agrupadores</a:t>
            </a:r>
            <a:r>
              <a:rPr lang="en-US" dirty="0"/>
              <a:t> de components</a:t>
            </a:r>
          </a:p>
          <a:p>
            <a:r>
              <a:rPr lang="en-US" dirty="0"/>
              <a:t>Las </a:t>
            </a:r>
            <a:r>
              <a:rPr lang="en-US" dirty="0" err="1"/>
              <a:t>aplicaciones</a:t>
            </a:r>
            <a:r>
              <a:rPr lang="en-US" dirty="0"/>
              <a:t> de Angular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un root module </a:t>
            </a:r>
            <a:r>
              <a:rPr lang="en-US" dirty="0" err="1"/>
              <a:t>encargado</a:t>
            </a:r>
            <a:r>
              <a:rPr lang="en-US" dirty="0"/>
              <a:t> de la </a:t>
            </a:r>
            <a:r>
              <a:rPr lang="en-US" dirty="0" err="1"/>
              <a:t>inicialización</a:t>
            </a:r>
            <a:r>
              <a:rPr lang="en-US" dirty="0"/>
              <a:t> de la app</a:t>
            </a:r>
          </a:p>
          <a:p>
            <a:r>
              <a:rPr lang="en-US" dirty="0"/>
              <a:t>Un modulo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funcionalidad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para se </a:t>
            </a:r>
            <a:r>
              <a:rPr lang="en-US" dirty="0" err="1"/>
              <a:t>reutilizada</a:t>
            </a:r>
            <a:endParaRPr lang="en-US" dirty="0"/>
          </a:p>
        </p:txBody>
      </p:sp>
      <p:pic>
        <p:nvPicPr>
          <p:cNvPr id="1026" name="Picture 2" descr="https://cdn-images-1.medium.com/max/1600/1*6iBDGXV1ONrIMXm664kKHg.png">
            <a:extLst>
              <a:ext uri="{FF2B5EF4-FFF2-40B4-BE49-F238E27FC236}">
                <a16:creationId xmlns:a16="http://schemas.microsoft.com/office/drawing/2014/main" id="{78C9BAD8-A27C-447F-AD87-8DD1AE79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16" y="3047770"/>
            <a:ext cx="5544616" cy="347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77611-8AD5-4195-AC0D-1261D3A0A998}"/>
              </a:ext>
            </a:extLst>
          </p:cNvPr>
          <p:cNvSpPr txBox="1"/>
          <p:nvPr/>
        </p:nvSpPr>
        <p:spPr>
          <a:xfrm>
            <a:off x="3574132" y="6411328"/>
            <a:ext cx="4707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</a:t>
            </a:r>
            <a:r>
              <a:rPr lang="en-US" sz="900" dirty="0">
                <a:hlinkClick r:id="rId3"/>
              </a:rPr>
              <a:t>http://freeonlinedartsgame.info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587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44624"/>
            <a:ext cx="9782801" cy="658912"/>
          </a:xfrm>
        </p:spPr>
        <p:txBody>
          <a:bodyPr/>
          <a:lstStyle/>
          <a:p>
            <a:r>
              <a:rPr lang="en-US" dirty="0" err="1"/>
              <a:t>NgModules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930424"/>
            <a:ext cx="10513168" cy="482352"/>
          </a:xfrm>
        </p:spPr>
        <p:txBody>
          <a:bodyPr>
            <a:normAutofit/>
          </a:bodyPr>
          <a:lstStyle/>
          <a:p>
            <a:r>
              <a:rPr lang="en-US" dirty="0" err="1"/>
              <a:t>Metadatos</a:t>
            </a:r>
            <a:r>
              <a:rPr lang="en-US" dirty="0"/>
              <a:t> de un modulo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466F2-E3A0-4693-831F-81C2851A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95" y="1688502"/>
            <a:ext cx="9543490" cy="3229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6C9F9-2C5A-478E-BD48-20B9B43F653A}"/>
              </a:ext>
            </a:extLst>
          </p:cNvPr>
          <p:cNvSpPr txBox="1"/>
          <p:nvPr/>
        </p:nvSpPr>
        <p:spPr>
          <a:xfrm>
            <a:off x="1648198" y="4998368"/>
            <a:ext cx="4707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</a:t>
            </a:r>
            <a:r>
              <a:rPr lang="en-US" sz="900" dirty="0">
                <a:hlinkClick r:id="rId3"/>
              </a:rPr>
              <a:t>https://angular.io/guide/architecture-modules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44624"/>
            <a:ext cx="9782801" cy="658912"/>
          </a:xfrm>
        </p:spPr>
        <p:txBody>
          <a:bodyPr/>
          <a:lstStyle/>
          <a:p>
            <a:r>
              <a:rPr lang="en-US" dirty="0" err="1"/>
              <a:t>NgModules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930424"/>
            <a:ext cx="10513168" cy="482352"/>
          </a:xfrm>
        </p:spPr>
        <p:txBody>
          <a:bodyPr>
            <a:normAutofit/>
          </a:bodyPr>
          <a:lstStyle/>
          <a:p>
            <a:r>
              <a:rPr lang="en-US" dirty="0" err="1"/>
              <a:t>Metadatos</a:t>
            </a:r>
            <a:r>
              <a:rPr lang="en-US" dirty="0"/>
              <a:t> de un modulo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C9F9-2C5A-478E-BD48-20B9B43F653A}"/>
              </a:ext>
            </a:extLst>
          </p:cNvPr>
          <p:cNvSpPr txBox="1"/>
          <p:nvPr/>
        </p:nvSpPr>
        <p:spPr>
          <a:xfrm>
            <a:off x="3403317" y="5182120"/>
            <a:ext cx="4707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</a:t>
            </a:r>
            <a:r>
              <a:rPr lang="en-US" sz="900" dirty="0">
                <a:hlinkClick r:id="rId2"/>
              </a:rPr>
              <a:t>https://angular.io/guide/architecture-modules</a:t>
            </a:r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93D15-C021-4F41-8E05-C9D3027E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17" y="1675880"/>
            <a:ext cx="5382190" cy="35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44624"/>
            <a:ext cx="9782801" cy="658912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930424"/>
            <a:ext cx="4707616" cy="52348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controla</a:t>
            </a:r>
            <a:r>
              <a:rPr lang="en-US" dirty="0"/>
              <a:t> una </a:t>
            </a:r>
            <a:r>
              <a:rPr lang="en-US" dirty="0" err="1"/>
              <a:t>porción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vista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lógica</a:t>
            </a:r>
            <a:r>
              <a:rPr lang="en-US" dirty="0"/>
              <a:t>/</a:t>
            </a:r>
            <a:r>
              <a:rPr lang="en-US" dirty="0" err="1"/>
              <a:t>programación</a:t>
            </a:r>
            <a:r>
              <a:rPr lang="en-US" dirty="0"/>
              <a:t> de un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dentro de una </a:t>
            </a:r>
            <a:r>
              <a:rPr lang="en-US" dirty="0" err="1"/>
              <a:t>clase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del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interactua</a:t>
            </a:r>
            <a:r>
              <a:rPr lang="en-US" dirty="0"/>
              <a:t> con la vista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propiedades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n-US" dirty="0"/>
          </a:p>
        </p:txBody>
      </p:sp>
      <p:pic>
        <p:nvPicPr>
          <p:cNvPr id="2052" name="Picture 4" descr="Component parts">
            <a:extLst>
              <a:ext uri="{FF2B5EF4-FFF2-40B4-BE49-F238E27FC236}">
                <a16:creationId xmlns:a16="http://schemas.microsoft.com/office/drawing/2014/main" id="{078B9AE5-12B3-4BC8-A436-7C871E9D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930424"/>
            <a:ext cx="4707617" cy="41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77611-8AD5-4195-AC0D-1261D3A0A998}"/>
              </a:ext>
            </a:extLst>
          </p:cNvPr>
          <p:cNvSpPr txBox="1"/>
          <p:nvPr/>
        </p:nvSpPr>
        <p:spPr>
          <a:xfrm>
            <a:off x="6598467" y="4835631"/>
            <a:ext cx="4707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</a:t>
            </a:r>
            <a:r>
              <a:rPr lang="en-US" sz="900" dirty="0">
                <a:hlinkClick r:id="rId3"/>
              </a:rPr>
              <a:t>https://w3reign.com/tutorial/angular/angular-2-components/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392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44624"/>
            <a:ext cx="9782801" cy="658912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930424"/>
            <a:ext cx="10513168" cy="482352"/>
          </a:xfrm>
        </p:spPr>
        <p:txBody>
          <a:bodyPr>
            <a:normAutofit/>
          </a:bodyPr>
          <a:lstStyle/>
          <a:p>
            <a:r>
              <a:rPr lang="en-US" dirty="0" err="1"/>
              <a:t>Metadatos</a:t>
            </a:r>
            <a:r>
              <a:rPr lang="en-US" dirty="0"/>
              <a:t> de un </a:t>
            </a:r>
            <a:r>
              <a:rPr lang="en-US" dirty="0" err="1"/>
              <a:t>componente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6C9F9-2C5A-478E-BD48-20B9B43F653A}"/>
              </a:ext>
            </a:extLst>
          </p:cNvPr>
          <p:cNvSpPr txBox="1"/>
          <p:nvPr/>
        </p:nvSpPr>
        <p:spPr>
          <a:xfrm>
            <a:off x="1269876" y="6453336"/>
            <a:ext cx="3744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</a:t>
            </a:r>
            <a:r>
              <a:rPr lang="en-US" sz="900" dirty="0">
                <a:hlinkClick r:id="rId2"/>
              </a:rPr>
              <a:t>https://angular.io/guide/architecture-components</a:t>
            </a:r>
            <a:endParaRPr lang="en-US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B85CE-08B8-4249-8AAC-730D5ACE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35" y="1562663"/>
            <a:ext cx="5211909" cy="3213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822A6F-C14C-4BDF-B8EC-6C9D06E8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644" y="4219103"/>
            <a:ext cx="70104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44624"/>
            <a:ext cx="9782801" cy="658912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77611-8AD5-4195-AC0D-1261D3A0A998}"/>
              </a:ext>
            </a:extLst>
          </p:cNvPr>
          <p:cNvSpPr txBox="1"/>
          <p:nvPr/>
        </p:nvSpPr>
        <p:spPr>
          <a:xfrm>
            <a:off x="1989956" y="4967200"/>
            <a:ext cx="4707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</a:t>
            </a:r>
            <a:r>
              <a:rPr lang="en-US" sz="900" dirty="0">
                <a:hlinkClick r:id="rId2"/>
              </a:rPr>
              <a:t>https://w3reign.com/tutorial/angular/angular-2-components/</a:t>
            </a:r>
            <a:endParaRPr lang="en-US" sz="900" dirty="0"/>
          </a:p>
        </p:txBody>
      </p:sp>
      <p:pic>
        <p:nvPicPr>
          <p:cNvPr id="2050" name="Picture 2" descr="Angular 2 Components">
            <a:extLst>
              <a:ext uri="{FF2B5EF4-FFF2-40B4-BE49-F238E27FC236}">
                <a16:creationId xmlns:a16="http://schemas.microsoft.com/office/drawing/2014/main" id="{7FFC0061-D1CA-4AA5-B5DD-10FE1B19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412776"/>
            <a:ext cx="972008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12754"/>
            <a:ext cx="9782801" cy="731837"/>
          </a:xfrm>
        </p:spPr>
        <p:txBody>
          <a:bodyPr/>
          <a:lstStyle/>
          <a:p>
            <a:r>
              <a:rPr lang="es-CO" dirty="0"/>
              <a:t>Tienda virtual Funcionalidades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CDA307B-1CF3-4DD9-8DC3-DF2685D7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930424"/>
            <a:ext cx="10441160" cy="5306888"/>
          </a:xfrm>
        </p:spPr>
        <p:txBody>
          <a:bodyPr>
            <a:normAutofit/>
          </a:bodyPr>
          <a:lstStyle/>
          <a:p>
            <a:r>
              <a:rPr lang="en-US" dirty="0"/>
              <a:t>La Tienda Virtual debe </a:t>
            </a:r>
            <a:r>
              <a:rPr lang="en-US" dirty="0" err="1"/>
              <a:t>tener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Header</a:t>
            </a:r>
            <a:r>
              <a:rPr lang="en-US" dirty="0"/>
              <a:t> con links (menu principal)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Footer</a:t>
            </a:r>
            <a:r>
              <a:rPr lang="en-US" dirty="0"/>
              <a:t> con </a:t>
            </a:r>
            <a:r>
              <a:rPr lang="en-US" dirty="0" err="1"/>
              <a:t>información</a:t>
            </a:r>
            <a:r>
              <a:rPr lang="en-US" dirty="0"/>
              <a:t> general de la tienda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Ver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todos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Registrar</a:t>
            </a:r>
            <a:r>
              <a:rPr lang="en-US" dirty="0"/>
              <a:t> un nuevo </a:t>
            </a:r>
            <a:r>
              <a:rPr lang="en-US" dirty="0" err="1"/>
              <a:t>producto</a:t>
            </a:r>
            <a:endParaRPr lang="en-US" dirty="0"/>
          </a:p>
          <a:p>
            <a:pPr lvl="2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, </a:t>
            </a:r>
            <a:r>
              <a:rPr lang="en-US" dirty="0" err="1"/>
              <a:t>internamente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palabras clave para </a:t>
            </a:r>
            <a:r>
              <a:rPr lang="en-US" dirty="0" err="1"/>
              <a:t>facilitar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búsqueda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Consultar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detalles</a:t>
            </a:r>
            <a:r>
              <a:rPr lang="en-US" dirty="0"/>
              <a:t> de un </a:t>
            </a:r>
            <a:r>
              <a:rPr lang="en-US" dirty="0" err="1"/>
              <a:t>producto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0" y="12754"/>
            <a:ext cx="9782801" cy="731837"/>
          </a:xfrm>
        </p:spPr>
        <p:txBody>
          <a:bodyPr>
            <a:normAutofit fontScale="90000"/>
          </a:bodyPr>
          <a:lstStyle/>
          <a:p>
            <a:r>
              <a:rPr lang="es-CO" dirty="0"/>
              <a:t>Tienda virtual Module: </a:t>
            </a:r>
            <a:r>
              <a:rPr lang="es-CO" b="1" dirty="0" err="1"/>
              <a:t>Shared</a:t>
            </a:r>
            <a:r>
              <a:rPr lang="es-CO" dirty="0"/>
              <a:t> (</a:t>
            </a:r>
            <a:r>
              <a:rPr lang="es-CO" dirty="0" err="1"/>
              <a:t>Header</a:t>
            </a:r>
            <a:r>
              <a:rPr lang="es-CO" dirty="0"/>
              <a:t>, </a:t>
            </a:r>
            <a:r>
              <a:rPr lang="es-CO" dirty="0" err="1"/>
              <a:t>Footer</a:t>
            </a:r>
            <a:r>
              <a:rPr lang="es-CO" dirty="0"/>
              <a:t>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361E38-5346-4E46-ABC3-28D926E6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1124744"/>
            <a:ext cx="5181600" cy="5295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CD345A-5DAC-4909-AA92-5B1EDB07592F}"/>
              </a:ext>
            </a:extLst>
          </p:cNvPr>
          <p:cNvSpPr/>
          <p:nvPr/>
        </p:nvSpPr>
        <p:spPr>
          <a:xfrm>
            <a:off x="3358108" y="1340768"/>
            <a:ext cx="5832648" cy="73183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41F3DA-6347-42E9-866D-C05F7D35D8FD}"/>
              </a:ext>
            </a:extLst>
          </p:cNvPr>
          <p:cNvSpPr/>
          <p:nvPr/>
        </p:nvSpPr>
        <p:spPr>
          <a:xfrm>
            <a:off x="3430116" y="5445224"/>
            <a:ext cx="5832648" cy="122413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875</TotalTime>
  <Words>413</Words>
  <Application>Microsoft Office PowerPoint</Application>
  <PresentationFormat>Custom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Euphemia</vt:lpstr>
      <vt:lpstr>Math 16x9</vt:lpstr>
      <vt:lpstr>Angular</vt:lpstr>
      <vt:lpstr>NgModules</vt:lpstr>
      <vt:lpstr>NgModules</vt:lpstr>
      <vt:lpstr>NgModules</vt:lpstr>
      <vt:lpstr>Components</vt:lpstr>
      <vt:lpstr>Components</vt:lpstr>
      <vt:lpstr>Components</vt:lpstr>
      <vt:lpstr>Tienda virtual Funcionalidades</vt:lpstr>
      <vt:lpstr>Tienda virtual Module: Shared (Header, Footer)</vt:lpstr>
      <vt:lpstr>Tienda virtual Module: Shared</vt:lpstr>
      <vt:lpstr>Tienda virtual Module: Shared</vt:lpstr>
      <vt:lpstr>Tienda virtual Module: Shared – Registrar dependencias</vt:lpstr>
      <vt:lpstr>Tienda virtual Module: Shared – Importar Modulo</vt:lpstr>
      <vt:lpstr>Tienda virtual Module: Shared - Header</vt:lpstr>
      <vt:lpstr>Tienda virtual Module: Shared</vt:lpstr>
      <vt:lpstr>Tienda virtual Module: Shared - Header</vt:lpstr>
      <vt:lpstr>Tienda virtual Module: Shared - Footer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Jose Ubaldo Carvajal</dc:creator>
  <cp:lastModifiedBy>Jose Ubaldo Carvajal</cp:lastModifiedBy>
  <cp:revision>240</cp:revision>
  <dcterms:created xsi:type="dcterms:W3CDTF">2019-01-26T14:20:35Z</dcterms:created>
  <dcterms:modified xsi:type="dcterms:W3CDTF">2019-04-01T23:51:39Z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