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6" r:id="rId3"/>
    <p:sldId id="267" r:id="rId4"/>
    <p:sldId id="274" r:id="rId5"/>
    <p:sldId id="275" r:id="rId6"/>
    <p:sldId id="273" r:id="rId7"/>
    <p:sldId id="277" r:id="rId8"/>
    <p:sldId id="278" r:id="rId9"/>
    <p:sldId id="279" r:id="rId10"/>
    <p:sldId id="290" r:id="rId11"/>
    <p:sldId id="282" r:id="rId12"/>
    <p:sldId id="283" r:id="rId13"/>
    <p:sldId id="285" r:id="rId14"/>
    <p:sldId id="286" r:id="rId15"/>
    <p:sldId id="287" r:id="rId16"/>
    <p:sldId id="288" r:id="rId17"/>
    <p:sldId id="280" r:id="rId18"/>
    <p:sldId id="281" r:id="rId19"/>
    <p:sldId id="258" r:id="rId20"/>
    <p:sldId id="289" r:id="rId21"/>
    <p:sldId id="291" r:id="rId22"/>
    <p:sldId id="292" r:id="rId23"/>
    <p:sldId id="294" r:id="rId24"/>
    <p:sldId id="284" r:id="rId2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howGuides="1">
      <p:cViewPr varScale="1">
        <p:scale>
          <a:sx n="65" d="100"/>
          <a:sy n="65" d="100"/>
        </p:scale>
        <p:origin x="66" y="510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6/8/2019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6/8/2019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6/8/2019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6/8/2019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6/8/2019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6/8/2019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6/8/2019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tackblitz.com/edit/angular-flex-layout-seed?file=app%2Fapp.component.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tackblitz.com/edit/angular-flex-layout-seed?file=app%2Fapp.component.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angularindepth.com/@thomasburleson_11450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Flex layout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Flex Layout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Cómo diagramar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54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685800"/>
            <a:ext cx="9782801" cy="731837"/>
          </a:xfrm>
        </p:spPr>
        <p:txBody>
          <a:bodyPr/>
          <a:lstStyle/>
          <a:p>
            <a:r>
              <a:rPr lang="es-CO" dirty="0"/>
              <a:t>Cómo diagramar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C619FF-BA21-4CB3-8C9D-986CE2CE8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178" y="1629027"/>
            <a:ext cx="4693479" cy="36253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E547D0-70C3-48A2-90B7-26F33315AD82}"/>
              </a:ext>
            </a:extLst>
          </p:cNvPr>
          <p:cNvSpPr txBox="1"/>
          <p:nvPr/>
        </p:nvSpPr>
        <p:spPr>
          <a:xfrm>
            <a:off x="1341884" y="5350380"/>
            <a:ext cx="22964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/>
              <a:t>Tomado de: Thomas </a:t>
            </a:r>
            <a:r>
              <a:rPr lang="es-CO" sz="900" dirty="0" err="1"/>
              <a:t>Burleson</a:t>
            </a:r>
            <a:endParaRPr lang="en-US" sz="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FCB30B-4D10-43C1-BFA7-02D382DB5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436" y="1629027"/>
            <a:ext cx="4703750" cy="36253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73DF5E-4FFE-41D3-8221-D0EF1C35DC6A}"/>
              </a:ext>
            </a:extLst>
          </p:cNvPr>
          <p:cNvSpPr txBox="1"/>
          <p:nvPr/>
        </p:nvSpPr>
        <p:spPr>
          <a:xfrm>
            <a:off x="6649436" y="5350380"/>
            <a:ext cx="22964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/>
              <a:t>Tomado de: Thomas </a:t>
            </a:r>
            <a:r>
              <a:rPr lang="es-CO" sz="900" dirty="0" err="1"/>
              <a:t>Burleson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5501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685800"/>
            <a:ext cx="9782801" cy="731837"/>
          </a:xfrm>
        </p:spPr>
        <p:txBody>
          <a:bodyPr/>
          <a:lstStyle/>
          <a:p>
            <a:r>
              <a:rPr lang="es-CO" dirty="0"/>
              <a:t>Cómo diagramar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E547D0-70C3-48A2-90B7-26F33315AD82}"/>
              </a:ext>
            </a:extLst>
          </p:cNvPr>
          <p:cNvSpPr txBox="1"/>
          <p:nvPr/>
        </p:nvSpPr>
        <p:spPr>
          <a:xfrm>
            <a:off x="1341884" y="5350380"/>
            <a:ext cx="22964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/>
              <a:t>Tomado de: Thomas </a:t>
            </a:r>
            <a:r>
              <a:rPr lang="es-CO" sz="900" dirty="0" err="1"/>
              <a:t>Burleson</a:t>
            </a:r>
            <a:endParaRPr lang="en-US" sz="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FCB30B-4D10-43C1-BFA7-02D382DB5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62" y="1725001"/>
            <a:ext cx="4703750" cy="36253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73DF5E-4FFE-41D3-8221-D0EF1C35DC6A}"/>
              </a:ext>
            </a:extLst>
          </p:cNvPr>
          <p:cNvSpPr txBox="1"/>
          <p:nvPr/>
        </p:nvSpPr>
        <p:spPr>
          <a:xfrm>
            <a:off x="6594054" y="5347525"/>
            <a:ext cx="22964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/>
              <a:t>Tomado de: Thomas </a:t>
            </a:r>
            <a:r>
              <a:rPr lang="es-CO" sz="900" dirty="0" err="1"/>
              <a:t>Burleson</a:t>
            </a:r>
            <a:endParaRPr lang="en-US" sz="9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D0E82D-9280-4828-A4C8-81368B2EA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054" y="1725001"/>
            <a:ext cx="4703750" cy="359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9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685800"/>
            <a:ext cx="9782801" cy="731837"/>
          </a:xfrm>
        </p:spPr>
        <p:txBody>
          <a:bodyPr/>
          <a:lstStyle/>
          <a:p>
            <a:r>
              <a:rPr lang="es-CO" dirty="0"/>
              <a:t>Cómo diagramar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E547D0-70C3-48A2-90B7-26F33315AD82}"/>
              </a:ext>
            </a:extLst>
          </p:cNvPr>
          <p:cNvSpPr txBox="1"/>
          <p:nvPr/>
        </p:nvSpPr>
        <p:spPr>
          <a:xfrm>
            <a:off x="1341884" y="5350380"/>
            <a:ext cx="22964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/>
              <a:t>Tomado de: Thomas </a:t>
            </a:r>
            <a:r>
              <a:rPr lang="es-CO" sz="900" dirty="0" err="1"/>
              <a:t>Burleson</a:t>
            </a:r>
            <a:endParaRPr lang="en-US" sz="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FCB30B-4D10-43C1-BFA7-02D382DB5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62" y="1725001"/>
            <a:ext cx="4703750" cy="36253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73DF5E-4FFE-41D3-8221-D0EF1C35DC6A}"/>
              </a:ext>
            </a:extLst>
          </p:cNvPr>
          <p:cNvSpPr txBox="1"/>
          <p:nvPr/>
        </p:nvSpPr>
        <p:spPr>
          <a:xfrm>
            <a:off x="6594054" y="5347525"/>
            <a:ext cx="22964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/>
              <a:t>Tomado de: Thomas </a:t>
            </a:r>
            <a:r>
              <a:rPr lang="es-CO" sz="900" dirty="0" err="1"/>
              <a:t>Burleson</a:t>
            </a:r>
            <a:endParaRPr lang="en-US" sz="9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3F7FDD-84EE-4E1D-A212-BB83002A4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468" y="1725001"/>
            <a:ext cx="4737147" cy="362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4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685800"/>
            <a:ext cx="9782801" cy="731837"/>
          </a:xfrm>
        </p:spPr>
        <p:txBody>
          <a:bodyPr/>
          <a:lstStyle/>
          <a:p>
            <a:r>
              <a:rPr lang="es-CO" dirty="0"/>
              <a:t>Cómo diagramar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E547D0-70C3-48A2-90B7-26F33315AD82}"/>
              </a:ext>
            </a:extLst>
          </p:cNvPr>
          <p:cNvSpPr txBox="1"/>
          <p:nvPr/>
        </p:nvSpPr>
        <p:spPr>
          <a:xfrm>
            <a:off x="1269876" y="5350380"/>
            <a:ext cx="22964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/>
              <a:t>Tomado de: Thomas </a:t>
            </a:r>
            <a:r>
              <a:rPr lang="es-CO" sz="900" dirty="0" err="1"/>
              <a:t>Burleson</a:t>
            </a:r>
            <a:endParaRPr lang="en-US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73DF5E-4FFE-41D3-8221-D0EF1C35DC6A}"/>
              </a:ext>
            </a:extLst>
          </p:cNvPr>
          <p:cNvSpPr txBox="1"/>
          <p:nvPr/>
        </p:nvSpPr>
        <p:spPr>
          <a:xfrm>
            <a:off x="6390207" y="5347525"/>
            <a:ext cx="22964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/>
              <a:t>Tomado de: Thomas </a:t>
            </a:r>
            <a:r>
              <a:rPr lang="es-CO" sz="900" dirty="0" err="1"/>
              <a:t>Burleson</a:t>
            </a:r>
            <a:endParaRPr lang="en-US" sz="9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3F7FDD-84EE-4E1D-A212-BB83002A4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65" y="1678684"/>
            <a:ext cx="4737147" cy="36225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F23A000-19C9-47AB-8B23-2A4428857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443" y="1678684"/>
            <a:ext cx="4692815" cy="3622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DE33CD-4193-4B8F-8821-83AD405DFAC7}"/>
              </a:ext>
            </a:extLst>
          </p:cNvPr>
          <p:cNvSpPr txBox="1"/>
          <p:nvPr/>
        </p:nvSpPr>
        <p:spPr>
          <a:xfrm>
            <a:off x="6382443" y="1373495"/>
            <a:ext cx="3528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err="1"/>
              <a:t>Area</a:t>
            </a:r>
            <a:r>
              <a:rPr lang="es-CO" sz="1400" dirty="0"/>
              <a:t> 2: Horizontal + </a:t>
            </a:r>
            <a:r>
              <a:rPr lang="es-CO" sz="1400" dirty="0" err="1"/>
              <a:t>wrap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4734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685800"/>
            <a:ext cx="9782801" cy="731837"/>
          </a:xfrm>
        </p:spPr>
        <p:txBody>
          <a:bodyPr/>
          <a:lstStyle/>
          <a:p>
            <a:r>
              <a:rPr lang="es-CO" dirty="0"/>
              <a:t>Cómo diagramar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E547D0-70C3-48A2-90B7-26F33315AD82}"/>
              </a:ext>
            </a:extLst>
          </p:cNvPr>
          <p:cNvSpPr txBox="1"/>
          <p:nvPr/>
        </p:nvSpPr>
        <p:spPr>
          <a:xfrm>
            <a:off x="2782044" y="6222504"/>
            <a:ext cx="22964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/>
              <a:t>Tomado de: Thomas </a:t>
            </a:r>
            <a:r>
              <a:rPr lang="es-CO" sz="900" dirty="0" err="1"/>
              <a:t>Burleson</a:t>
            </a:r>
            <a:endParaRPr lang="en-US" sz="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18E17-1A4B-48FC-8D10-06C2AC00B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52" y="1429857"/>
            <a:ext cx="7522337" cy="474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4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685800"/>
            <a:ext cx="9782801" cy="731837"/>
          </a:xfrm>
        </p:spPr>
        <p:txBody>
          <a:bodyPr/>
          <a:lstStyle/>
          <a:p>
            <a:r>
              <a:rPr lang="es-CO" dirty="0" err="1"/>
              <a:t>FlexBox</a:t>
            </a:r>
            <a:r>
              <a:rPr lang="es-CO" dirty="0"/>
              <a:t> </a:t>
            </a:r>
            <a:r>
              <a:rPr lang="es-CO" dirty="0" err="1"/>
              <a:t>child</a:t>
            </a:r>
            <a:r>
              <a:rPr lang="es-CO" dirty="0"/>
              <a:t> </a:t>
            </a:r>
            <a:r>
              <a:rPr lang="es-CO" dirty="0" err="1"/>
              <a:t>sizes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E547D0-70C3-48A2-90B7-26F33315AD82}"/>
              </a:ext>
            </a:extLst>
          </p:cNvPr>
          <p:cNvSpPr txBox="1"/>
          <p:nvPr/>
        </p:nvSpPr>
        <p:spPr>
          <a:xfrm>
            <a:off x="2782044" y="6222504"/>
            <a:ext cx="22964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/>
              <a:t>Tomado de: Thomas </a:t>
            </a:r>
            <a:r>
              <a:rPr lang="es-CO" sz="900" dirty="0" err="1"/>
              <a:t>Burleson</a:t>
            </a:r>
            <a:endParaRPr lang="en-US" sz="9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4FA76F-D489-4AD7-B9F9-6497D856F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52" y="1705274"/>
            <a:ext cx="7060736" cy="444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5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685800"/>
            <a:ext cx="9782801" cy="731837"/>
          </a:xfrm>
        </p:spPr>
        <p:txBody>
          <a:bodyPr/>
          <a:lstStyle/>
          <a:p>
            <a:r>
              <a:rPr lang="es-CO" dirty="0"/>
              <a:t>Ejemplo 1 (</a:t>
            </a:r>
            <a:r>
              <a:rPr lang="es-CO" dirty="0" err="1"/>
              <a:t>row</a:t>
            </a:r>
            <a:r>
              <a:rPr lang="es-CO" dirty="0"/>
              <a:t>-PC):. Tomado de: </a:t>
            </a:r>
            <a:r>
              <a:rPr lang="es-CO" dirty="0" err="1">
                <a:hlinkClick r:id="rId2"/>
              </a:rPr>
              <a:t>stackblitz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4E602-169E-404C-80F7-13DF3802E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75" y="1704975"/>
            <a:ext cx="3619500" cy="3448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77DA88-99FC-4B31-8148-74FA807FE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268" y="1637134"/>
            <a:ext cx="7008066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685800"/>
            <a:ext cx="9782801" cy="731837"/>
          </a:xfrm>
        </p:spPr>
        <p:txBody>
          <a:bodyPr/>
          <a:lstStyle/>
          <a:p>
            <a:r>
              <a:rPr lang="es-CO" dirty="0"/>
              <a:t>Ejemplo 1 (</a:t>
            </a:r>
            <a:r>
              <a:rPr lang="es-CO" dirty="0" err="1"/>
              <a:t>mobile</a:t>
            </a:r>
            <a:r>
              <a:rPr lang="es-CO" dirty="0"/>
              <a:t>):. Tomado de: </a:t>
            </a:r>
            <a:r>
              <a:rPr lang="es-CO" dirty="0" err="1">
                <a:hlinkClick r:id="rId2"/>
              </a:rPr>
              <a:t>stackblitz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4E602-169E-404C-80F7-13DF3802E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103" y="1417637"/>
            <a:ext cx="3619500" cy="34480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5D906CC-9957-4742-BAA7-BA53A126E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269" y="1417637"/>
            <a:ext cx="377190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8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Flex Layout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Instalación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Créditos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132474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presentación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basada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material </a:t>
            </a:r>
            <a:r>
              <a:rPr lang="en-US" dirty="0" err="1"/>
              <a:t>desarrollado</a:t>
            </a:r>
            <a:r>
              <a:rPr lang="en-US" dirty="0"/>
              <a:t> por </a:t>
            </a:r>
            <a:r>
              <a:rPr lang="es-CO" dirty="0"/>
              <a:t>Thomas </a:t>
            </a:r>
            <a:r>
              <a:rPr lang="es-CO" dirty="0" err="1"/>
              <a:t>Burleson</a:t>
            </a:r>
            <a:r>
              <a:rPr lang="es-CO" dirty="0"/>
              <a:t>.</a:t>
            </a:r>
          </a:p>
          <a:p>
            <a:pPr marL="0" indent="0">
              <a:buNone/>
            </a:pPr>
            <a:r>
              <a:rPr lang="es-CO" dirty="0">
                <a:hlinkClick r:id="rId2"/>
              </a:rPr>
              <a:t>https://blog.angularindepth.com/@thomasburleson_11450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9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685800"/>
            <a:ext cx="9782801" cy="731837"/>
          </a:xfrm>
        </p:spPr>
        <p:txBody>
          <a:bodyPr/>
          <a:lstStyle/>
          <a:p>
            <a:r>
              <a:rPr lang="es-CO" dirty="0"/>
              <a:t>Trabajando con Angular Flex-</a:t>
            </a:r>
            <a:r>
              <a:rPr lang="es-CO" dirty="0" err="1"/>
              <a:t>layout</a:t>
            </a:r>
            <a:r>
              <a:rPr lang="es-CO" dirty="0"/>
              <a:t> - </a:t>
            </a:r>
            <a:r>
              <a:rPr lang="es-CO" dirty="0" err="1"/>
              <a:t>install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884" y="1600200"/>
            <a:ext cx="10225136" cy="1396752"/>
          </a:xfrm>
        </p:spPr>
        <p:txBody>
          <a:bodyPr>
            <a:normAutofit/>
          </a:bodyPr>
          <a:lstStyle/>
          <a:p>
            <a:r>
              <a:rPr lang="pl-PL" sz="2500" dirty="0"/>
              <a:t>npm install</a:t>
            </a:r>
            <a:r>
              <a:rPr lang="en-US" sz="2500" dirty="0"/>
              <a:t> --save</a:t>
            </a:r>
            <a:r>
              <a:rPr lang="pl-PL" sz="2500" dirty="0"/>
              <a:t> @angular/flex-layout@7.0.0-beta.24</a:t>
            </a:r>
            <a:r>
              <a:rPr lang="es-CO" sz="2500" dirty="0"/>
              <a:t> </a:t>
            </a:r>
            <a:r>
              <a:rPr lang="pl-PL" sz="2500" dirty="0"/>
              <a:t>@angular/cdk</a:t>
            </a:r>
            <a:endParaRPr lang="es-CO" sz="2500" dirty="0"/>
          </a:p>
          <a:p>
            <a:r>
              <a:rPr lang="es-CO" sz="2500" dirty="0"/>
              <a:t>Incluir módulo en </a:t>
            </a:r>
            <a:r>
              <a:rPr lang="es-CO" sz="2500" dirty="0" err="1"/>
              <a:t>app.module.ts</a:t>
            </a:r>
            <a:endParaRPr lang="es-CO" sz="2500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A7F73DB-5779-49E5-98A1-23AC2918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012" y="3185481"/>
            <a:ext cx="7632848" cy="3462486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import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{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FlexLayoutModule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}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from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'@angular/flex-layout'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...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@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NgModule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	{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...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500" dirty="0">
                <a:solidFill>
                  <a:srgbClr val="24292E"/>
                </a:solidFill>
                <a:latin typeface="SFMono-Regular"/>
              </a:rPr>
              <a:t>		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imports: [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500" dirty="0">
                <a:solidFill>
                  <a:srgbClr val="24292E"/>
                </a:solidFill>
                <a:latin typeface="SFMono-Regular"/>
              </a:rPr>
              <a:t>			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FlexLayoutModule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500" dirty="0">
                <a:solidFill>
                  <a:srgbClr val="24292E"/>
                </a:solidFill>
                <a:latin typeface="SFMono-Regular"/>
              </a:rPr>
              <a:t>		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],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...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5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48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Flex Layout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8096199" cy="1150203"/>
          </a:xfrm>
        </p:spPr>
        <p:txBody>
          <a:bodyPr/>
          <a:lstStyle/>
          <a:p>
            <a:r>
              <a:rPr lang="es-CO" dirty="0"/>
              <a:t>Tienda virtual: Diagramando componentes principales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1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3011" y="8046"/>
            <a:ext cx="9782801" cy="731837"/>
          </a:xfrm>
        </p:spPr>
        <p:txBody>
          <a:bodyPr/>
          <a:lstStyle/>
          <a:p>
            <a:r>
              <a:rPr lang="es-CO" dirty="0"/>
              <a:t>Tienda virtual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E35D39-1C8B-4605-B5B5-E582F1826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1052736"/>
            <a:ext cx="8696325" cy="5334000"/>
          </a:xfrm>
          <a:prstGeom prst="rect">
            <a:avLst/>
          </a:prstGeom>
        </p:spPr>
      </p:pic>
      <p:sp>
        <p:nvSpPr>
          <p:cNvPr id="4" name="Title 12">
            <a:extLst>
              <a:ext uri="{FF2B5EF4-FFF2-40B4-BE49-F238E27FC236}">
                <a16:creationId xmlns:a16="http://schemas.microsoft.com/office/drawing/2014/main" id="{6E37F104-CB7F-45C3-8E5E-B2B71F65A006}"/>
              </a:ext>
            </a:extLst>
          </p:cNvPr>
          <p:cNvSpPr txBox="1">
            <a:spLocks/>
          </p:cNvSpPr>
          <p:nvPr/>
        </p:nvSpPr>
        <p:spPr>
          <a:xfrm>
            <a:off x="1229685" y="6453336"/>
            <a:ext cx="9782801" cy="3966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ng serve --open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33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3011" y="8046"/>
            <a:ext cx="9782801" cy="731837"/>
          </a:xfrm>
        </p:spPr>
        <p:txBody>
          <a:bodyPr/>
          <a:lstStyle/>
          <a:p>
            <a:r>
              <a:rPr lang="es-CO" dirty="0"/>
              <a:t>Diagramación básica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884" y="1196752"/>
            <a:ext cx="10441160" cy="5544616"/>
          </a:xfrm>
        </p:spPr>
        <p:txBody>
          <a:bodyPr/>
          <a:lstStyle/>
          <a:p>
            <a:r>
              <a:rPr lang="en-US" dirty="0"/>
              <a:t>Registrar </a:t>
            </a:r>
            <a:r>
              <a:rPr lang="en-US" dirty="0" err="1"/>
              <a:t>FlexLayoutModule</a:t>
            </a:r>
            <a:r>
              <a:rPr lang="en-US" dirty="0"/>
              <a:t> module</a:t>
            </a:r>
          </a:p>
          <a:p>
            <a:r>
              <a:rPr lang="en-US" dirty="0" err="1"/>
              <a:t>src</a:t>
            </a:r>
            <a:r>
              <a:rPr lang="en-US" dirty="0"/>
              <a:t>/assets/images</a:t>
            </a:r>
          </a:p>
          <a:p>
            <a:r>
              <a:rPr lang="en-US" dirty="0" err="1"/>
              <a:t>src</a:t>
            </a:r>
            <a:r>
              <a:rPr lang="en-US" dirty="0"/>
              <a:t>/styles.css</a:t>
            </a:r>
          </a:p>
          <a:p>
            <a:r>
              <a:rPr lang="en-US" dirty="0" err="1"/>
              <a:t>src</a:t>
            </a:r>
            <a:r>
              <a:rPr lang="en-US" dirty="0"/>
              <a:t>/app/</a:t>
            </a:r>
            <a:r>
              <a:rPr lang="en-US" dirty="0" err="1"/>
              <a:t>app.component.scss</a:t>
            </a:r>
            <a:endParaRPr lang="en-US" dirty="0"/>
          </a:p>
          <a:p>
            <a:r>
              <a:rPr lang="en-US" dirty="0" err="1"/>
              <a:t>src</a:t>
            </a:r>
            <a:r>
              <a:rPr lang="en-US" dirty="0"/>
              <a:t>/app/app.component.html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149187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685800"/>
            <a:ext cx="9782801" cy="731837"/>
          </a:xfrm>
        </p:spPr>
        <p:txBody>
          <a:bodyPr/>
          <a:lstStyle/>
          <a:p>
            <a:r>
              <a:rPr lang="es-CO" dirty="0" err="1"/>
              <a:t>References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Complete Guide to Flexbox. </a:t>
            </a:r>
            <a:r>
              <a:rPr lang="en-US" dirty="0">
                <a:hlinkClick r:id="rId2"/>
              </a:rPr>
              <a:t>https://css-tricks.com/snippets/css/a-guide-to-flexbox/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0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Librería</a:t>
            </a:r>
            <a:r>
              <a:rPr lang="en-US" dirty="0"/>
              <a:t> open-source</a:t>
            </a:r>
          </a:p>
          <a:p>
            <a:r>
              <a:rPr lang="en-US" dirty="0" err="1"/>
              <a:t>Creación</a:t>
            </a:r>
            <a:r>
              <a:rPr lang="en-US" dirty="0"/>
              <a:t> de layouts responsive</a:t>
            </a:r>
          </a:p>
          <a:p>
            <a:r>
              <a:rPr lang="en-US" dirty="0" err="1"/>
              <a:t>Funciona</a:t>
            </a:r>
            <a:r>
              <a:rPr lang="en-US" dirty="0"/>
              <a:t> para Angular </a:t>
            </a:r>
            <a:r>
              <a:rPr lang="en-US" dirty="0" err="1"/>
              <a:t>independiente</a:t>
            </a:r>
            <a:r>
              <a:rPr lang="en-US" dirty="0"/>
              <a:t> de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librerías</a:t>
            </a:r>
            <a:r>
              <a:rPr lang="en-US" dirty="0"/>
              <a:t>. I.E. Angular Material.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flex-layout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FA72A-F96D-42C7-9AC5-8A259CD7C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843" y="1628800"/>
            <a:ext cx="9331985" cy="38737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6F4D84-1A0D-4C9C-8BAD-BEB3A3991EC6}"/>
              </a:ext>
            </a:extLst>
          </p:cNvPr>
          <p:cNvSpPr txBox="1"/>
          <p:nvPr/>
        </p:nvSpPr>
        <p:spPr>
          <a:xfrm>
            <a:off x="1818843" y="5527424"/>
            <a:ext cx="4707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/>
              <a:t>Tomado de: https://tburleson-layouts-demos.firebaseapp.com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84846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se </a:t>
            </a:r>
            <a:r>
              <a:rPr lang="en-US" dirty="0" err="1"/>
              <a:t>necesita</a:t>
            </a:r>
            <a:r>
              <a:rPr lang="en-US" dirty="0"/>
              <a:t> un layout?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Posicionar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una </a:t>
            </a:r>
            <a:r>
              <a:rPr lang="en-US" dirty="0" err="1"/>
              <a:t>página</a:t>
            </a:r>
            <a:endParaRPr lang="en-US" dirty="0"/>
          </a:p>
          <a:p>
            <a:r>
              <a:rPr lang="en-US" dirty="0" err="1"/>
              <a:t>Ajustar</a:t>
            </a:r>
            <a:r>
              <a:rPr lang="en-US" dirty="0"/>
              <a:t> el </a:t>
            </a:r>
            <a:r>
              <a:rPr lang="en-US" dirty="0" err="1"/>
              <a:t>tamaño</a:t>
            </a:r>
            <a:r>
              <a:rPr lang="en-US" dirty="0"/>
              <a:t> de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una </a:t>
            </a:r>
            <a:r>
              <a:rPr lang="en-US" dirty="0" err="1"/>
              <a:t>página</a:t>
            </a:r>
            <a:r>
              <a:rPr lang="en-US" dirty="0"/>
              <a:t>.</a:t>
            </a:r>
          </a:p>
          <a:p>
            <a:r>
              <a:rPr lang="en-US" dirty="0" err="1"/>
              <a:t>Funciona</a:t>
            </a:r>
            <a:r>
              <a:rPr lang="en-US" dirty="0"/>
              <a:t> para Angular </a:t>
            </a:r>
            <a:r>
              <a:rPr lang="en-US" dirty="0" err="1"/>
              <a:t>independiente</a:t>
            </a:r>
            <a:r>
              <a:rPr lang="en-US" dirty="0"/>
              <a:t> de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librerías</a:t>
            </a:r>
            <a:r>
              <a:rPr lang="en-US" dirty="0"/>
              <a:t>. I.E. Angular Material.</a:t>
            </a:r>
          </a:p>
        </p:txBody>
      </p:sp>
    </p:spTree>
    <p:extLst>
      <p:ext uri="{BB962C8B-B14F-4D97-AF65-F5344CB8AC3E}">
        <p14:creationId xmlns:p14="http://schemas.microsoft.com/office/powerpoint/2010/main" val="134984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se </a:t>
            </a:r>
            <a:r>
              <a:rPr lang="en-US" dirty="0" err="1"/>
              <a:t>necesita</a:t>
            </a:r>
            <a:r>
              <a:rPr lang="en-US" dirty="0"/>
              <a:t> un layout?. </a:t>
            </a:r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496E0-EEE6-46D5-8172-88BEF3DB1D81}"/>
              </a:ext>
            </a:extLst>
          </p:cNvPr>
          <p:cNvSpPr txBox="1"/>
          <p:nvPr/>
        </p:nvSpPr>
        <p:spPr>
          <a:xfrm>
            <a:off x="2717799" y="6429066"/>
            <a:ext cx="22964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/>
              <a:t>Tomado de: http://edge.rit.edu/</a:t>
            </a:r>
            <a:endParaRPr lang="en-US" sz="9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582250-5DAF-45F5-B9DA-CD72E7B96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99" y="1417637"/>
            <a:ext cx="66008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9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Técnicas</a:t>
            </a:r>
            <a:r>
              <a:rPr lang="en-US" dirty="0"/>
              <a:t> para </a:t>
            </a:r>
            <a:r>
              <a:rPr lang="en-US" dirty="0" err="1"/>
              <a:t>desarrollar</a:t>
            </a:r>
            <a:r>
              <a:rPr lang="en-US" dirty="0"/>
              <a:t> Layouts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endParaRPr lang="en-US" dirty="0"/>
          </a:p>
          <a:p>
            <a:r>
              <a:rPr lang="en-US" dirty="0"/>
              <a:t>Float, </a:t>
            </a:r>
            <a:r>
              <a:rPr lang="en-US" dirty="0" err="1"/>
              <a:t>posicion</a:t>
            </a:r>
            <a:r>
              <a:rPr lang="en-US" dirty="0"/>
              <a:t>, clear</a:t>
            </a:r>
          </a:p>
          <a:p>
            <a:r>
              <a:rPr lang="en-US" dirty="0" err="1"/>
              <a:t>FlexBox</a:t>
            </a:r>
            <a:r>
              <a:rPr lang="en-US" dirty="0"/>
              <a:t> CSS</a:t>
            </a:r>
          </a:p>
          <a:p>
            <a:r>
              <a:rPr lang="en-US" dirty="0"/>
              <a:t>Grids</a:t>
            </a:r>
          </a:p>
        </p:txBody>
      </p:sp>
    </p:spTree>
    <p:extLst>
      <p:ext uri="{BB962C8B-B14F-4D97-AF65-F5344CB8AC3E}">
        <p14:creationId xmlns:p14="http://schemas.microsoft.com/office/powerpoint/2010/main" val="128521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685800"/>
            <a:ext cx="9782801" cy="731837"/>
          </a:xfrm>
        </p:spPr>
        <p:txBody>
          <a:bodyPr/>
          <a:lstStyle/>
          <a:p>
            <a:r>
              <a:rPr lang="es-CO" dirty="0"/>
              <a:t>¿Ventajas de </a:t>
            </a:r>
            <a:r>
              <a:rPr lang="es-CO" dirty="0" err="1"/>
              <a:t>FlexBox</a:t>
            </a:r>
            <a:r>
              <a:rPr lang="es-CO" dirty="0"/>
              <a:t> CSS?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 Grids son </a:t>
            </a:r>
            <a:r>
              <a:rPr lang="en-US" dirty="0" err="1"/>
              <a:t>en</a:t>
            </a:r>
            <a:r>
              <a:rPr lang="en-US" dirty="0"/>
              <a:t> 2-D</a:t>
            </a:r>
          </a:p>
          <a:p>
            <a:r>
              <a:rPr lang="en-US" dirty="0" err="1"/>
              <a:t>FlexBox</a:t>
            </a:r>
            <a:r>
              <a:rPr lang="en-US" dirty="0"/>
              <a:t> es un layout de </a:t>
            </a:r>
            <a:r>
              <a:rPr lang="en-US" dirty="0" err="1"/>
              <a:t>flujo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1-D (fila o </a:t>
            </a:r>
            <a:r>
              <a:rPr lang="en-US" dirty="0" err="1"/>
              <a:t>columna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A3528-871C-4D0B-9110-597A69921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2663743"/>
            <a:ext cx="8010525" cy="2905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423E82-8008-4C8C-867B-05E704E812CF}"/>
              </a:ext>
            </a:extLst>
          </p:cNvPr>
          <p:cNvSpPr txBox="1"/>
          <p:nvPr/>
        </p:nvSpPr>
        <p:spPr>
          <a:xfrm>
            <a:off x="1341884" y="5638102"/>
            <a:ext cx="22964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/>
              <a:t>Tomado de: https://scotch.io/</a:t>
            </a:r>
            <a:endParaRPr lang="en-US" sz="900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E8F4A36F-5D9E-48C7-A1E4-F7B884B9EF5B}"/>
              </a:ext>
            </a:extLst>
          </p:cNvPr>
          <p:cNvSpPr txBox="1">
            <a:spLocks/>
          </p:cNvSpPr>
          <p:nvPr/>
        </p:nvSpPr>
        <p:spPr>
          <a:xfrm>
            <a:off x="2854053" y="6051179"/>
            <a:ext cx="5976664" cy="6202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Optimizado para interfaces de usuario</a:t>
            </a:r>
            <a:endParaRPr lang="en-US" dirty="0"/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A984E9C9-7EFF-45C5-A9EA-E64711137627}"/>
              </a:ext>
            </a:extLst>
          </p:cNvPr>
          <p:cNvSpPr txBox="1">
            <a:spLocks/>
          </p:cNvSpPr>
          <p:nvPr/>
        </p:nvSpPr>
        <p:spPr>
          <a:xfrm>
            <a:off x="9496035" y="2872230"/>
            <a:ext cx="2131754" cy="21409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000" b="1" dirty="0" err="1"/>
              <a:t>main</a:t>
            </a:r>
            <a:r>
              <a:rPr lang="es-CO" sz="2000" b="1" dirty="0"/>
              <a:t> axis</a:t>
            </a:r>
            <a:r>
              <a:rPr lang="es-CO" sz="2000" dirty="0"/>
              <a:t> = </a:t>
            </a:r>
            <a:r>
              <a:rPr lang="es-CO" sz="2000" dirty="0" err="1"/>
              <a:t>horizonal</a:t>
            </a:r>
            <a:r>
              <a:rPr lang="es-CO" sz="2000" dirty="0"/>
              <a:t> </a:t>
            </a:r>
          </a:p>
          <a:p>
            <a:r>
              <a:rPr lang="es-CO" sz="2000" dirty="0"/>
              <a:t>(</a:t>
            </a:r>
            <a:r>
              <a:rPr lang="es-CO" sz="2000" dirty="0" err="1"/>
              <a:t>left</a:t>
            </a:r>
            <a:r>
              <a:rPr lang="es-CO" sz="2000" dirty="0"/>
              <a:t> </a:t>
            </a:r>
            <a:r>
              <a:rPr lang="es-CO" sz="2000" dirty="0" err="1"/>
              <a:t>to</a:t>
            </a:r>
            <a:r>
              <a:rPr lang="es-CO" sz="2000" dirty="0"/>
              <a:t> </a:t>
            </a:r>
            <a:r>
              <a:rPr lang="es-CO" sz="2000" dirty="0" err="1"/>
              <a:t>right</a:t>
            </a:r>
            <a:r>
              <a:rPr lang="es-CO" sz="2000" dirty="0"/>
              <a:t>)</a:t>
            </a:r>
          </a:p>
          <a:p>
            <a:endParaRPr lang="es-CO" sz="2000" dirty="0"/>
          </a:p>
          <a:p>
            <a:r>
              <a:rPr lang="es-CO" sz="2000" b="1" dirty="0" err="1"/>
              <a:t>cross</a:t>
            </a:r>
            <a:r>
              <a:rPr lang="es-CO" sz="2000" b="1" dirty="0"/>
              <a:t> axis</a:t>
            </a:r>
            <a:r>
              <a:rPr lang="es-CO" sz="2000" dirty="0"/>
              <a:t> = vertical</a:t>
            </a:r>
          </a:p>
          <a:p>
            <a:r>
              <a:rPr lang="es-CO" sz="2000" dirty="0"/>
              <a:t>(top </a:t>
            </a:r>
            <a:r>
              <a:rPr lang="es-CO" sz="2000" dirty="0" err="1"/>
              <a:t>to</a:t>
            </a:r>
            <a:r>
              <a:rPr lang="es-CO" sz="2000" dirty="0"/>
              <a:t> </a:t>
            </a:r>
            <a:r>
              <a:rPr lang="es-CO" sz="2000" dirty="0" err="1"/>
              <a:t>bottom</a:t>
            </a:r>
            <a:r>
              <a:rPr lang="es-CO" sz="2000" dirty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465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685800"/>
            <a:ext cx="9782801" cy="731837"/>
          </a:xfrm>
        </p:spPr>
        <p:txBody>
          <a:bodyPr/>
          <a:lstStyle/>
          <a:p>
            <a:r>
              <a:rPr lang="es-CO" dirty="0" err="1"/>
              <a:t>Flexbox</a:t>
            </a:r>
            <a:r>
              <a:rPr lang="es-CO" dirty="0"/>
              <a:t> = </a:t>
            </a:r>
            <a:r>
              <a:rPr lang="es-CO" dirty="0" err="1"/>
              <a:t>Containers</a:t>
            </a:r>
            <a:r>
              <a:rPr lang="es-CO" dirty="0"/>
              <a:t> + </a:t>
            </a:r>
            <a:r>
              <a:rPr lang="es-CO" dirty="0" err="1"/>
              <a:t>children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</a:t>
            </a:r>
            <a:r>
              <a:rPr lang="en-US" dirty="0" err="1"/>
              <a:t>definen</a:t>
            </a:r>
            <a:r>
              <a:rPr lang="en-US" dirty="0"/>
              <a:t> la </a:t>
            </a:r>
            <a:r>
              <a:rPr lang="en-US" dirty="0" err="1"/>
              <a:t>dirección</a:t>
            </a:r>
            <a:r>
              <a:rPr lang="en-US" dirty="0"/>
              <a:t> del </a:t>
            </a:r>
            <a:r>
              <a:rPr lang="en-US" dirty="0" err="1"/>
              <a:t>flujo</a:t>
            </a:r>
            <a:r>
              <a:rPr lang="en-US" dirty="0"/>
              <a:t> (row, column)</a:t>
            </a:r>
          </a:p>
          <a:p>
            <a:r>
              <a:rPr lang="en-US" dirty="0"/>
              <a:t>Children size, order, offset (spacing: top, bottom, left, right)</a:t>
            </a:r>
          </a:p>
          <a:p>
            <a:r>
              <a:rPr lang="en-US" dirty="0"/>
              <a:t>Containers </a:t>
            </a:r>
            <a:r>
              <a:rPr lang="en-US" dirty="0" err="1"/>
              <a:t>pueden</a:t>
            </a:r>
            <a:r>
              <a:rPr lang="en-US" dirty="0"/>
              <a:t> ser </a:t>
            </a:r>
            <a:r>
              <a:rPr lang="en-US" dirty="0" err="1"/>
              <a:t>anidados</a:t>
            </a:r>
            <a:endParaRPr lang="en-US" dirty="0"/>
          </a:p>
          <a:p>
            <a:r>
              <a:rPr lang="en-US" dirty="0"/>
              <a:t>Flows: horizontal o vertical</a:t>
            </a:r>
          </a:p>
          <a:p>
            <a:r>
              <a:rPr lang="en-US" dirty="0" err="1"/>
              <a:t>Tamaños</a:t>
            </a:r>
            <a:r>
              <a:rPr lang="en-US" dirty="0"/>
              <a:t>: </a:t>
            </a:r>
            <a:r>
              <a:rPr lang="en-US" dirty="0" err="1"/>
              <a:t>Porcentajes</a:t>
            </a:r>
            <a:r>
              <a:rPr lang="en-US" dirty="0"/>
              <a:t> o </a:t>
            </a:r>
            <a:r>
              <a:rPr lang="en-US" dirty="0" err="1"/>
              <a:t>fijos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3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758</TotalTime>
  <Words>440</Words>
  <Application>Microsoft Office PowerPoint</Application>
  <PresentationFormat>Custom</PresentationFormat>
  <Paragraphs>84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Euphemia</vt:lpstr>
      <vt:lpstr>SFMono-Regular</vt:lpstr>
      <vt:lpstr>Math 16x9</vt:lpstr>
      <vt:lpstr>Angular</vt:lpstr>
      <vt:lpstr>Créditos</vt:lpstr>
      <vt:lpstr>Features</vt:lpstr>
      <vt:lpstr>Angular flex-layout</vt:lpstr>
      <vt:lpstr>¿Por qué se necesita un layout?</vt:lpstr>
      <vt:lpstr>¿Por qué se necesita un layout?. Ejemplo</vt:lpstr>
      <vt:lpstr>Técnicas para desarrollar Layouts</vt:lpstr>
      <vt:lpstr>¿Ventajas de FlexBox CSS?</vt:lpstr>
      <vt:lpstr>Flexbox = Containers + children</vt:lpstr>
      <vt:lpstr>Angular Flex Layout</vt:lpstr>
      <vt:lpstr>Cómo diagramar</vt:lpstr>
      <vt:lpstr>Cómo diagramar</vt:lpstr>
      <vt:lpstr>Cómo diagramar</vt:lpstr>
      <vt:lpstr>Cómo diagramar</vt:lpstr>
      <vt:lpstr>Cómo diagramar</vt:lpstr>
      <vt:lpstr>FlexBox child sizes</vt:lpstr>
      <vt:lpstr>Ejemplo 1 (row-PC):. Tomado de: stackblitz</vt:lpstr>
      <vt:lpstr>Ejemplo 1 (mobile):. Tomado de: stackblitz</vt:lpstr>
      <vt:lpstr>Angular Flex Layout</vt:lpstr>
      <vt:lpstr>Trabajando con Angular Flex-layout - install</vt:lpstr>
      <vt:lpstr>Angular Flex Layout</vt:lpstr>
      <vt:lpstr>Tienda virtual</vt:lpstr>
      <vt:lpstr>Diagramación básica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Jose Ubaldo Carvajal</dc:creator>
  <cp:lastModifiedBy>Jose Ubaldo Carvajal</cp:lastModifiedBy>
  <cp:revision>114</cp:revision>
  <dcterms:created xsi:type="dcterms:W3CDTF">2019-01-26T14:20:35Z</dcterms:created>
  <dcterms:modified xsi:type="dcterms:W3CDTF">2019-06-08T14:44:19Z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