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C80DF-8BF2-470A-B34C-474B56179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CF154F-C50D-4199-BDCC-A9DD7CEE0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8674B-E4FA-4B77-A89B-0BD1FBE4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2C-9513-4CA7-97E9-B008A238ED90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284C03-A3B2-42EC-ABE7-41D223B4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9F6A80-6FC3-4D17-A22A-8D539E2F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4FAC-46CB-4C67-8372-DDDFA53D1E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36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FF45-0793-44F5-9045-5F6EF3F8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EB8718-A782-4B0D-B9C0-93D8E43F2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6495FD-0DA8-4F88-834B-675FA35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2C-9513-4CA7-97E9-B008A238ED90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9C1F4-5649-4971-B169-37F7D129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C9F4BA-B78F-4E6D-B94E-DFAE344F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4FAC-46CB-4C67-8372-DDDFA53D1E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5004F8-1C18-47D3-BA2A-EDA4616BB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2F9A0F-2F79-4E9F-890C-59EE49237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5D7D2D-DEB5-464E-A00B-257A6093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2C-9513-4CA7-97E9-B008A238ED90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59363-B406-4F32-89D6-2B0BDE5D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E21A95-0D87-4D96-9A76-D0A15FEE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4FAC-46CB-4C67-8372-DDDFA53D1E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DBE5A-468A-4B01-B0C8-87AC8A33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39CD9-FE71-4410-9651-6A996F98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80778B-782F-4A60-A45B-98536570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2C-9513-4CA7-97E9-B008A238ED90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9331CA-6ED2-4624-A6F8-B2BD6116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17313-B1DA-41D4-AF4D-6E4207C4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4FAC-46CB-4C67-8372-DDDFA53D1E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05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52C42-0797-4C45-8C51-51517455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43B81F-8D77-4FAC-A7D4-2952EA9E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CF799-5C79-4C5B-B391-AA810BC0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2C-9513-4CA7-97E9-B008A238ED90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743B8-EF50-4ABF-87B0-21F46744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D860F1-A788-4596-8BBF-048E6C09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4FAC-46CB-4C67-8372-DDDFA53D1E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78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B24F5-983A-44E2-A056-186D5C3C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44F0F5-BD74-4561-AA07-3C2918D00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3ED039-FD3B-48BF-8CED-649A74C23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109EE1-EFB6-498D-84F7-7CC8DC3B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2C-9513-4CA7-97E9-B008A238ED90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83AFFA-EF13-4923-9EED-D17F91C0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F12D9B-2B9D-46E0-A01C-0BE787FC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4FAC-46CB-4C67-8372-DDDFA53D1E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40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8E799-FDEF-4966-9EF8-D9CD752A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EA5FE7-5B24-4481-AC88-50679F28D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493043-9DAF-418F-8A85-D117023CE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712F7C-3EF6-426D-BAB1-1027FB6F3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0ABE8B-11C6-4404-9301-92DAD9905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20DBBF-AE41-473B-B0C0-B9323347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2C-9513-4CA7-97E9-B008A238ED90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8C35F4-E7BE-4857-90D8-A8D365DE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4BE159-006A-433C-B27D-9C87D66D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4FAC-46CB-4C67-8372-DDDFA53D1E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74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53786-B440-4AD5-9607-0635AD42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39B84A-09EA-4859-BBF0-D0B9A51C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2C-9513-4CA7-97E9-B008A238ED90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10BEC0-6E9C-4A97-9AEE-55A09EE0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A51B8F-3C35-4682-B053-955102D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4FAC-46CB-4C67-8372-DDDFA53D1E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44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2316FD-9FF5-4850-8FAD-68B7DE40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2C-9513-4CA7-97E9-B008A238ED90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C31C65-5333-4D01-B456-73AE41FB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8AF057-D5C9-4335-92B3-8F624DED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4FAC-46CB-4C67-8372-DDDFA53D1E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6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0E69-2A17-4F57-8F42-73A5629F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6BAA4-B5F5-4618-BF47-60E80C11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9693C7-743F-406E-A20B-AFEACD315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3983A9-FBDE-4735-A4DB-8A808772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2C-9513-4CA7-97E9-B008A238ED90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175DB2-72FE-45AC-AF0B-24F83350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C7CFA1-2098-4F13-9FFB-C8399931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4FAC-46CB-4C67-8372-DDDFA53D1E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8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BEA3C-285A-4954-91B2-7D978943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9D9220-D45E-48B4-9C48-B1385A3D0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DA16EB-1DC7-46EE-8D76-E9A75E88F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02FF5F-40AB-468A-8FD6-75E8851C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2C-9513-4CA7-97E9-B008A238ED90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54061E-1202-4807-903B-7A94BFFD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56A8D5-4130-47D1-87F5-1638074F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4FAC-46CB-4C67-8372-DDDFA53D1E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89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D7BCCF-77C7-4808-8301-F1CE8949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0882B7-8F10-44EF-9A33-B67B2458C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AF975-2009-4AF7-BDCA-2F5CE553F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E82C-9513-4CA7-97E9-B008A238ED90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B383D-0F17-4A3B-9BB9-6B6DAEDA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D8926-E44C-4BDA-9952-3C2CF02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4FAC-46CB-4C67-8372-DDDFA53D1E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0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DCE60F-A68F-4FB8-ADDC-8D6E30943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23" y="3184757"/>
            <a:ext cx="1648572" cy="466027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BDD53507-CBF6-46F6-B0F3-E0B651C9F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pt-BR"/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80C4EC99-33A3-41F6-AD57-C07573E7C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40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74D7F694-0361-4903-B5D0-D509CB89E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6" r="17660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7FAC8-0A03-45C1-8F5C-61F96D68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000000"/>
                </a:solidFill>
              </a:rPr>
              <a:t>Processo de desenvolvimento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B8276E-E3AA-47E9-8CB8-4F74FD52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Aderente ao modelo SISP</a:t>
            </a:r>
          </a:p>
          <a:p>
            <a:r>
              <a:rPr lang="en-US" sz="1800">
                <a:solidFill>
                  <a:srgbClr val="000000"/>
                </a:solidFill>
              </a:rPr>
              <a:t>Personalização das fases</a:t>
            </a:r>
          </a:p>
        </p:txBody>
      </p:sp>
    </p:spTree>
    <p:extLst>
      <p:ext uri="{BB962C8B-B14F-4D97-AF65-F5344CB8AC3E}">
        <p14:creationId xmlns:p14="http://schemas.microsoft.com/office/powerpoint/2010/main" val="17870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19082A94-266B-4797-A2A0-A2084BA53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 b="12683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32" name="Picture 2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036196-4CF9-4BE1-8880-3BE33DC7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Dashboard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3AB5F7-5987-4AA6-9837-587142F82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</a:rPr>
              <a:t>Módulo adicional (simples) com um dashboard atualizado diariamente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</a:rPr>
              <a:t>Módulos individuais de Baselines, Projetos e Financeiro</a:t>
            </a:r>
          </a:p>
        </p:txBody>
      </p:sp>
    </p:spTree>
    <p:extLst>
      <p:ext uri="{BB962C8B-B14F-4D97-AF65-F5344CB8AC3E}">
        <p14:creationId xmlns:p14="http://schemas.microsoft.com/office/powerpoint/2010/main" val="54993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07374-3074-4448-AC41-4C95E39B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pt-BR" sz="3300"/>
              <a:t>Processos controlados</a:t>
            </a:r>
          </a:p>
        </p:txBody>
      </p:sp>
      <p:pic>
        <p:nvPicPr>
          <p:cNvPr id="19" name="Espaço Reservado para Conteúdo 4">
            <a:extLst>
              <a:ext uri="{FF2B5EF4-FFF2-40B4-BE49-F238E27FC236}">
                <a16:creationId xmlns:a16="http://schemas.microsoft.com/office/drawing/2014/main" id="{2B41C25B-C2E3-44F6-9029-ECA67AA43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37" b="1"/>
          <a:stretch/>
        </p:blipFill>
        <p:spPr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DF8D1507-01FC-4F4A-9C0D-E1384FDF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/>
              <a:t>Validações internas e externas;</a:t>
            </a:r>
          </a:p>
          <a:p>
            <a:r>
              <a:rPr lang="en-US" sz="1800"/>
              <a:t>Fiscalização e faturamento;</a:t>
            </a:r>
          </a:p>
          <a:p>
            <a:r>
              <a:rPr lang="en-US" sz="1800"/>
              <a:t>Auditorias internas e Externas.</a:t>
            </a:r>
          </a:p>
        </p:txBody>
      </p:sp>
    </p:spTree>
    <p:extLst>
      <p:ext uri="{BB962C8B-B14F-4D97-AF65-F5344CB8AC3E}">
        <p14:creationId xmlns:p14="http://schemas.microsoft.com/office/powerpoint/2010/main" val="19141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C7402-9482-4C03-91EA-D0145C04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r"/>
            <a:r>
              <a:rPr lang="pt-BR" sz="2400">
                <a:solidFill>
                  <a:schemeClr val="bg1"/>
                </a:solidFill>
              </a:rPr>
              <a:t>Estatísticas e Planejamento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EB735D07-AC9A-4A11-AF45-A1E9A9290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2" y="956883"/>
            <a:ext cx="10595911" cy="267546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634A78-5AA0-4DB0-ABBF-9C125367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Estimativas</a:t>
            </a:r>
          </a:p>
          <a:p>
            <a:r>
              <a:rPr lang="en-US" sz="1800">
                <a:solidFill>
                  <a:schemeClr val="bg1"/>
                </a:solidFill>
              </a:rPr>
              <a:t>Cálculos</a:t>
            </a:r>
          </a:p>
        </p:txBody>
      </p:sp>
    </p:spTree>
    <p:extLst>
      <p:ext uri="{BB962C8B-B14F-4D97-AF65-F5344CB8AC3E}">
        <p14:creationId xmlns:p14="http://schemas.microsoft.com/office/powerpoint/2010/main" val="386690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6">
            <a:extLst>
              <a:ext uri="{FF2B5EF4-FFF2-40B4-BE49-F238E27FC236}">
                <a16:creationId xmlns:a16="http://schemas.microsoft.com/office/drawing/2014/main" id="{18C09C28-7EEC-412F-A283-C065782A4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3" r="23753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31B655-BA0F-44A2-89AF-59D84169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000000"/>
                </a:solidFill>
              </a:rPr>
              <a:t>Estimativas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EF75F4-814F-40B5-B0BB-D74E004A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100% aderente ao modelo SISP</a:t>
            </a:r>
          </a:p>
          <a:p>
            <a:r>
              <a:rPr lang="en-US" sz="1800">
                <a:solidFill>
                  <a:srgbClr val="000000"/>
                </a:solidFill>
              </a:rPr>
              <a:t>Antecipação de previsão de faturamento</a:t>
            </a:r>
          </a:p>
          <a:p>
            <a:r>
              <a:rPr lang="en-US" sz="1800">
                <a:solidFill>
                  <a:srgbClr val="000000"/>
                </a:solidFill>
              </a:rPr>
              <a:t>Planejamento de custos</a:t>
            </a:r>
          </a:p>
        </p:txBody>
      </p:sp>
    </p:spTree>
    <p:extLst>
      <p:ext uri="{BB962C8B-B14F-4D97-AF65-F5344CB8AC3E}">
        <p14:creationId xmlns:p14="http://schemas.microsoft.com/office/powerpoint/2010/main" val="362534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A969D-C3DA-46B3-BAEF-5A1CCD19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pt-BR" sz="3600"/>
              <a:t>Planejamento de entregas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6EEC7B-7714-4182-9608-8EC6ADFB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r>
              <a:rPr lang="en-US" sz="1800"/>
              <a:t>Elaboração de pré projeto de implementação</a:t>
            </a:r>
          </a:p>
          <a:p>
            <a:r>
              <a:rPr lang="en-US" sz="1800"/>
              <a:t>Planejamento de entregas na análise</a:t>
            </a:r>
          </a:p>
          <a:p>
            <a:r>
              <a:rPr lang="en-US" sz="1800"/>
              <a:t>Estimativas de desembolso nas entregas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26CC415C-09E3-476F-8473-6000C338A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r="14274" b="-1"/>
          <a:stretch/>
        </p:blipFill>
        <p:spPr>
          <a:xfrm>
            <a:off x="-9168" y="2763151"/>
            <a:ext cx="12201168" cy="4093262"/>
          </a:xfrm>
          <a:custGeom>
            <a:avLst/>
            <a:gdLst>
              <a:gd name="connsiteX0" fmla="*/ 12201168 w 12201168"/>
              <a:gd name="connsiteY0" fmla="*/ 0 h 4093262"/>
              <a:gd name="connsiteX1" fmla="*/ 12201168 w 12201168"/>
              <a:gd name="connsiteY1" fmla="*/ 4093262 h 4093262"/>
              <a:gd name="connsiteX2" fmla="*/ 0 w 12201168"/>
              <a:gd name="connsiteY2" fmla="*/ 4093262 h 4093262"/>
              <a:gd name="connsiteX3" fmla="*/ 0 w 12201168"/>
              <a:gd name="connsiteY3" fmla="*/ 49771 h 4093262"/>
              <a:gd name="connsiteX4" fmla="*/ 344880 w 12201168"/>
              <a:gd name="connsiteY4" fmla="*/ 64399 h 4093262"/>
              <a:gd name="connsiteX5" fmla="*/ 9469555 w 12201168"/>
              <a:gd name="connsiteY5" fmla="*/ 167599 h 4093262"/>
              <a:gd name="connsiteX6" fmla="*/ 11750723 w 12201168"/>
              <a:gd name="connsiteY6" fmla="*/ 7961 h 409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303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8D519F2D-06DE-4765-A1D4-A84E3319A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r="18254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AF44C-32AD-4FB4-A2B5-8BF05542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000000"/>
                </a:solidFill>
              </a:rPr>
              <a:t>Eficiência e precisão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3E3059-6175-4DEE-AB6A-0B8407DC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Inserção fácil de funcionalidades</a:t>
            </a:r>
          </a:p>
          <a:p>
            <a:r>
              <a:rPr lang="en-US" sz="1800">
                <a:solidFill>
                  <a:srgbClr val="000000"/>
                </a:solidFill>
              </a:rPr>
              <a:t>Cálculo direto</a:t>
            </a:r>
          </a:p>
          <a:p>
            <a:r>
              <a:rPr lang="en-US" sz="1800">
                <a:solidFill>
                  <a:srgbClr val="000000"/>
                </a:solidFill>
              </a:rPr>
              <a:t>Utilização de roteiros padrão (SISP) e/ou personalizado</a:t>
            </a:r>
          </a:p>
        </p:txBody>
      </p:sp>
    </p:spTree>
    <p:extLst>
      <p:ext uri="{BB962C8B-B14F-4D97-AF65-F5344CB8AC3E}">
        <p14:creationId xmlns:p14="http://schemas.microsoft.com/office/powerpoint/2010/main" val="121301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CF9F551D-9A43-4889-8872-7E4D28E2D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6" r="17240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70FD67-66A8-4FBB-A0B0-BCE9E100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000000"/>
                </a:solidFill>
              </a:rPr>
              <a:t>Personalização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4F4FFD-1065-4929-BEE0-61269C02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O Sistema já vem com os padrões SISP 2.1, 2.2 e 2.3</a:t>
            </a:r>
          </a:p>
          <a:p>
            <a:r>
              <a:rPr lang="en-US" sz="1800">
                <a:solidFill>
                  <a:srgbClr val="000000"/>
                </a:solidFill>
              </a:rPr>
              <a:t>Definição de roteiros exclusivos por Clientes e Fornecedores</a:t>
            </a:r>
          </a:p>
        </p:txBody>
      </p:sp>
    </p:spTree>
    <p:extLst>
      <p:ext uri="{BB962C8B-B14F-4D97-AF65-F5344CB8AC3E}">
        <p14:creationId xmlns:p14="http://schemas.microsoft.com/office/powerpoint/2010/main" val="212706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Conteúdo 4">
            <a:extLst>
              <a:ext uri="{FF2B5EF4-FFF2-40B4-BE49-F238E27FC236}">
                <a16:creationId xmlns:a16="http://schemas.microsoft.com/office/drawing/2014/main" id="{7C5C8309-5898-4887-BA4B-5C770A8F8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39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7A8EE0-BBB7-40B1-BF9C-5D6371BD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000000"/>
                </a:solidFill>
              </a:rPr>
              <a:t>Configuração minimalista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419E426-5083-4A79-B462-8BDBC86F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Itens de Roteiro (Fator de Impacto) personalizável</a:t>
            </a:r>
          </a:p>
          <a:p>
            <a:r>
              <a:rPr lang="en-US" sz="1800">
                <a:solidFill>
                  <a:srgbClr val="000000"/>
                </a:solidFill>
              </a:rPr>
              <a:t>Aplicáveis individualmente ou por grupo</a:t>
            </a:r>
          </a:p>
          <a:p>
            <a:r>
              <a:rPr lang="en-US" sz="1800">
                <a:solidFill>
                  <a:srgbClr val="000000"/>
                </a:solidFill>
              </a:rPr>
              <a:t>Fatores para conversão de horas em PF</a:t>
            </a:r>
          </a:p>
        </p:txBody>
      </p:sp>
    </p:spTree>
    <p:extLst>
      <p:ext uri="{BB962C8B-B14F-4D97-AF65-F5344CB8AC3E}">
        <p14:creationId xmlns:p14="http://schemas.microsoft.com/office/powerpoint/2010/main" val="184058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35BB6-CA7B-4B35-85DA-467BBA91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pt-BR" sz="3600"/>
              <a:t>Personalização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BBCDB72-ADAB-4AAD-9057-F9380C5B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r>
              <a:rPr lang="en-US" sz="1800"/>
              <a:t>No Dimension, você tem o controle de tudo</a:t>
            </a:r>
          </a:p>
          <a:p>
            <a:r>
              <a:rPr lang="en-US" sz="1800"/>
              <a:t>Você pode personalizar ao seu processo</a:t>
            </a:r>
          </a:p>
          <a:p>
            <a:r>
              <a:rPr lang="en-US" sz="1800"/>
              <a:t>São infinitas possibilidades</a:t>
            </a:r>
          </a:p>
        </p:txBody>
      </p:sp>
      <p:pic>
        <p:nvPicPr>
          <p:cNvPr id="12" name="Espaço Reservado para Conteúdo 8">
            <a:extLst>
              <a:ext uri="{FF2B5EF4-FFF2-40B4-BE49-F238E27FC236}">
                <a16:creationId xmlns:a16="http://schemas.microsoft.com/office/drawing/2014/main" id="{335F48E3-8C6C-4EBA-8479-06109F609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r="12786" b="-1"/>
          <a:stretch/>
        </p:blipFill>
        <p:spPr>
          <a:xfrm>
            <a:off x="-9168" y="2763151"/>
            <a:ext cx="12201168" cy="4093262"/>
          </a:xfrm>
          <a:custGeom>
            <a:avLst/>
            <a:gdLst>
              <a:gd name="connsiteX0" fmla="*/ 12201168 w 12201168"/>
              <a:gd name="connsiteY0" fmla="*/ 0 h 4093262"/>
              <a:gd name="connsiteX1" fmla="*/ 12201168 w 12201168"/>
              <a:gd name="connsiteY1" fmla="*/ 4093262 h 4093262"/>
              <a:gd name="connsiteX2" fmla="*/ 0 w 12201168"/>
              <a:gd name="connsiteY2" fmla="*/ 4093262 h 4093262"/>
              <a:gd name="connsiteX3" fmla="*/ 0 w 12201168"/>
              <a:gd name="connsiteY3" fmla="*/ 49771 h 4093262"/>
              <a:gd name="connsiteX4" fmla="*/ 344880 w 12201168"/>
              <a:gd name="connsiteY4" fmla="*/ 64399 h 4093262"/>
              <a:gd name="connsiteX5" fmla="*/ 9469555 w 12201168"/>
              <a:gd name="connsiteY5" fmla="*/ 167599 h 4093262"/>
              <a:gd name="connsiteX6" fmla="*/ 11750723 w 12201168"/>
              <a:gd name="connsiteY6" fmla="*/ 7961 h 409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8178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Processos controlados</vt:lpstr>
      <vt:lpstr>Estatísticas e Planejamento</vt:lpstr>
      <vt:lpstr>Estimativas</vt:lpstr>
      <vt:lpstr>Planejamento de entregas</vt:lpstr>
      <vt:lpstr>Eficiência e precisão</vt:lpstr>
      <vt:lpstr>Personalização</vt:lpstr>
      <vt:lpstr>Configuração minimalista</vt:lpstr>
      <vt:lpstr>Personalização</vt:lpstr>
      <vt:lpstr>Processo de desenvolvimento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PF.Dimension</dc:title>
  <dc:creator>Jose Claudio Lima de Siqueira - DATAPREVDF</dc:creator>
  <cp:lastModifiedBy>Jose Claudio Lima de Siqueira - DATAPREVDF</cp:lastModifiedBy>
  <cp:revision>4</cp:revision>
  <dcterms:created xsi:type="dcterms:W3CDTF">2019-05-31T12:51:36Z</dcterms:created>
  <dcterms:modified xsi:type="dcterms:W3CDTF">2019-05-31T13:18:39Z</dcterms:modified>
</cp:coreProperties>
</file>