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1644C2-4ABC-4AE2-971E-C95852CA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es-ES" sz="4800" dirty="0"/>
              <a:t>Contabilidad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53B911-50CF-4A47-8902-B822D7493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>
            <a:normAutofit/>
          </a:bodyPr>
          <a:lstStyle/>
          <a:p>
            <a:r>
              <a:rPr lang="es-ES" dirty="0"/>
              <a:t>Hechos contables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teclado de computadora&#10;&#10;Descripción generada automáticamente">
            <a:extLst>
              <a:ext uri="{FF2B5EF4-FFF2-40B4-BE49-F238E27FC236}">
                <a16:creationId xmlns:a16="http://schemas.microsoft.com/office/drawing/2014/main" id="{F34A6CEC-F3CD-4186-9592-9B49FB9E30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112" r="-1" b="12113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Imagen de la pantalla de un computador portátil&#10;&#10;Descripción generada automáticamente con confianza media">
            <a:extLst>
              <a:ext uri="{FF2B5EF4-FFF2-40B4-BE49-F238E27FC236}">
                <a16:creationId xmlns:a16="http://schemas.microsoft.com/office/drawing/2014/main" id="{23FE9BA6-540D-4206-8962-EAB7DEF26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253" y="-6647"/>
            <a:ext cx="7189281" cy="404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Hechos contables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329310" y="3495388"/>
            <a:ext cx="99052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Acontecimientos económicos y financieros que interesan a la contabilidad porque afectan o</a:t>
            </a:r>
          </a:p>
          <a:p>
            <a:r>
              <a:rPr lang="es-ES" dirty="0"/>
              <a:t>pueden afectar significativamente al patrimonio de la empresa de una forma directa y concreta.</a:t>
            </a:r>
          </a:p>
          <a:p>
            <a:r>
              <a:rPr lang="es-ES" dirty="0"/>
              <a:t>Características:</a:t>
            </a:r>
          </a:p>
          <a:p>
            <a:r>
              <a:rPr lang="es-ES" dirty="0"/>
              <a:t>	1. Tienen que ser significativos</a:t>
            </a:r>
          </a:p>
          <a:p>
            <a:r>
              <a:rPr lang="es-ES" dirty="0"/>
              <a:t>	2. Debe afectar a la empresa de manera directa y concreta</a:t>
            </a:r>
          </a:p>
          <a:p>
            <a:r>
              <a:rPr lang="es-ES" dirty="0"/>
              <a:t>	3. Se tendrán en cuenta algunos hechos que puedan afectar en el futuro, ej. aval</a:t>
            </a:r>
          </a:p>
          <a:p>
            <a:r>
              <a:rPr lang="es-ES" dirty="0"/>
              <a:t>	4. Pueden ocurrir voluntaria o involuntariamente</a:t>
            </a:r>
          </a:p>
        </p:txBody>
      </p:sp>
    </p:spTree>
    <p:extLst>
      <p:ext uri="{BB962C8B-B14F-4D97-AF65-F5344CB8AC3E}">
        <p14:creationId xmlns:p14="http://schemas.microsoft.com/office/powerpoint/2010/main" val="385358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patrimonio en movimiento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329310" y="3495388"/>
            <a:ext cx="92640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hecho contable puede variar la composición y cuantía del patrimonio, con variaciones:</a:t>
            </a:r>
          </a:p>
          <a:p>
            <a:r>
              <a:rPr lang="es-ES" dirty="0"/>
              <a:t>	1. Cualitativas</a:t>
            </a:r>
          </a:p>
          <a:p>
            <a:r>
              <a:rPr lang="es-ES" dirty="0"/>
              <a:t>	2. Cuantitativas</a:t>
            </a:r>
          </a:p>
          <a:p>
            <a:r>
              <a:rPr lang="es-ES" dirty="0"/>
              <a:t>	3. Ambas</a:t>
            </a:r>
          </a:p>
          <a:p>
            <a:r>
              <a:rPr lang="es-ES" dirty="0"/>
              <a:t>Equilibrio de masas patrimoniales:</a:t>
            </a:r>
          </a:p>
          <a:p>
            <a:r>
              <a:rPr lang="es-ES" dirty="0"/>
              <a:t>	A = P + N</a:t>
            </a:r>
          </a:p>
          <a:p>
            <a:r>
              <a:rPr lang="es-ES" dirty="0"/>
              <a:t>	</a:t>
            </a:r>
            <a:r>
              <a:rPr lang="es-ES" dirty="0" err="1"/>
              <a:t>A+incA-decA</a:t>
            </a:r>
            <a:r>
              <a:rPr lang="es-ES" dirty="0"/>
              <a:t>=</a:t>
            </a:r>
            <a:r>
              <a:rPr lang="es-ES" dirty="0" err="1"/>
              <a:t>P+incP-decP+N+incN-decN</a:t>
            </a:r>
            <a:endParaRPr lang="es-ES" dirty="0"/>
          </a:p>
          <a:p>
            <a:r>
              <a:rPr lang="es-ES" dirty="0"/>
              <a:t>	(</a:t>
            </a:r>
            <a:r>
              <a:rPr lang="es-ES" dirty="0" err="1"/>
              <a:t>inc</a:t>
            </a:r>
            <a:r>
              <a:rPr lang="es-ES" dirty="0"/>
              <a:t> -&gt; incremento, </a:t>
            </a:r>
            <a:r>
              <a:rPr lang="es-ES" dirty="0" err="1"/>
              <a:t>dec</a:t>
            </a:r>
            <a:r>
              <a:rPr lang="es-ES" dirty="0"/>
              <a:t> -&gt; decremento)</a:t>
            </a:r>
          </a:p>
          <a:p>
            <a:r>
              <a:rPr lang="es-ES" dirty="0"/>
              <a:t>	Aplicaciones de fondos = </a:t>
            </a:r>
            <a:r>
              <a:rPr lang="es-ES" dirty="0" err="1"/>
              <a:t>Origenes</a:t>
            </a:r>
            <a:r>
              <a:rPr lang="es-ES" dirty="0"/>
              <a:t> de los fondos</a:t>
            </a:r>
          </a:p>
        </p:txBody>
      </p:sp>
    </p:spTree>
    <p:extLst>
      <p:ext uri="{BB962C8B-B14F-4D97-AF65-F5344CB8AC3E}">
        <p14:creationId xmlns:p14="http://schemas.microsoft.com/office/powerpoint/2010/main" val="367857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hechos contables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59189" y="2687313"/>
            <a:ext cx="627607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pueden clasificar por:</a:t>
            </a:r>
          </a:p>
          <a:p>
            <a:r>
              <a:rPr lang="es-ES" dirty="0"/>
              <a:t>	1. Numero de elementos patrimoniales que intervienen</a:t>
            </a:r>
          </a:p>
          <a:p>
            <a:r>
              <a:rPr lang="es-ES" dirty="0"/>
              <a:t>		1. Hechos contables simples</a:t>
            </a:r>
          </a:p>
          <a:p>
            <a:r>
              <a:rPr lang="es-ES" dirty="0"/>
              <a:t>		2. Hechos contables compuestos</a:t>
            </a:r>
          </a:p>
          <a:p>
            <a:r>
              <a:rPr lang="es-ES" dirty="0"/>
              <a:t>	2. Por el impacto en la estructura económica financiera</a:t>
            </a:r>
          </a:p>
          <a:p>
            <a:r>
              <a:rPr lang="es-ES" dirty="0"/>
              <a:t>		1. Expansivos</a:t>
            </a:r>
          </a:p>
          <a:p>
            <a:r>
              <a:rPr lang="es-ES" dirty="0"/>
              <a:t>		2. Reductivos</a:t>
            </a:r>
          </a:p>
          <a:p>
            <a:r>
              <a:rPr lang="es-ES" dirty="0"/>
              <a:t>		3. Neutros</a:t>
            </a:r>
          </a:p>
          <a:p>
            <a:r>
              <a:rPr lang="es-ES" dirty="0"/>
              <a:t>		4. Combinados</a:t>
            </a:r>
          </a:p>
          <a:p>
            <a:r>
              <a:rPr lang="es-ES" dirty="0"/>
              <a:t>	3. Si afectan o no a la cuantía del neto patrimonial</a:t>
            </a:r>
          </a:p>
          <a:p>
            <a:r>
              <a:rPr lang="es-ES" dirty="0"/>
              <a:t>		1. </a:t>
            </a:r>
            <a:r>
              <a:rPr lang="es-ES" dirty="0" err="1"/>
              <a:t>Permutativos</a:t>
            </a:r>
            <a:endParaRPr lang="es-ES" dirty="0"/>
          </a:p>
          <a:p>
            <a:r>
              <a:rPr lang="es-ES" dirty="0"/>
              <a:t>		2. Modificativos</a:t>
            </a:r>
          </a:p>
          <a:p>
            <a:r>
              <a:rPr lang="es-ES" dirty="0"/>
              <a:t>		3. Mixtos</a:t>
            </a:r>
          </a:p>
        </p:txBody>
      </p:sp>
    </p:spTree>
    <p:extLst>
      <p:ext uri="{BB962C8B-B14F-4D97-AF65-F5344CB8AC3E}">
        <p14:creationId xmlns:p14="http://schemas.microsoft.com/office/powerpoint/2010/main" val="307331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hechos contables,</a:t>
            </a:r>
            <a:br>
              <a:rPr lang="es-ES" dirty="0"/>
            </a:br>
            <a:r>
              <a:rPr lang="es-ES" dirty="0"/>
              <a:t>Ejemplos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09310" y="1885285"/>
            <a:ext cx="3954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Aportación de socios de 1000 </a:t>
            </a:r>
            <a:r>
              <a:rPr lang="es-ES" dirty="0" err="1"/>
              <a:t>um</a:t>
            </a:r>
            <a:endParaRPr lang="es-ES" dirty="0"/>
          </a:p>
          <a:p>
            <a:pPr lvl="1"/>
            <a:r>
              <a:rPr lang="es-ES" dirty="0"/>
              <a:t>Origen = </a:t>
            </a:r>
            <a:r>
              <a:rPr lang="es-ES" dirty="0" err="1"/>
              <a:t>inc</a:t>
            </a:r>
            <a:r>
              <a:rPr lang="es-ES" dirty="0"/>
              <a:t> Neto</a:t>
            </a:r>
          </a:p>
          <a:p>
            <a:pPr lvl="1"/>
            <a:r>
              <a:rPr lang="es-ES" dirty="0"/>
              <a:t>Aplicación = </a:t>
            </a:r>
            <a:r>
              <a:rPr lang="es-ES" dirty="0" err="1"/>
              <a:t>inc</a:t>
            </a:r>
            <a:r>
              <a:rPr lang="es-ES" dirty="0"/>
              <a:t> Activo</a:t>
            </a:r>
          </a:p>
          <a:p>
            <a:pPr lvl="1"/>
            <a:r>
              <a:rPr lang="es-ES" dirty="0"/>
              <a:t>1000 Bancos   Socios  1000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5F6A41-6975-4AB0-A0BD-D44276C9D249}"/>
              </a:ext>
            </a:extLst>
          </p:cNvPr>
          <p:cNvSpPr txBox="1"/>
          <p:nvPr/>
        </p:nvSpPr>
        <p:spPr>
          <a:xfrm>
            <a:off x="733646" y="3084262"/>
            <a:ext cx="4906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/>
              <a:t>2. Se pide un préstamo de 2000 y se </a:t>
            </a:r>
          </a:p>
          <a:p>
            <a:pPr lvl="1"/>
            <a:r>
              <a:rPr lang="es-ES" dirty="0"/>
              <a:t>Ingresa en cuenta corriente</a:t>
            </a:r>
          </a:p>
          <a:p>
            <a:pPr lvl="1"/>
            <a:r>
              <a:rPr lang="es-ES" dirty="0"/>
              <a:t>	Origen = </a:t>
            </a:r>
            <a:r>
              <a:rPr lang="es-ES" dirty="0" err="1"/>
              <a:t>inc</a:t>
            </a:r>
            <a:r>
              <a:rPr lang="es-ES" dirty="0"/>
              <a:t> Pasivo</a:t>
            </a:r>
          </a:p>
          <a:p>
            <a:pPr lvl="1"/>
            <a:r>
              <a:rPr lang="es-ES" dirty="0"/>
              <a:t>	Aplicación = </a:t>
            </a:r>
            <a:r>
              <a:rPr lang="es-ES" dirty="0" err="1"/>
              <a:t>inc</a:t>
            </a:r>
            <a:r>
              <a:rPr lang="es-ES" dirty="0"/>
              <a:t> Activo</a:t>
            </a:r>
          </a:p>
          <a:p>
            <a:pPr lvl="1"/>
            <a:r>
              <a:rPr lang="es-ES" dirty="0"/>
              <a:t>	3000 Bancos  Deudas 2000</a:t>
            </a:r>
          </a:p>
          <a:p>
            <a:pPr lvl="1"/>
            <a:r>
              <a:rPr lang="es-ES" dirty="0"/>
              <a:t>				  Capital  1000</a:t>
            </a:r>
          </a:p>
          <a:p>
            <a:pPr lvl="1"/>
            <a:r>
              <a:rPr lang="es-ES" dirty="0"/>
              <a:t>3. Se compra mobiliario por 600 </a:t>
            </a:r>
            <a:r>
              <a:rPr lang="es-ES" dirty="0" err="1"/>
              <a:t>um</a:t>
            </a:r>
            <a:r>
              <a:rPr lang="es-ES" dirty="0"/>
              <a:t> a </a:t>
            </a:r>
            <a:r>
              <a:rPr lang="es-ES" dirty="0" err="1"/>
              <a:t>cto</a:t>
            </a:r>
            <a:endParaRPr lang="es-ES" dirty="0"/>
          </a:p>
          <a:p>
            <a:pPr lvl="1"/>
            <a:r>
              <a:rPr lang="es-ES" dirty="0"/>
              <a:t>	Origen = </a:t>
            </a:r>
            <a:r>
              <a:rPr lang="es-ES" dirty="0" err="1"/>
              <a:t>inc</a:t>
            </a:r>
            <a:r>
              <a:rPr lang="es-ES" dirty="0"/>
              <a:t> Pasivo</a:t>
            </a:r>
          </a:p>
          <a:p>
            <a:pPr lvl="1"/>
            <a:r>
              <a:rPr lang="es-ES" dirty="0"/>
              <a:t>	Aplicación = </a:t>
            </a:r>
            <a:r>
              <a:rPr lang="es-ES" dirty="0" err="1"/>
              <a:t>inc</a:t>
            </a:r>
            <a:r>
              <a:rPr lang="es-ES" dirty="0"/>
              <a:t> Activo</a:t>
            </a:r>
          </a:p>
          <a:p>
            <a:pPr lvl="1"/>
            <a:r>
              <a:rPr lang="es-ES" dirty="0"/>
              <a:t>	3000 Bancos        Deudas 2000</a:t>
            </a:r>
          </a:p>
          <a:p>
            <a:pPr lvl="1"/>
            <a:r>
              <a:rPr lang="es-ES" dirty="0"/>
              <a:t>	  600 Mobiliario	</a:t>
            </a:r>
            <a:r>
              <a:rPr lang="es-ES" dirty="0" err="1"/>
              <a:t>Prov</a:t>
            </a:r>
            <a:r>
              <a:rPr lang="es-ES" dirty="0"/>
              <a:t> </a:t>
            </a:r>
            <a:r>
              <a:rPr lang="es-ES" dirty="0" err="1"/>
              <a:t>inm</a:t>
            </a:r>
            <a:r>
              <a:rPr lang="es-ES" dirty="0"/>
              <a:t> l/p 600</a:t>
            </a:r>
          </a:p>
          <a:p>
            <a:pPr lvl="1"/>
            <a:r>
              <a:rPr lang="es-ES" dirty="0"/>
              <a:t>					Capital 1000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49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603" y="648568"/>
            <a:ext cx="7958331" cy="1077229"/>
          </a:xfrm>
        </p:spPr>
        <p:txBody>
          <a:bodyPr/>
          <a:lstStyle/>
          <a:p>
            <a:r>
              <a:rPr lang="es-ES" dirty="0"/>
              <a:t>Tipos de hechos contables,</a:t>
            </a:r>
            <a:br>
              <a:rPr lang="es-ES" dirty="0"/>
            </a:br>
            <a:r>
              <a:rPr lang="es-ES" dirty="0"/>
              <a:t>Ejemplos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5F6A41-6975-4AB0-A0BD-D44276C9D249}"/>
              </a:ext>
            </a:extLst>
          </p:cNvPr>
          <p:cNvSpPr txBox="1"/>
          <p:nvPr/>
        </p:nvSpPr>
        <p:spPr>
          <a:xfrm>
            <a:off x="701749" y="1187182"/>
            <a:ext cx="49062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/>
              <a:t>4. Se adquieren mercaderías al contado por 300 </a:t>
            </a:r>
            <a:r>
              <a:rPr lang="es-ES" dirty="0" err="1"/>
              <a:t>um</a:t>
            </a:r>
            <a:endParaRPr lang="es-ES" dirty="0"/>
          </a:p>
          <a:p>
            <a:pPr lvl="1"/>
            <a:r>
              <a:rPr lang="es-ES" dirty="0"/>
              <a:t>	Origen = </a:t>
            </a:r>
            <a:r>
              <a:rPr lang="es-ES" dirty="0" err="1"/>
              <a:t>dec</a:t>
            </a:r>
            <a:r>
              <a:rPr lang="es-ES" dirty="0"/>
              <a:t> Activo</a:t>
            </a:r>
          </a:p>
          <a:p>
            <a:pPr lvl="1"/>
            <a:r>
              <a:rPr lang="es-ES" dirty="0"/>
              <a:t>	Aplicación = </a:t>
            </a:r>
            <a:r>
              <a:rPr lang="es-ES" dirty="0" err="1"/>
              <a:t>inc</a:t>
            </a:r>
            <a:r>
              <a:rPr lang="es-ES" dirty="0"/>
              <a:t> Activo</a:t>
            </a:r>
          </a:p>
          <a:p>
            <a:pPr lvl="1"/>
            <a:r>
              <a:rPr lang="es-ES" dirty="0"/>
              <a:t>	2700 Bancos		Deudas 2000</a:t>
            </a:r>
          </a:p>
          <a:p>
            <a:pPr lvl="1"/>
            <a:r>
              <a:rPr lang="es-ES" dirty="0"/>
              <a:t>	  600 Mobiliario	</a:t>
            </a:r>
            <a:r>
              <a:rPr lang="es-ES" dirty="0" err="1"/>
              <a:t>Prov</a:t>
            </a:r>
            <a:r>
              <a:rPr lang="es-ES" dirty="0"/>
              <a:t> </a:t>
            </a:r>
            <a:r>
              <a:rPr lang="es-ES" dirty="0" err="1"/>
              <a:t>inm</a:t>
            </a:r>
            <a:r>
              <a:rPr lang="es-ES" dirty="0"/>
              <a:t> l/p 600</a:t>
            </a:r>
          </a:p>
          <a:p>
            <a:pPr lvl="1"/>
            <a:r>
              <a:rPr lang="es-ES" dirty="0"/>
              <a:t>	  300 </a:t>
            </a:r>
            <a:r>
              <a:rPr lang="es-ES" dirty="0" err="1"/>
              <a:t>Mercaderias</a:t>
            </a:r>
            <a:r>
              <a:rPr lang="es-ES" dirty="0"/>
              <a:t>  Capital 1000</a:t>
            </a:r>
          </a:p>
          <a:p>
            <a:pPr lvl="1"/>
            <a:r>
              <a:rPr lang="es-ES" dirty="0"/>
              <a:t>5. Se paga la mitad de la deuda </a:t>
            </a:r>
          </a:p>
          <a:p>
            <a:pPr lvl="1"/>
            <a:r>
              <a:rPr lang="es-ES" dirty="0"/>
              <a:t>	Origen = </a:t>
            </a:r>
            <a:r>
              <a:rPr lang="es-ES" dirty="0" err="1"/>
              <a:t>inc</a:t>
            </a:r>
            <a:r>
              <a:rPr lang="es-ES" dirty="0"/>
              <a:t> Activo</a:t>
            </a:r>
          </a:p>
          <a:p>
            <a:pPr lvl="1"/>
            <a:r>
              <a:rPr lang="es-ES" dirty="0"/>
              <a:t>	Aplicación = </a:t>
            </a:r>
            <a:r>
              <a:rPr lang="es-ES" dirty="0" err="1"/>
              <a:t>dec</a:t>
            </a:r>
            <a:r>
              <a:rPr lang="es-ES" dirty="0"/>
              <a:t> Pasivo</a:t>
            </a:r>
          </a:p>
          <a:p>
            <a:pPr lvl="1"/>
            <a:r>
              <a:rPr lang="es-ES" dirty="0"/>
              <a:t>	1700 Bancos		Deudas 1000</a:t>
            </a:r>
          </a:p>
          <a:p>
            <a:pPr lvl="1"/>
            <a:r>
              <a:rPr lang="es-ES" dirty="0"/>
              <a:t>	  600 Mobiliario	</a:t>
            </a:r>
            <a:r>
              <a:rPr lang="es-ES" dirty="0" err="1"/>
              <a:t>Prov</a:t>
            </a:r>
            <a:r>
              <a:rPr lang="es-ES" dirty="0"/>
              <a:t> </a:t>
            </a:r>
            <a:r>
              <a:rPr lang="es-ES" dirty="0" err="1"/>
              <a:t>inm</a:t>
            </a:r>
            <a:r>
              <a:rPr lang="es-ES" dirty="0"/>
              <a:t> l/p 600</a:t>
            </a:r>
          </a:p>
          <a:p>
            <a:pPr lvl="1"/>
            <a:r>
              <a:rPr lang="es-ES" dirty="0"/>
              <a:t>	  300 </a:t>
            </a:r>
            <a:r>
              <a:rPr lang="es-ES" dirty="0" err="1"/>
              <a:t>Mercaderias</a:t>
            </a:r>
            <a:r>
              <a:rPr lang="es-ES" dirty="0"/>
              <a:t> Capital 1000</a:t>
            </a:r>
          </a:p>
          <a:p>
            <a:pPr lvl="1"/>
            <a:r>
              <a:rPr lang="es-ES" dirty="0"/>
              <a:t>6. Se compra mobiliario a 2000 </a:t>
            </a:r>
            <a:r>
              <a:rPr lang="es-ES" dirty="0" err="1"/>
              <a:t>um</a:t>
            </a:r>
            <a:r>
              <a:rPr lang="es-ES" dirty="0"/>
              <a:t>, mitad a crédito y resto al contado</a:t>
            </a:r>
          </a:p>
          <a:p>
            <a:pPr lvl="1"/>
            <a:r>
              <a:rPr lang="es-ES" dirty="0"/>
              <a:t>	Origen = </a:t>
            </a:r>
            <a:r>
              <a:rPr lang="es-ES" dirty="0" err="1"/>
              <a:t>dec</a:t>
            </a:r>
            <a:r>
              <a:rPr lang="es-ES" dirty="0"/>
              <a:t> Activo e </a:t>
            </a:r>
            <a:r>
              <a:rPr lang="es-ES" dirty="0" err="1"/>
              <a:t>inc</a:t>
            </a:r>
            <a:r>
              <a:rPr lang="es-ES" dirty="0"/>
              <a:t> Pasivo</a:t>
            </a:r>
          </a:p>
          <a:p>
            <a:pPr lvl="1"/>
            <a:r>
              <a:rPr lang="es-ES" dirty="0"/>
              <a:t>	Aplicación = </a:t>
            </a:r>
            <a:r>
              <a:rPr lang="es-ES" dirty="0" err="1"/>
              <a:t>inc</a:t>
            </a:r>
            <a:r>
              <a:rPr lang="es-ES" dirty="0"/>
              <a:t> Activo</a:t>
            </a:r>
          </a:p>
          <a:p>
            <a:pPr lvl="1"/>
            <a:r>
              <a:rPr lang="es-ES" dirty="0"/>
              <a:t>	700 Bancos		Deudas 2000</a:t>
            </a:r>
          </a:p>
          <a:p>
            <a:pPr lvl="1"/>
            <a:r>
              <a:rPr lang="es-ES" dirty="0"/>
              <a:t>	2600 Mobiliario 	</a:t>
            </a:r>
            <a:r>
              <a:rPr lang="es-ES" dirty="0" err="1"/>
              <a:t>Prov</a:t>
            </a:r>
            <a:r>
              <a:rPr lang="es-ES" dirty="0"/>
              <a:t> </a:t>
            </a:r>
            <a:r>
              <a:rPr lang="es-ES" dirty="0" err="1"/>
              <a:t>inm</a:t>
            </a:r>
            <a:r>
              <a:rPr lang="es-ES" dirty="0"/>
              <a:t> l/p 600</a:t>
            </a:r>
          </a:p>
          <a:p>
            <a:pPr lvl="1"/>
            <a:r>
              <a:rPr lang="es-ES" dirty="0"/>
              <a:t>	300 </a:t>
            </a:r>
            <a:r>
              <a:rPr lang="es-ES" dirty="0" err="1"/>
              <a:t>Mercaderias</a:t>
            </a:r>
            <a:r>
              <a:rPr lang="es-ES" dirty="0"/>
              <a:t>  Capital 1000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065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cuenta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59189" y="2692915"/>
            <a:ext cx="102258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un instrumento de representación y medida de un elemento patrimonial, que va a captar</a:t>
            </a:r>
          </a:p>
          <a:p>
            <a:r>
              <a:rPr lang="es-ES" dirty="0"/>
              <a:t>la situación inicial y las variaciones que posteriormente se vayan produciendo como consecuencia</a:t>
            </a:r>
          </a:p>
          <a:p>
            <a:r>
              <a:rPr lang="es-ES" dirty="0"/>
              <a:t>de los hechos contables que se produzcan.</a:t>
            </a:r>
          </a:p>
          <a:p>
            <a:r>
              <a:rPr lang="es-ES" dirty="0"/>
              <a:t>Cada elemento patrimonial tendrá o le pertenecerá una cuenta concreta.</a:t>
            </a:r>
          </a:p>
          <a:p>
            <a:r>
              <a:rPr lang="es-ES" dirty="0"/>
              <a:t>Se representa con una T y tenemos 3 tipos de cuentas: activo, pasivo y neto.</a:t>
            </a:r>
          </a:p>
          <a:p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DB71721-BDB9-4943-A974-61778D732BC9}"/>
              </a:ext>
            </a:extLst>
          </p:cNvPr>
          <p:cNvCxnSpPr/>
          <p:nvPr/>
        </p:nvCxnSpPr>
        <p:spPr>
          <a:xfrm>
            <a:off x="3859619" y="4965405"/>
            <a:ext cx="4646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C4EA8FD-4608-43E5-B3B1-9BC0BB46381E}"/>
              </a:ext>
            </a:extLst>
          </p:cNvPr>
          <p:cNvCxnSpPr/>
          <p:nvPr/>
        </p:nvCxnSpPr>
        <p:spPr>
          <a:xfrm>
            <a:off x="6182833" y="4965405"/>
            <a:ext cx="0" cy="1743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B739A0A4-1BAF-4E1F-AAA0-3F7D09252231}"/>
              </a:ext>
            </a:extLst>
          </p:cNvPr>
          <p:cNvSpPr txBox="1"/>
          <p:nvPr/>
        </p:nvSpPr>
        <p:spPr>
          <a:xfrm>
            <a:off x="3859619" y="4574828"/>
            <a:ext cx="98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Debe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C0C5E0-FB61-4520-8C03-79892783C75C}"/>
              </a:ext>
            </a:extLst>
          </p:cNvPr>
          <p:cNvSpPr txBox="1"/>
          <p:nvPr/>
        </p:nvSpPr>
        <p:spPr>
          <a:xfrm>
            <a:off x="7690884" y="4634731"/>
            <a:ext cx="98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Haber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B50DA9-9633-4A4A-86C3-31AB373BCF0A}"/>
              </a:ext>
            </a:extLst>
          </p:cNvPr>
          <p:cNvSpPr txBox="1"/>
          <p:nvPr/>
        </p:nvSpPr>
        <p:spPr>
          <a:xfrm>
            <a:off x="5197550" y="4450065"/>
            <a:ext cx="21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 cuenta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8069C7D-A4A1-495F-B92C-C85CDEF4B865}"/>
              </a:ext>
            </a:extLst>
          </p:cNvPr>
          <p:cNvSpPr txBox="1"/>
          <p:nvPr/>
        </p:nvSpPr>
        <p:spPr>
          <a:xfrm>
            <a:off x="4180369" y="5243669"/>
            <a:ext cx="174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Anotaciones</a:t>
            </a:r>
          </a:p>
          <a:p>
            <a:r>
              <a:rPr lang="es-ES" dirty="0"/>
              <a:t>Cantidades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A55ECE-79CD-4332-9B68-F5C3031581AB}"/>
              </a:ext>
            </a:extLst>
          </p:cNvPr>
          <p:cNvSpPr txBox="1"/>
          <p:nvPr/>
        </p:nvSpPr>
        <p:spPr>
          <a:xfrm>
            <a:off x="6590973" y="5238968"/>
            <a:ext cx="174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Anotaciones</a:t>
            </a:r>
          </a:p>
          <a:p>
            <a:r>
              <a:rPr lang="es-ES" dirty="0"/>
              <a:t>Cantidades</a:t>
            </a:r>
          </a:p>
        </p:txBody>
      </p:sp>
    </p:spTree>
    <p:extLst>
      <p:ext uri="{BB962C8B-B14F-4D97-AF65-F5344CB8AC3E}">
        <p14:creationId xmlns:p14="http://schemas.microsoft.com/office/powerpoint/2010/main" val="224705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 de las cuentas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97413" y="2974392"/>
            <a:ext cx="98027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Cuentas de activo. Los saldos iniciales como las entradas o aumentos de valor, se reflejan en</a:t>
            </a:r>
          </a:p>
          <a:p>
            <a:r>
              <a:rPr lang="es-ES" dirty="0"/>
              <a:t>el debe y las salidas o disminuciones en el haber.</a:t>
            </a:r>
          </a:p>
          <a:p>
            <a:r>
              <a:rPr lang="es-ES" dirty="0"/>
              <a:t>Cuentas de pasivo. Los valores iniciales e incrementos se registran en el haber.</a:t>
            </a:r>
          </a:p>
          <a:p>
            <a:r>
              <a:rPr lang="es-ES" dirty="0"/>
              <a:t>Cuentas de neto. Funcionan igual que las de pasivo.</a:t>
            </a:r>
          </a:p>
          <a:p>
            <a:r>
              <a:rPr lang="es-ES" dirty="0"/>
              <a:t>Abrir una cuenta. Es crear una cuenta nueva.</a:t>
            </a:r>
          </a:p>
          <a:p>
            <a:r>
              <a:rPr lang="es-ES" dirty="0"/>
              <a:t>Cargar o adeudar. Realizar un movimiento en el debe de la cuenta.</a:t>
            </a:r>
          </a:p>
          <a:p>
            <a:r>
              <a:rPr lang="es-ES" dirty="0"/>
              <a:t>Abonar o acreditar. Movimiento en el haber.</a:t>
            </a:r>
          </a:p>
          <a:p>
            <a:r>
              <a:rPr lang="es-ES" dirty="0"/>
              <a:t>Sumas deudoras. Suma de las cantidades del debe.</a:t>
            </a:r>
          </a:p>
          <a:p>
            <a:r>
              <a:rPr lang="es-ES" dirty="0"/>
              <a:t>Sumas acreedoras. Suma de las cantidades del haber.</a:t>
            </a:r>
          </a:p>
          <a:p>
            <a:r>
              <a:rPr lang="es-ES" dirty="0"/>
              <a:t>Saldo. Diferencia entre sumas deudoras o acreedoras.</a:t>
            </a:r>
          </a:p>
          <a:p>
            <a:r>
              <a:rPr lang="es-ES" dirty="0"/>
              <a:t>Saldar. Realizar una anotación en el debe o en el haber de manera que el resultado del saldo </a:t>
            </a:r>
          </a:p>
          <a:p>
            <a:r>
              <a:rPr lang="es-ES" dirty="0"/>
              <a:t>de la cuenta sea 0.</a:t>
            </a:r>
          </a:p>
        </p:txBody>
      </p:sp>
    </p:spTree>
    <p:extLst>
      <p:ext uri="{BB962C8B-B14F-4D97-AF65-F5344CB8AC3E}">
        <p14:creationId xmlns:p14="http://schemas.microsoft.com/office/powerpoint/2010/main" val="590513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{2DA7A2E1-D7D7-4F68-80A7-2C8C3C434FA2}tf16401375</Template>
  <TotalTime>88</TotalTime>
  <Words>716</Words>
  <Application>Microsoft Office PowerPoint</Application>
  <PresentationFormat>Panorámica</PresentationFormat>
  <Paragraphs>98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Contabilidad</vt:lpstr>
      <vt:lpstr>Hechos contables</vt:lpstr>
      <vt:lpstr>El patrimonio en movimiento</vt:lpstr>
      <vt:lpstr>Tipos de hechos contables</vt:lpstr>
      <vt:lpstr>Tipos de hechos contables, Ejemplos</vt:lpstr>
      <vt:lpstr>Tipos de hechos contables, Ejemplos</vt:lpstr>
      <vt:lpstr>La cuenta</vt:lpstr>
      <vt:lpstr>Funcionamiento de las cuentas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Contabilidad</dc:title>
  <dc:creator>JOSE OJEDA ROJAS</dc:creator>
  <cp:lastModifiedBy>Office</cp:lastModifiedBy>
  <cp:revision>6</cp:revision>
  <dcterms:created xsi:type="dcterms:W3CDTF">2021-11-28T13:00:50Z</dcterms:created>
  <dcterms:modified xsi:type="dcterms:W3CDTF">2021-11-29T15:36:55Z</dcterms:modified>
</cp:coreProperties>
</file>