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Cuentas de Gastos e Ingresos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43362" y="2459066"/>
            <a:ext cx="99052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Empresa dedicada a arrendamiento de inmuebles, con capital inicial de 10000 que están en </a:t>
            </a:r>
          </a:p>
          <a:p>
            <a:r>
              <a:rPr lang="es-ES" dirty="0"/>
              <a:t>cuenta corriente, en el primer año adquiere un edificio por 20000 asentado en un terreno que</a:t>
            </a:r>
          </a:p>
          <a:p>
            <a:r>
              <a:rPr lang="es-ES" dirty="0"/>
              <a:t>vale 5000, paga 40% al contado, 20% a 6 meses, 20% a 1 año y 20% a 2 años.</a:t>
            </a:r>
          </a:p>
          <a:p>
            <a:r>
              <a:rPr lang="es-ES" dirty="0"/>
              <a:t>2. Por necesidades financieras obtenemos un préstamo de banco de 3000 a 1 año, ingresado </a:t>
            </a:r>
          </a:p>
          <a:p>
            <a:r>
              <a:rPr lang="es-ES" dirty="0"/>
              <a:t>en cuenta corriente.</a:t>
            </a:r>
          </a:p>
          <a:p>
            <a:r>
              <a:rPr lang="es-ES" dirty="0"/>
              <a:t>3. Adquiere mobiliario por 400 y acepta una letra a 6 meses por dicha cantidad.</a:t>
            </a:r>
          </a:p>
          <a:p>
            <a:r>
              <a:rPr lang="es-ES" dirty="0"/>
              <a:t>4. Paga los intereses del préstamo de la cuenta corriente (200um).</a:t>
            </a:r>
          </a:p>
          <a:p>
            <a:r>
              <a:rPr lang="es-ES" dirty="0"/>
              <a:t>5. Repara el edificio y se deja a deber (100um).</a:t>
            </a:r>
          </a:p>
          <a:p>
            <a:r>
              <a:rPr lang="es-ES" dirty="0"/>
              <a:t>6. Paga el primer pago del edificio adquirido.</a:t>
            </a:r>
          </a:p>
          <a:p>
            <a:r>
              <a:rPr lang="es-ES" dirty="0"/>
              <a:t>7. Se traspasan 150 </a:t>
            </a:r>
            <a:r>
              <a:rPr lang="es-ES" dirty="0" err="1"/>
              <a:t>um</a:t>
            </a:r>
            <a:r>
              <a:rPr lang="es-ES" dirty="0"/>
              <a:t> de banco a caja.</a:t>
            </a:r>
          </a:p>
          <a:p>
            <a:r>
              <a:rPr lang="es-ES" dirty="0"/>
              <a:t>8. Se pagan por caja 100 </a:t>
            </a:r>
            <a:r>
              <a:rPr lang="es-ES" dirty="0" err="1"/>
              <a:t>um</a:t>
            </a:r>
            <a:r>
              <a:rPr lang="es-ES" dirty="0"/>
              <a:t> en concepto de gastos de constitución.</a:t>
            </a:r>
          </a:p>
          <a:p>
            <a:r>
              <a:rPr lang="es-ES" dirty="0"/>
              <a:t>9. Contabilizamos gasto de personal anual de 250um.</a:t>
            </a:r>
          </a:p>
          <a:p>
            <a:r>
              <a:rPr lang="es-ES" dirty="0"/>
              <a:t>10. Alquilamos una nave por 20000 </a:t>
            </a:r>
            <a:r>
              <a:rPr lang="es-ES" dirty="0" err="1"/>
              <a:t>um</a:t>
            </a:r>
            <a:r>
              <a:rPr lang="es-ES" dirty="0"/>
              <a:t> año, se cobra la mitad.</a:t>
            </a:r>
          </a:p>
          <a:p>
            <a:r>
              <a:rPr lang="es-ES" dirty="0"/>
              <a:t>Se pide realizar los asientos </a:t>
            </a:r>
            <a:r>
              <a:rPr lang="es-ES"/>
              <a:t>correspondientes, obtener </a:t>
            </a:r>
            <a:r>
              <a:rPr lang="es-ES" dirty="0"/>
              <a:t>balances y resultado.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50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 de ingreso, gasto y resultado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97770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Gasto. Nace como consecuencia de un bien o servicio prestado a la empresa, da origen </a:t>
            </a:r>
          </a:p>
          <a:p>
            <a:r>
              <a:rPr lang="es-ES" dirty="0"/>
              <a:t>a obligaciones de pago:</a:t>
            </a:r>
          </a:p>
          <a:p>
            <a:r>
              <a:rPr lang="es-ES" dirty="0"/>
              <a:t>	corriente real</a:t>
            </a:r>
          </a:p>
          <a:p>
            <a:r>
              <a:rPr lang="es-ES" dirty="0"/>
              <a:t>	corriente financiera</a:t>
            </a:r>
          </a:p>
          <a:p>
            <a:r>
              <a:rPr lang="es-ES" dirty="0"/>
              <a:t>El gasto va siempre unido a la corriente real, mientras que el pago corresponde a la corriente</a:t>
            </a:r>
          </a:p>
          <a:p>
            <a:r>
              <a:rPr lang="es-ES" dirty="0"/>
              <a:t>financiera.</a:t>
            </a:r>
          </a:p>
          <a:p>
            <a:r>
              <a:rPr lang="es-ES" dirty="0"/>
              <a:t>Gasto y pago no tienen porque coincidir en el tiempo.</a:t>
            </a:r>
          </a:p>
          <a:p>
            <a:r>
              <a:rPr lang="es-ES" dirty="0"/>
              <a:t>Para el calculo de los resultados del ejercicio se recogen las corrientes reales, que tienen que</a:t>
            </a:r>
          </a:p>
          <a:p>
            <a:r>
              <a:rPr lang="es-ES" dirty="0"/>
              <a:t>Ver con ingresos y gastos.</a:t>
            </a:r>
          </a:p>
          <a:p>
            <a:r>
              <a:rPr lang="es-ES" dirty="0"/>
              <a:t>2 Ingreso. Surge como consecuencia de vender bienes o servicios, da lugar a un derecho </a:t>
            </a:r>
          </a:p>
          <a:p>
            <a:r>
              <a:rPr lang="es-ES" dirty="0"/>
              <a:t>a cobro.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 gasto / pago, ingreso / cobro y gasto / coste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94436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 todos los bienes y servicios adquiridos van a la cuenta de resultados.</a:t>
            </a:r>
          </a:p>
          <a:p>
            <a:r>
              <a:rPr lang="es-ES" dirty="0"/>
              <a:t>Los bienes adquiridos que no son para vender, que se incorporan a la empresa como tal, </a:t>
            </a:r>
          </a:p>
          <a:p>
            <a:r>
              <a:rPr lang="es-ES" dirty="0"/>
              <a:t>no van a la cuenta de resultados, son inversiones, normalmente están mas de un año y no</a:t>
            </a:r>
          </a:p>
          <a:p>
            <a:r>
              <a:rPr lang="es-ES" dirty="0"/>
              <a:t>generan consumo menor a dicho tiempo.</a:t>
            </a:r>
          </a:p>
          <a:p>
            <a:r>
              <a:rPr lang="es-ES" dirty="0"/>
              <a:t>El resultado es la diferencia entre los ingresos y los gastos efectivamente aplicados para</a:t>
            </a:r>
          </a:p>
          <a:p>
            <a:r>
              <a:rPr lang="es-ES" dirty="0"/>
              <a:t>la obtención de dichos ingresos.</a:t>
            </a:r>
          </a:p>
          <a:p>
            <a:r>
              <a:rPr lang="es-ES" dirty="0"/>
              <a:t>Coste es el gasto consumido.</a:t>
            </a:r>
          </a:p>
        </p:txBody>
      </p:sp>
    </p:spTree>
    <p:extLst>
      <p:ext uri="{BB962C8B-B14F-4D97-AF65-F5344CB8AC3E}">
        <p14:creationId xmlns:p14="http://schemas.microsoft.com/office/powerpoint/2010/main" val="70172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contable </a:t>
            </a:r>
            <a:br>
              <a:rPr lang="es-ES" dirty="0"/>
            </a:br>
            <a:r>
              <a:rPr lang="es-ES" dirty="0"/>
              <a:t>de los gastos, ingresos y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99950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gasto es el bien o servicio adquirido que va a suponer una aplicación de los fondos que </a:t>
            </a:r>
          </a:p>
          <a:p>
            <a:r>
              <a:rPr lang="es-ES" dirty="0"/>
              <a:t>Actúan contablemente como cuentas de activo, nacimiento por el debe.</a:t>
            </a:r>
          </a:p>
          <a:p>
            <a:r>
              <a:rPr lang="es-ES" dirty="0"/>
              <a:t>El gasto y la inversión funcionan igual.</a:t>
            </a:r>
          </a:p>
          <a:p>
            <a:r>
              <a:rPr lang="es-ES" dirty="0"/>
              <a:t>Las cuentas de ingresos son asimilables, en cuanto a funcionamiento, a las cuentas de </a:t>
            </a:r>
          </a:p>
          <a:p>
            <a:r>
              <a:rPr lang="es-ES" dirty="0"/>
              <a:t>pasivo  o neto.</a:t>
            </a:r>
          </a:p>
          <a:p>
            <a:r>
              <a:rPr lang="es-ES" dirty="0"/>
              <a:t>Sea cual sea el momento en el que se pague, todo gasto origina una anotación en el debe de la</a:t>
            </a:r>
          </a:p>
          <a:p>
            <a:r>
              <a:rPr lang="es-ES" dirty="0"/>
              <a:t>cuenta de gastos y en el haber de la otra cuenta que le corresponde en el asiento.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93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Se paga a proveedores 100 unidades a cuenta</a:t>
            </a:r>
          </a:p>
          <a:p>
            <a:r>
              <a:rPr lang="es-ES" dirty="0"/>
              <a:t>		100		Anticipo proveedores		a	Caja				100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E1A7CD-9E80-4850-A03A-03445B03A40A}"/>
              </a:ext>
            </a:extLst>
          </p:cNvPr>
          <p:cNvSpPr txBox="1"/>
          <p:nvPr/>
        </p:nvSpPr>
        <p:spPr>
          <a:xfrm>
            <a:off x="1329310" y="4295308"/>
            <a:ext cx="7956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s-ES" dirty="0"/>
              <a:t>Posteriormente nos mandan la mercancía</a:t>
            </a:r>
          </a:p>
          <a:p>
            <a:r>
              <a:rPr lang="es-ES" dirty="0"/>
              <a:t>		100		Compras				a	Anticipo proveedores 	100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9ED46D-DBDF-429E-AEF3-1ABA688D5780}"/>
              </a:ext>
            </a:extLst>
          </p:cNvPr>
          <p:cNvSpPr txBox="1"/>
          <p:nvPr/>
        </p:nvSpPr>
        <p:spPr>
          <a:xfrm>
            <a:off x="1329310" y="4895472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s-ES" dirty="0"/>
              <a:t>Compramos 100 unidades a crédito</a:t>
            </a:r>
          </a:p>
          <a:p>
            <a:r>
              <a:rPr lang="es-ES" dirty="0"/>
              <a:t>		100		Compras				a	Proveedores			100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EB7B33-84F5-4D9C-8FF4-85FF0FF35D6F}"/>
              </a:ext>
            </a:extLst>
          </p:cNvPr>
          <p:cNvSpPr txBox="1"/>
          <p:nvPr/>
        </p:nvSpPr>
        <p:spPr>
          <a:xfrm>
            <a:off x="1329310" y="5560344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s-ES" dirty="0"/>
              <a:t>Pagamos lo que debemos</a:t>
            </a:r>
          </a:p>
          <a:p>
            <a:r>
              <a:rPr lang="es-ES" dirty="0"/>
              <a:t>		100		Proveedores				a	Caja				100</a:t>
            </a:r>
          </a:p>
        </p:txBody>
      </p:sp>
    </p:spTree>
    <p:extLst>
      <p:ext uri="{BB962C8B-B14F-4D97-AF65-F5344CB8AC3E}">
        <p14:creationId xmlns:p14="http://schemas.microsoft.com/office/powerpoint/2010/main" val="367857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9482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resultado se obtiene sumando las cantidades del debe y haber de las cuentas de gastos</a:t>
            </a:r>
          </a:p>
          <a:p>
            <a:r>
              <a:rPr lang="es-ES" dirty="0"/>
              <a:t>e ingresos, </a:t>
            </a:r>
            <a:r>
              <a:rPr lang="es-ES" dirty="0" err="1"/>
              <a:t>saldandolas</a:t>
            </a:r>
            <a:r>
              <a:rPr lang="es-ES" dirty="0"/>
              <a:t> y </a:t>
            </a:r>
            <a:r>
              <a:rPr lang="es-ES" dirty="0" err="1"/>
              <a:t>llevandolas</a:t>
            </a:r>
            <a:r>
              <a:rPr lang="es-ES" dirty="0"/>
              <a:t> a Perdidas y Ganancias (</a:t>
            </a:r>
            <a:r>
              <a:rPr lang="es-ES" dirty="0" err="1"/>
              <a:t>PyG</a:t>
            </a:r>
            <a:r>
              <a:rPr lang="es-ES" dirty="0"/>
              <a:t>), </a:t>
            </a:r>
            <a:r>
              <a:rPr lang="es-ES" dirty="0" err="1"/>
              <a:t>dejandolas</a:t>
            </a:r>
            <a:r>
              <a:rPr lang="es-ES" dirty="0"/>
              <a:t> a cero.</a:t>
            </a:r>
          </a:p>
          <a:p>
            <a:r>
              <a:rPr lang="es-ES" dirty="0"/>
              <a:t>El gasto va reflejado en el debe de la cuenta de </a:t>
            </a:r>
            <a:r>
              <a:rPr lang="es-ES" dirty="0" err="1"/>
              <a:t>PyG</a:t>
            </a:r>
            <a:r>
              <a:rPr lang="es-ES" dirty="0"/>
              <a:t>, el ingreso va en el haber.</a:t>
            </a:r>
          </a:p>
          <a:p>
            <a:r>
              <a:rPr lang="es-ES" dirty="0"/>
              <a:t>				X		</a:t>
            </a:r>
            <a:r>
              <a:rPr lang="es-ES" dirty="0" err="1"/>
              <a:t>PyG</a:t>
            </a:r>
            <a:r>
              <a:rPr lang="es-ES" dirty="0"/>
              <a:t>			a		Gastos		X</a:t>
            </a:r>
          </a:p>
          <a:p>
            <a:r>
              <a:rPr lang="es-ES" dirty="0"/>
              <a:t>				Y		Ingresos		a		</a:t>
            </a:r>
            <a:r>
              <a:rPr lang="es-ES" dirty="0" err="1"/>
              <a:t>PyG</a:t>
            </a:r>
            <a:r>
              <a:rPr lang="es-ES" dirty="0"/>
              <a:t>			Y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5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76147" y="2687314"/>
            <a:ext cx="89178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Una empresa compra mercaderías por 100 </a:t>
            </a:r>
            <a:r>
              <a:rPr lang="es-ES" dirty="0" err="1"/>
              <a:t>um</a:t>
            </a:r>
            <a:r>
              <a:rPr lang="es-ES" dirty="0"/>
              <a:t>, alquila un local por 50 </a:t>
            </a:r>
            <a:r>
              <a:rPr lang="es-ES" dirty="0" err="1"/>
              <a:t>um</a:t>
            </a:r>
            <a:r>
              <a:rPr lang="es-ES" dirty="0"/>
              <a:t>, alquila un </a:t>
            </a:r>
          </a:p>
          <a:p>
            <a:r>
              <a:rPr lang="es-ES" dirty="0"/>
              <a:t>transporte por 20 </a:t>
            </a:r>
            <a:r>
              <a:rPr lang="es-ES" dirty="0" err="1"/>
              <a:t>um</a:t>
            </a:r>
            <a:r>
              <a:rPr lang="es-ES" dirty="0"/>
              <a:t>, nominas por 30 </a:t>
            </a:r>
            <a:r>
              <a:rPr lang="es-ES" dirty="0" err="1"/>
              <a:t>um</a:t>
            </a:r>
            <a:r>
              <a:rPr lang="es-ES" dirty="0"/>
              <a:t>, ventas por 200 </a:t>
            </a:r>
            <a:r>
              <a:rPr lang="es-ES" dirty="0" err="1"/>
              <a:t>um</a:t>
            </a:r>
            <a:r>
              <a:rPr lang="es-ES" dirty="0"/>
              <a:t> y alquiler de una nave</a:t>
            </a:r>
          </a:p>
          <a:p>
            <a:r>
              <a:rPr lang="es-ES" dirty="0"/>
              <a:t>propia a un tercero por 50 </a:t>
            </a:r>
            <a:r>
              <a:rPr lang="es-ES" dirty="0" err="1"/>
              <a:t>um</a:t>
            </a:r>
            <a:r>
              <a:rPr lang="es-ES" dirty="0"/>
              <a:t>. ¿Cuál seria el beneficio?</a:t>
            </a:r>
          </a:p>
          <a:p>
            <a:endParaRPr lang="es-ES" dirty="0"/>
          </a:p>
          <a:p>
            <a:r>
              <a:rPr lang="es-ES" dirty="0"/>
              <a:t>		200		</a:t>
            </a:r>
            <a:r>
              <a:rPr lang="es-ES" dirty="0" err="1"/>
              <a:t>PyG</a:t>
            </a:r>
            <a:r>
              <a:rPr lang="es-ES" dirty="0"/>
              <a:t>				a			Compras			100</a:t>
            </a:r>
          </a:p>
          <a:p>
            <a:r>
              <a:rPr lang="es-ES" dirty="0"/>
              <a:t>											Arrendamiento		50</a:t>
            </a:r>
          </a:p>
          <a:p>
            <a:r>
              <a:rPr lang="es-ES" dirty="0"/>
              <a:t>											Gastos de personal	30	</a:t>
            </a:r>
          </a:p>
          <a:p>
            <a:r>
              <a:rPr lang="es-ES" dirty="0"/>
              <a:t>											Gastos transporte		20</a:t>
            </a:r>
          </a:p>
          <a:p>
            <a:endParaRPr lang="es-ES" dirty="0"/>
          </a:p>
          <a:p>
            <a:r>
              <a:rPr lang="es-ES" dirty="0"/>
              <a:t>		200		Ventas				a		</a:t>
            </a:r>
            <a:r>
              <a:rPr lang="es-ES" dirty="0" err="1"/>
              <a:t>PyG</a:t>
            </a:r>
            <a:r>
              <a:rPr lang="es-ES" dirty="0"/>
              <a:t>					250</a:t>
            </a:r>
          </a:p>
          <a:p>
            <a:r>
              <a:rPr lang="es-ES" dirty="0"/>
              <a:t>		50		</a:t>
            </a:r>
            <a:r>
              <a:rPr lang="es-ES" dirty="0" err="1"/>
              <a:t>Ing</a:t>
            </a:r>
            <a:r>
              <a:rPr lang="es-ES" dirty="0"/>
              <a:t> arrendamiento</a:t>
            </a:r>
          </a:p>
          <a:p>
            <a:r>
              <a:rPr lang="es-ES" dirty="0"/>
              <a:t>Al saldar </a:t>
            </a:r>
            <a:r>
              <a:rPr lang="es-ES" dirty="0" err="1"/>
              <a:t>PyG</a:t>
            </a:r>
            <a:r>
              <a:rPr lang="es-ES" dirty="0"/>
              <a:t> obtenemos un resultado de 50 </a:t>
            </a:r>
            <a:r>
              <a:rPr lang="es-ES" dirty="0" err="1"/>
              <a:t>um</a:t>
            </a:r>
            <a:r>
              <a:rPr lang="es-ES" dirty="0"/>
              <a:t>, que seria el beneficio.</a:t>
            </a:r>
          </a:p>
          <a:p>
            <a:r>
              <a:rPr lang="es-ES" dirty="0"/>
              <a:t>Si Gasto es mayor que Ingreso tendríamos perdidas.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080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actuaciones de socios </a:t>
            </a:r>
            <a:br>
              <a:rPr lang="es-ES" dirty="0"/>
            </a:br>
            <a:r>
              <a:rPr lang="es-ES" dirty="0"/>
              <a:t>con los beneficios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76147" y="2687314"/>
            <a:ext cx="73661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 tener beneficios tendremos 3 posibles actuaciones de los socios:</a:t>
            </a:r>
          </a:p>
          <a:p>
            <a:pPr marL="342900" indent="-342900">
              <a:buAutoNum type="arabicPeriod"/>
            </a:pPr>
            <a:r>
              <a:rPr lang="es-ES" dirty="0"/>
              <a:t>Retirar todo el beneficio</a:t>
            </a:r>
          </a:p>
          <a:p>
            <a:r>
              <a:rPr lang="es-ES" dirty="0"/>
              <a:t>		50		Resultado actividad		a		Caja		50</a:t>
            </a:r>
          </a:p>
          <a:p>
            <a:r>
              <a:rPr lang="es-ES" dirty="0"/>
              <a:t>2.  Dejarlo todo</a:t>
            </a:r>
          </a:p>
          <a:p>
            <a:r>
              <a:rPr lang="es-ES" dirty="0"/>
              <a:t>		50		Resultado actividad		a		Reservas	50</a:t>
            </a:r>
          </a:p>
          <a:p>
            <a:pPr marL="342900" indent="-342900">
              <a:buAutoNum type="arabicPeriod" startAt="3"/>
            </a:pPr>
            <a:r>
              <a:rPr lang="es-ES" dirty="0"/>
              <a:t>Dejar parte</a:t>
            </a:r>
          </a:p>
          <a:p>
            <a:r>
              <a:rPr lang="es-ES" dirty="0"/>
              <a:t>		50		Resultado actividad		a 		Caja		25</a:t>
            </a:r>
          </a:p>
          <a:p>
            <a:r>
              <a:rPr lang="es-ES" dirty="0"/>
              <a:t>												Reservas	25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92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76147" y="2687314"/>
            <a:ext cx="92768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Incluir la variable tiempo en la contabilidad nos sirve para que las personas a las que va </a:t>
            </a:r>
          </a:p>
          <a:p>
            <a:r>
              <a:rPr lang="es-ES" dirty="0"/>
              <a:t>dirigida la información sepan a que momento se refiere.</a:t>
            </a:r>
          </a:p>
          <a:p>
            <a:r>
              <a:rPr lang="es-ES" dirty="0"/>
              <a:t>El ejercicio económico esta formado por 12 meses.</a:t>
            </a:r>
          </a:p>
          <a:p>
            <a:r>
              <a:rPr lang="es-ES" dirty="0"/>
              <a:t>No todas las empresas presentan el mismo cierre del ejercicio</a:t>
            </a:r>
          </a:p>
          <a:p>
            <a:r>
              <a:rPr lang="es-ES" dirty="0"/>
              <a:t>Resultado ordinario es el que se obtiene de la actividad a la que se dedica la empresa </a:t>
            </a:r>
          </a:p>
          <a:p>
            <a:r>
              <a:rPr lang="es-ES" dirty="0"/>
              <a:t>y se puede dividir en :</a:t>
            </a:r>
          </a:p>
          <a:p>
            <a:r>
              <a:rPr lang="es-ES" dirty="0"/>
              <a:t>	1. Resultado de explotación, por la compra venta.</a:t>
            </a:r>
          </a:p>
          <a:p>
            <a:r>
              <a:rPr lang="es-ES" dirty="0"/>
              <a:t>	2. Resultado financiero, por la rentabilidad del dinero que posee.</a:t>
            </a:r>
          </a:p>
          <a:p>
            <a:r>
              <a:rPr lang="es-ES" dirty="0"/>
              <a:t>Resultado extraordinario es el que se obtiene de las actividades no principales a las que </a:t>
            </a:r>
          </a:p>
          <a:p>
            <a:r>
              <a:rPr lang="es-ES" dirty="0"/>
              <a:t>se dedica la empresa.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2819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168</TotalTime>
  <Words>1077</Words>
  <Application>Microsoft Office PowerPoint</Application>
  <PresentationFormat>Panorámica</PresentationFormat>
  <Paragraphs>94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Contabilidad</vt:lpstr>
      <vt:lpstr>Concepto de ingreso, gasto y resultado</vt:lpstr>
      <vt:lpstr>Diferencia gasto / pago, ingreso / cobro y gasto / coste</vt:lpstr>
      <vt:lpstr>Representación contable  de los gastos, ingresos y resultados</vt:lpstr>
      <vt:lpstr>Ejemplos:</vt:lpstr>
      <vt:lpstr>Resultado</vt:lpstr>
      <vt:lpstr>Ejemplo</vt:lpstr>
      <vt:lpstr>Posibles actuaciones de socios  con los beneficios</vt:lpstr>
      <vt:lpstr>Resultados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Office</cp:lastModifiedBy>
  <cp:revision>12</cp:revision>
  <dcterms:created xsi:type="dcterms:W3CDTF">2021-11-28T13:00:50Z</dcterms:created>
  <dcterms:modified xsi:type="dcterms:W3CDTF">2021-12-03T15:04:38Z</dcterms:modified>
</cp:coreProperties>
</file>