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Existencias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 especulativo</a:t>
            </a:r>
            <a:br>
              <a:rPr lang="es-ES" dirty="0"/>
            </a:br>
            <a:r>
              <a:rPr lang="es-ES" dirty="0"/>
              <a:t>desglosado o divisionario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44249" y="2230114"/>
            <a:ext cx="9712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utiliza aplicando la ley del desglose para cada una de las operaciones relacionadas con</a:t>
            </a:r>
          </a:p>
          <a:p>
            <a:r>
              <a:rPr lang="es-ES" dirty="0" err="1"/>
              <a:t>mercaderias</a:t>
            </a:r>
            <a:r>
              <a:rPr lang="es-ES" dirty="0"/>
              <a:t>.</a:t>
            </a:r>
          </a:p>
          <a:p>
            <a:r>
              <a:rPr lang="es-ES" dirty="0"/>
              <a:t>Con los siguientes asientos pasamos las existencias finales a </a:t>
            </a:r>
            <a:r>
              <a:rPr lang="es-ES" dirty="0" err="1"/>
              <a:t>Mercaderias</a:t>
            </a:r>
            <a:r>
              <a:rPr lang="es-ES" dirty="0"/>
              <a:t>, son 2 asientos</a:t>
            </a:r>
          </a:p>
          <a:p>
            <a:r>
              <a:rPr lang="es-ES" dirty="0"/>
              <a:t>de variación de existencias (finales e iniciales) para llevar a resultado la diferencia de ambas.</a:t>
            </a:r>
          </a:p>
          <a:p>
            <a:endParaRPr lang="es-ES" dirty="0"/>
          </a:p>
          <a:p>
            <a:r>
              <a:rPr lang="es-ES" dirty="0"/>
              <a:t>	Variación existencias (Ei)				a			</a:t>
            </a:r>
            <a:r>
              <a:rPr lang="es-ES" dirty="0" err="1"/>
              <a:t>Mercaderias</a:t>
            </a:r>
            <a:endParaRPr lang="es-ES" dirty="0"/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Mercaderias</a:t>
            </a:r>
            <a:r>
              <a:rPr lang="es-ES" dirty="0"/>
              <a:t>							a			Variación existencias (</a:t>
            </a:r>
            <a:r>
              <a:rPr lang="es-ES" dirty="0" err="1"/>
              <a:t>Ef</a:t>
            </a:r>
            <a:r>
              <a:rPr lang="es-ES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290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Existencias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712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Mercaderias</a:t>
            </a:r>
            <a:r>
              <a:rPr lang="es-ES" dirty="0"/>
              <a:t>, pertenecen al grupo 3, son elementos adquiridos por la empresa destinadas</a:t>
            </a:r>
          </a:p>
          <a:p>
            <a:r>
              <a:rPr lang="es-ES" dirty="0"/>
              <a:t>a la venta sin transformación, es activo circulante, susceptible de ser almacenado.</a:t>
            </a:r>
          </a:p>
          <a:p>
            <a:r>
              <a:rPr lang="es-ES" dirty="0"/>
              <a:t>Tendremos existencias iniciales, finales y resultado, este ultimo se calcula por la diferencia</a:t>
            </a:r>
          </a:p>
          <a:p>
            <a:r>
              <a:rPr lang="es-ES" dirty="0"/>
              <a:t>entre las unidades que se han vendido al precio de venta menos el precio de costo de dichas</a:t>
            </a:r>
          </a:p>
          <a:p>
            <a:r>
              <a:rPr lang="es-ES" dirty="0"/>
              <a:t>unidades. </a:t>
            </a:r>
          </a:p>
          <a:p>
            <a:r>
              <a:rPr lang="es-ES" dirty="0"/>
              <a:t>	</a:t>
            </a:r>
            <a:r>
              <a:rPr lang="es-ES" dirty="0" err="1"/>
              <a:t>Rdo</a:t>
            </a:r>
            <a:r>
              <a:rPr lang="es-ES" dirty="0"/>
              <a:t> = </a:t>
            </a:r>
            <a:r>
              <a:rPr lang="es-ES" dirty="0" err="1"/>
              <a:t>Xpv</a:t>
            </a:r>
            <a:r>
              <a:rPr lang="es-ES" dirty="0"/>
              <a:t> – </a:t>
            </a:r>
            <a:r>
              <a:rPr lang="es-ES" dirty="0" err="1"/>
              <a:t>Xpc</a:t>
            </a:r>
            <a:r>
              <a:rPr lang="es-ES" dirty="0"/>
              <a:t> =X*(</a:t>
            </a:r>
            <a:r>
              <a:rPr lang="es-ES" dirty="0" err="1"/>
              <a:t>Pv</a:t>
            </a:r>
            <a:r>
              <a:rPr lang="es-ES" dirty="0"/>
              <a:t>-Pc)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administrativo de cuenta</a:t>
            </a:r>
            <a:br>
              <a:rPr lang="es-ES" dirty="0"/>
            </a:br>
            <a:r>
              <a:rPr lang="es-ES" dirty="0"/>
              <a:t>única o inventario permanente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44249" y="2230114"/>
            <a:ext cx="100206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utiliza el mismo criterio de valoración para registrar las variaciones del elemento patrimonial.</a:t>
            </a:r>
          </a:p>
          <a:p>
            <a:r>
              <a:rPr lang="es-ES" dirty="0"/>
              <a:t>1 Permite conocer el beneficio obtenido en cada operación de venta y obliga a tener identificada</a:t>
            </a:r>
          </a:p>
          <a:p>
            <a:r>
              <a:rPr lang="es-ES" dirty="0"/>
              <a:t>la mercancía.</a:t>
            </a:r>
          </a:p>
          <a:p>
            <a:r>
              <a:rPr lang="es-ES" dirty="0"/>
              <a:t>2 Utiliza una sola cuenta y recoge las existencias iniciales, finales, compras y ventas.</a:t>
            </a:r>
          </a:p>
          <a:p>
            <a:r>
              <a:rPr lang="es-ES" dirty="0"/>
              <a:t>3 Las entradas y salidas están valoradas al precio de venta o coste.</a:t>
            </a:r>
          </a:p>
          <a:p>
            <a:r>
              <a:rPr lang="es-ES" dirty="0"/>
              <a:t>4 Las existencias en </a:t>
            </a:r>
            <a:r>
              <a:rPr lang="es-ES" dirty="0" err="1"/>
              <a:t>almacen</a:t>
            </a:r>
            <a:r>
              <a:rPr lang="es-ES" dirty="0"/>
              <a:t> vienen dadas por el saldo de la cuenta.</a:t>
            </a:r>
          </a:p>
          <a:p>
            <a:r>
              <a:rPr lang="es-ES" dirty="0"/>
              <a:t>5 Tras cada operación de venta se obtiene el resultado, la diferencia entre precio de venta y </a:t>
            </a:r>
          </a:p>
          <a:p>
            <a:r>
              <a:rPr lang="es-ES" dirty="0"/>
              <a:t>coste se lleva a la cuenta de resultado de ventas y de esta pasa a la cuenta de explotación.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172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54881" y="1779687"/>
            <a:ext cx="70326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Ei de 10000 </a:t>
            </a:r>
            <a:r>
              <a:rPr lang="es-ES" dirty="0" err="1"/>
              <a:t>um</a:t>
            </a:r>
            <a:r>
              <a:rPr lang="es-ES" dirty="0"/>
              <a:t> que son 10 unidades a 1000 </a:t>
            </a:r>
            <a:r>
              <a:rPr lang="es-ES" dirty="0" err="1"/>
              <a:t>um</a:t>
            </a:r>
            <a:endParaRPr lang="es-ES" dirty="0"/>
          </a:p>
          <a:p>
            <a:r>
              <a:rPr lang="es-ES" dirty="0"/>
              <a:t>Compramos a crédito por 20000 </a:t>
            </a:r>
            <a:r>
              <a:rPr lang="es-ES" dirty="0" err="1"/>
              <a:t>um</a:t>
            </a:r>
            <a:r>
              <a:rPr lang="es-ES" dirty="0"/>
              <a:t>, 20 unidades a 1000 </a:t>
            </a:r>
            <a:r>
              <a:rPr lang="es-ES" dirty="0" err="1"/>
              <a:t>um</a:t>
            </a:r>
            <a:endParaRPr lang="es-ES" dirty="0"/>
          </a:p>
          <a:p>
            <a:r>
              <a:rPr lang="es-ES" dirty="0"/>
              <a:t>Vendemos a crédito por 40000 </a:t>
            </a:r>
            <a:r>
              <a:rPr lang="es-ES" dirty="0" err="1"/>
              <a:t>um</a:t>
            </a:r>
            <a:r>
              <a:rPr lang="es-ES" dirty="0"/>
              <a:t>, 20 unidades a 2000 </a:t>
            </a:r>
            <a:r>
              <a:rPr lang="es-ES" dirty="0" err="1"/>
              <a:t>um</a:t>
            </a:r>
            <a:endParaRPr lang="es-ES" dirty="0"/>
          </a:p>
          <a:p>
            <a:r>
              <a:rPr lang="es-ES" dirty="0"/>
              <a:t>Compramos 20000 </a:t>
            </a:r>
            <a:r>
              <a:rPr lang="es-ES" dirty="0" err="1"/>
              <a:t>um</a:t>
            </a:r>
            <a:r>
              <a:rPr lang="es-ES" dirty="0"/>
              <a:t> a crédito, 20 unidades a 1000 </a:t>
            </a:r>
            <a:r>
              <a:rPr lang="es-ES" dirty="0" err="1"/>
              <a:t>um</a:t>
            </a:r>
            <a:endParaRPr lang="es-ES" dirty="0"/>
          </a:p>
          <a:p>
            <a:r>
              <a:rPr lang="es-ES" dirty="0"/>
              <a:t>Vendemos por 5000 </a:t>
            </a:r>
            <a:r>
              <a:rPr lang="es-ES" dirty="0" err="1"/>
              <a:t>um</a:t>
            </a:r>
            <a:r>
              <a:rPr lang="es-ES" dirty="0"/>
              <a:t>, 10 unidades a 500 </a:t>
            </a:r>
            <a:r>
              <a:rPr lang="es-ES" dirty="0" err="1"/>
              <a:t>um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342900" indent="-342900">
              <a:buAutoNum type="arabicPlain" startAt="20000"/>
            </a:pPr>
            <a:r>
              <a:rPr lang="es-ES" dirty="0"/>
              <a:t>    </a:t>
            </a:r>
            <a:r>
              <a:rPr lang="es-ES" dirty="0" err="1"/>
              <a:t>Mercaderias</a:t>
            </a:r>
            <a:r>
              <a:rPr lang="es-ES" dirty="0"/>
              <a:t>			a		Proveedores		20000</a:t>
            </a:r>
          </a:p>
          <a:p>
            <a:pPr marL="342900" indent="-342900">
              <a:buAutoNum type="arabicPlain" startAt="20000"/>
            </a:pPr>
            <a:endParaRPr lang="es-ES" dirty="0"/>
          </a:p>
          <a:p>
            <a:r>
              <a:rPr lang="es-ES" dirty="0"/>
              <a:t>40000	Clientes				a		</a:t>
            </a:r>
            <a:r>
              <a:rPr lang="es-ES" dirty="0" err="1"/>
              <a:t>Mercaderias</a:t>
            </a:r>
            <a:r>
              <a:rPr lang="es-ES" dirty="0"/>
              <a:t>		20000</a:t>
            </a:r>
          </a:p>
          <a:p>
            <a:r>
              <a:rPr lang="es-ES" dirty="0"/>
              <a:t>									</a:t>
            </a:r>
            <a:r>
              <a:rPr lang="es-ES" dirty="0" err="1"/>
              <a:t>Rdo</a:t>
            </a:r>
            <a:r>
              <a:rPr lang="es-ES" dirty="0"/>
              <a:t> venta </a:t>
            </a:r>
            <a:r>
              <a:rPr lang="es-ES" dirty="0" err="1"/>
              <a:t>merc</a:t>
            </a:r>
            <a:r>
              <a:rPr lang="es-ES" dirty="0"/>
              <a:t>	20000</a:t>
            </a:r>
          </a:p>
          <a:p>
            <a:endParaRPr lang="es-ES" dirty="0"/>
          </a:p>
          <a:p>
            <a:pPr marL="342900" indent="-342900">
              <a:buAutoNum type="arabicPlain" startAt="20000"/>
            </a:pPr>
            <a:r>
              <a:rPr lang="es-ES" dirty="0"/>
              <a:t>    </a:t>
            </a:r>
            <a:r>
              <a:rPr lang="es-ES" dirty="0" err="1"/>
              <a:t>Mercaderias</a:t>
            </a:r>
            <a:r>
              <a:rPr lang="es-ES" dirty="0"/>
              <a:t>			a		Proveedores		20000</a:t>
            </a:r>
          </a:p>
          <a:p>
            <a:pPr marL="342900" indent="-342900">
              <a:buAutoNum type="arabicPlain" startAt="20000"/>
            </a:pPr>
            <a:endParaRPr lang="es-ES" dirty="0"/>
          </a:p>
          <a:p>
            <a:r>
              <a:rPr lang="es-ES" dirty="0"/>
              <a:t>  5000	Clientes				a		</a:t>
            </a:r>
            <a:r>
              <a:rPr lang="es-ES" dirty="0" err="1"/>
              <a:t>Mercaderias</a:t>
            </a:r>
            <a:r>
              <a:rPr lang="es-ES" dirty="0"/>
              <a:t>		10000</a:t>
            </a:r>
          </a:p>
          <a:p>
            <a:r>
              <a:rPr lang="es-ES" dirty="0"/>
              <a:t>  5000	</a:t>
            </a:r>
            <a:r>
              <a:rPr lang="es-ES" dirty="0" err="1"/>
              <a:t>Rdo</a:t>
            </a:r>
            <a:r>
              <a:rPr lang="es-ES" dirty="0"/>
              <a:t> </a:t>
            </a:r>
            <a:r>
              <a:rPr lang="es-ES" dirty="0" err="1"/>
              <a:t>vta</a:t>
            </a:r>
            <a:r>
              <a:rPr lang="es-ES" dirty="0"/>
              <a:t> </a:t>
            </a:r>
            <a:r>
              <a:rPr lang="es-ES" dirty="0" err="1"/>
              <a:t>merc</a:t>
            </a:r>
            <a:r>
              <a:rPr lang="es-ES" dirty="0"/>
              <a:t>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26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Ejercicio(continuación)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54881" y="1779687"/>
            <a:ext cx="93025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saldo de mercaderías seria 20000 y el resultado de ventas seria 15000</a:t>
            </a:r>
          </a:p>
          <a:p>
            <a:endParaRPr lang="es-ES" dirty="0"/>
          </a:p>
          <a:p>
            <a:r>
              <a:rPr lang="es-ES" dirty="0" err="1"/>
              <a:t>Mercaderias</a:t>
            </a:r>
            <a:r>
              <a:rPr lang="es-ES" dirty="0"/>
              <a:t>											Resultado ventas </a:t>
            </a:r>
            <a:r>
              <a:rPr lang="es-ES" dirty="0" err="1"/>
              <a:t>mercaderias</a:t>
            </a:r>
            <a:endParaRPr lang="es-ES" dirty="0"/>
          </a:p>
          <a:p>
            <a:endParaRPr lang="es-ES" dirty="0"/>
          </a:p>
          <a:p>
            <a:r>
              <a:rPr lang="es-ES" dirty="0"/>
              <a:t>10000		20000										5000			20000</a:t>
            </a:r>
          </a:p>
          <a:p>
            <a:r>
              <a:rPr lang="es-ES" dirty="0"/>
              <a:t>20000		10000</a:t>
            </a:r>
          </a:p>
          <a:p>
            <a:endParaRPr lang="es-ES" dirty="0"/>
          </a:p>
          <a:p>
            <a:r>
              <a:rPr lang="es-ES" dirty="0"/>
              <a:t>20000</a:t>
            </a:r>
          </a:p>
          <a:p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E540F6D-D8F8-4091-ADA8-36F3C16EE6A4}"/>
              </a:ext>
            </a:extLst>
          </p:cNvPr>
          <p:cNvCxnSpPr/>
          <p:nvPr/>
        </p:nvCxnSpPr>
        <p:spPr>
          <a:xfrm>
            <a:off x="7230140" y="2732567"/>
            <a:ext cx="3253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99D4EE5-2C00-4FBB-81AE-A507D7A362BE}"/>
              </a:ext>
            </a:extLst>
          </p:cNvPr>
          <p:cNvCxnSpPr/>
          <p:nvPr/>
        </p:nvCxnSpPr>
        <p:spPr>
          <a:xfrm>
            <a:off x="8941981" y="2743200"/>
            <a:ext cx="0" cy="1403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10283F6-7CEB-48C4-BD94-D8D881F38262}"/>
              </a:ext>
            </a:extLst>
          </p:cNvPr>
          <p:cNvCxnSpPr/>
          <p:nvPr/>
        </p:nvCxnSpPr>
        <p:spPr>
          <a:xfrm>
            <a:off x="1254881" y="2732567"/>
            <a:ext cx="2179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DE7EA72-A462-4E89-8728-240B0D880DD7}"/>
              </a:ext>
            </a:extLst>
          </p:cNvPr>
          <p:cNvCxnSpPr/>
          <p:nvPr/>
        </p:nvCxnSpPr>
        <p:spPr>
          <a:xfrm>
            <a:off x="2307265" y="2743200"/>
            <a:ext cx="0" cy="15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Procedimiento especulativo</a:t>
            </a:r>
            <a:br>
              <a:rPr lang="es-ES" dirty="0"/>
            </a:br>
            <a:r>
              <a:rPr lang="es-ES" dirty="0"/>
              <a:t>de cuenta </a:t>
            </a:r>
            <a:r>
              <a:rPr lang="es-ES" dirty="0" err="1"/>
              <a:t>unica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44249" y="2230114"/>
            <a:ext cx="7930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 Las entradas se realizan a precio de coste y las salidas a precio de venta.</a:t>
            </a:r>
          </a:p>
          <a:p>
            <a:r>
              <a:rPr lang="es-ES" dirty="0"/>
              <a:t>2 Se utilizan diferentes criterios de valoración para el elemento patrimonial.</a:t>
            </a:r>
          </a:p>
          <a:p>
            <a:r>
              <a:rPr lang="es-ES" dirty="0"/>
              <a:t>3 No se conoce el resultado de la operación de venta.</a:t>
            </a:r>
          </a:p>
          <a:p>
            <a:r>
              <a:rPr lang="es-ES" dirty="0"/>
              <a:t>4 No es necesario tener identificado el coste de las mercaderías.</a:t>
            </a:r>
          </a:p>
          <a:p>
            <a:r>
              <a:rPr lang="es-ES" dirty="0"/>
              <a:t>5 Se abre una única cuenta para todo lo relacionado con las mercaderías.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8205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54881" y="1779687"/>
            <a:ext cx="68275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Ejemplo:</a:t>
            </a:r>
          </a:p>
          <a:p>
            <a:r>
              <a:rPr lang="es-ES" dirty="0"/>
              <a:t>Ei de 10000</a:t>
            </a:r>
          </a:p>
          <a:p>
            <a:r>
              <a:rPr lang="es-ES" dirty="0"/>
              <a:t>Compramos a crédito por 20000</a:t>
            </a:r>
          </a:p>
          <a:p>
            <a:r>
              <a:rPr lang="es-ES" dirty="0"/>
              <a:t>Vendemos a crédito por 40000</a:t>
            </a:r>
          </a:p>
          <a:p>
            <a:r>
              <a:rPr lang="es-ES" dirty="0"/>
              <a:t>Compramos 20000 a crédito</a:t>
            </a:r>
          </a:p>
          <a:p>
            <a:r>
              <a:rPr lang="es-ES" dirty="0"/>
              <a:t>Vendemos por 5000</a:t>
            </a:r>
          </a:p>
          <a:p>
            <a:endParaRPr lang="es-ES" dirty="0"/>
          </a:p>
          <a:p>
            <a:pPr marL="342900" indent="-342900">
              <a:buAutoNum type="arabicPlain" startAt="20000"/>
            </a:pPr>
            <a:r>
              <a:rPr lang="es-ES" dirty="0"/>
              <a:t>    </a:t>
            </a:r>
            <a:r>
              <a:rPr lang="es-ES" dirty="0" err="1"/>
              <a:t>Mercaderias</a:t>
            </a:r>
            <a:r>
              <a:rPr lang="es-ES" dirty="0"/>
              <a:t>			a		Proveedores		20000</a:t>
            </a:r>
          </a:p>
          <a:p>
            <a:pPr marL="342900" indent="-342900">
              <a:buAutoNum type="arabicPlain" startAt="20000"/>
            </a:pPr>
            <a:endParaRPr lang="es-ES" dirty="0"/>
          </a:p>
          <a:p>
            <a:r>
              <a:rPr lang="es-ES" dirty="0"/>
              <a:t>40000	Clientes				a		</a:t>
            </a:r>
            <a:r>
              <a:rPr lang="es-ES" dirty="0" err="1"/>
              <a:t>Mercaderias</a:t>
            </a:r>
            <a:r>
              <a:rPr lang="es-ES" dirty="0"/>
              <a:t>		40000</a:t>
            </a:r>
          </a:p>
          <a:p>
            <a:endParaRPr lang="es-ES" dirty="0"/>
          </a:p>
          <a:p>
            <a:pPr marL="342900" indent="-342900">
              <a:buAutoNum type="arabicPlain" startAt="20000"/>
            </a:pPr>
            <a:r>
              <a:rPr lang="es-ES" dirty="0"/>
              <a:t>    </a:t>
            </a:r>
            <a:r>
              <a:rPr lang="es-ES" dirty="0" err="1"/>
              <a:t>Mercaderias</a:t>
            </a:r>
            <a:r>
              <a:rPr lang="es-ES" dirty="0"/>
              <a:t>			a		Proveedores		20000</a:t>
            </a:r>
          </a:p>
          <a:p>
            <a:pPr marL="342900" indent="-342900">
              <a:buAutoNum type="arabicPlain" startAt="20000"/>
            </a:pPr>
            <a:endParaRPr lang="es-ES" dirty="0"/>
          </a:p>
          <a:p>
            <a:r>
              <a:rPr lang="es-ES" dirty="0"/>
              <a:t>  5000	Clientes				a		</a:t>
            </a:r>
            <a:r>
              <a:rPr lang="es-ES" dirty="0" err="1"/>
              <a:t>Mercaderias</a:t>
            </a:r>
            <a:r>
              <a:rPr lang="es-ES" dirty="0"/>
              <a:t>		5000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54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Ejercicio(continuación)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54881" y="1779687"/>
            <a:ext cx="61863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saldo de mercaderías seria 5000 deudor.</a:t>
            </a:r>
          </a:p>
          <a:p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Mercaderias</a:t>
            </a:r>
            <a:r>
              <a:rPr lang="es-ES" dirty="0"/>
              <a:t>										</a:t>
            </a:r>
          </a:p>
          <a:p>
            <a:endParaRPr lang="es-ES" dirty="0"/>
          </a:p>
          <a:p>
            <a:r>
              <a:rPr lang="es-ES" dirty="0"/>
              <a:t>10000		40000	</a:t>
            </a:r>
          </a:p>
          <a:p>
            <a:r>
              <a:rPr lang="es-ES" dirty="0"/>
              <a:t>20000		  5000</a:t>
            </a:r>
          </a:p>
          <a:p>
            <a:r>
              <a:rPr lang="es-ES" dirty="0"/>
              <a:t>20000</a:t>
            </a:r>
          </a:p>
          <a:p>
            <a:endParaRPr lang="es-ES" dirty="0"/>
          </a:p>
          <a:p>
            <a:r>
              <a:rPr lang="es-ES" dirty="0"/>
              <a:t>								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10283F6-7CEB-48C4-BD94-D8D881F38262}"/>
              </a:ext>
            </a:extLst>
          </p:cNvPr>
          <p:cNvCxnSpPr/>
          <p:nvPr/>
        </p:nvCxnSpPr>
        <p:spPr>
          <a:xfrm>
            <a:off x="1254881" y="2732567"/>
            <a:ext cx="2179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DE7EA72-A462-4E89-8728-240B0D880DD7}"/>
              </a:ext>
            </a:extLst>
          </p:cNvPr>
          <p:cNvCxnSpPr/>
          <p:nvPr/>
        </p:nvCxnSpPr>
        <p:spPr>
          <a:xfrm>
            <a:off x="2307265" y="2743200"/>
            <a:ext cx="0" cy="15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8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0453" y="554733"/>
            <a:ext cx="1018740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Las existencias finales solo se pueden conocer contándolas.</a:t>
            </a:r>
          </a:p>
          <a:p>
            <a:r>
              <a:rPr lang="es-ES" dirty="0" err="1"/>
              <a:t>Rtdo</a:t>
            </a:r>
            <a:r>
              <a:rPr lang="es-ES" dirty="0"/>
              <a:t> = Ventas – (Compras + (Ei – </a:t>
            </a:r>
            <a:r>
              <a:rPr lang="es-ES" dirty="0" err="1"/>
              <a:t>Ef</a:t>
            </a:r>
            <a:r>
              <a:rPr lang="es-ES" dirty="0"/>
              <a:t>))</a:t>
            </a:r>
          </a:p>
          <a:p>
            <a:r>
              <a:rPr lang="es-ES" dirty="0"/>
              <a:t>Las existencias no se modifican en todo el año, solo varían las cuentas de ventas y compras.</a:t>
            </a:r>
          </a:p>
          <a:p>
            <a:r>
              <a:rPr lang="es-ES" dirty="0"/>
              <a:t>El calculo del resultado extracontable se puede realizar de 2 formas, ambas necesitan de un</a:t>
            </a:r>
          </a:p>
          <a:p>
            <a:r>
              <a:rPr lang="es-ES" dirty="0"/>
              <a:t>inventario:</a:t>
            </a:r>
          </a:p>
          <a:p>
            <a:r>
              <a:rPr lang="es-ES" dirty="0"/>
              <a:t>	1 Conociendo el coste de las mercaderías vendidas</a:t>
            </a:r>
          </a:p>
          <a:p>
            <a:r>
              <a:rPr lang="es-ES" dirty="0"/>
              <a:t>		</a:t>
            </a:r>
            <a:r>
              <a:rPr lang="es-ES" dirty="0" err="1"/>
              <a:t>Rtdo</a:t>
            </a:r>
            <a:r>
              <a:rPr lang="es-ES" dirty="0"/>
              <a:t> = Ventas – Compras</a:t>
            </a:r>
          </a:p>
          <a:p>
            <a:r>
              <a:rPr lang="es-ES" dirty="0"/>
              <a:t>	    Se resta al valor de las mercaderías que se han comprado el valor de las que quedan.</a:t>
            </a:r>
          </a:p>
          <a:p>
            <a:r>
              <a:rPr lang="es-ES" dirty="0"/>
              <a:t>		</a:t>
            </a:r>
            <a:r>
              <a:rPr lang="es-ES" dirty="0" err="1"/>
              <a:t>Rtdo</a:t>
            </a:r>
            <a:r>
              <a:rPr lang="es-ES" dirty="0"/>
              <a:t> = Ventas – (Compras + (Ei – </a:t>
            </a:r>
            <a:r>
              <a:rPr lang="es-ES" dirty="0" err="1"/>
              <a:t>Ef</a:t>
            </a:r>
            <a:r>
              <a:rPr lang="es-ES" dirty="0"/>
              <a:t>))</a:t>
            </a:r>
          </a:p>
          <a:p>
            <a:r>
              <a:rPr lang="es-ES" dirty="0"/>
              <a:t>	    Ej. Hay 20000 en </a:t>
            </a:r>
            <a:r>
              <a:rPr lang="es-ES" dirty="0" err="1"/>
              <a:t>almacen</a:t>
            </a:r>
            <a:r>
              <a:rPr lang="es-ES" dirty="0"/>
              <a:t>, compramos 40000, vendemos 45000 y tenemos inicialmente</a:t>
            </a:r>
          </a:p>
          <a:p>
            <a:r>
              <a:rPr lang="es-ES" dirty="0"/>
              <a:t>		10000.</a:t>
            </a:r>
          </a:p>
          <a:p>
            <a:r>
              <a:rPr lang="es-ES" dirty="0"/>
              <a:t>		</a:t>
            </a:r>
            <a:r>
              <a:rPr lang="es-ES" dirty="0" err="1"/>
              <a:t>Rtdo</a:t>
            </a:r>
            <a:r>
              <a:rPr lang="es-ES" dirty="0"/>
              <a:t> = 45000 – (40000+(10000-20000)) = 15000</a:t>
            </a:r>
          </a:p>
          <a:p>
            <a:r>
              <a:rPr lang="es-ES" dirty="0"/>
              <a:t>	2 Conociendo el valor de las existencias que quedan en el </a:t>
            </a:r>
            <a:r>
              <a:rPr lang="es-ES" dirty="0" err="1"/>
              <a:t>almacen</a:t>
            </a:r>
            <a:endParaRPr lang="es-ES" dirty="0"/>
          </a:p>
          <a:p>
            <a:r>
              <a:rPr lang="es-ES" dirty="0"/>
              <a:t>		</a:t>
            </a:r>
            <a:r>
              <a:rPr lang="es-ES" dirty="0" err="1"/>
              <a:t>Rtdo</a:t>
            </a:r>
            <a:r>
              <a:rPr lang="es-ES" dirty="0"/>
              <a:t> = Ventas – (Compras + Ei) + </a:t>
            </a:r>
            <a:r>
              <a:rPr lang="es-ES" dirty="0" err="1"/>
              <a:t>Ef</a:t>
            </a:r>
            <a:endParaRPr lang="es-ES" dirty="0"/>
          </a:p>
          <a:p>
            <a:r>
              <a:rPr lang="es-ES" dirty="0"/>
              <a:t>		V – (</a:t>
            </a:r>
            <a:r>
              <a:rPr lang="es-ES" dirty="0" err="1"/>
              <a:t>C+Ei</a:t>
            </a:r>
            <a:r>
              <a:rPr lang="es-ES" dirty="0"/>
              <a:t>) = Deudor -&gt; Ei + C  &gt; V</a:t>
            </a:r>
          </a:p>
          <a:p>
            <a:r>
              <a:rPr lang="es-ES" dirty="0"/>
              <a:t>					Acreedor -&gt; V &gt; Ei + C</a:t>
            </a:r>
          </a:p>
          <a:p>
            <a:r>
              <a:rPr lang="es-ES" dirty="0"/>
              <a:t>           Hay que regularizar la cuenta de mercaderías para reflejar las magnitudes que intervienen.</a:t>
            </a:r>
          </a:p>
          <a:p>
            <a:r>
              <a:rPr lang="es-ES" dirty="0"/>
              <a:t>	    Ej. </a:t>
            </a:r>
            <a:r>
              <a:rPr lang="es-ES" dirty="0" err="1"/>
              <a:t>Rtdo</a:t>
            </a:r>
            <a:r>
              <a:rPr lang="es-ES" dirty="0"/>
              <a:t> positivo</a:t>
            </a:r>
          </a:p>
          <a:p>
            <a:r>
              <a:rPr lang="es-ES" dirty="0"/>
              <a:t>			</a:t>
            </a:r>
            <a:r>
              <a:rPr lang="es-ES" dirty="0" err="1"/>
              <a:t>Mercaderias</a:t>
            </a:r>
            <a:r>
              <a:rPr lang="es-ES" dirty="0"/>
              <a:t> 			a 		Resultado</a:t>
            </a:r>
          </a:p>
          <a:p>
            <a:endParaRPr lang="es-ES" dirty="0"/>
          </a:p>
          <a:p>
            <a:r>
              <a:rPr lang="es-ES" dirty="0"/>
              <a:t>		  </a:t>
            </a:r>
            <a:r>
              <a:rPr lang="es-ES" dirty="0" err="1"/>
              <a:t>Rtdo</a:t>
            </a:r>
            <a:r>
              <a:rPr lang="es-ES" dirty="0"/>
              <a:t> negativo</a:t>
            </a:r>
          </a:p>
          <a:p>
            <a:r>
              <a:rPr lang="es-ES" dirty="0"/>
              <a:t>			Resultado			a 		</a:t>
            </a:r>
            <a:r>
              <a:rPr lang="es-ES" dirty="0" err="1"/>
              <a:t>Mercaderias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1599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263</TotalTime>
  <Words>916</Words>
  <Application>Microsoft Office PowerPoint</Application>
  <PresentationFormat>Panorámica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Contabilidad</vt:lpstr>
      <vt:lpstr>Existencias</vt:lpstr>
      <vt:lpstr>Método administrativo de cuenta única o inventario permanente</vt:lpstr>
      <vt:lpstr>Ejercicio</vt:lpstr>
      <vt:lpstr>Ejercicio(continuación)</vt:lpstr>
      <vt:lpstr>Procedimiento especulativo de cuenta unica</vt:lpstr>
      <vt:lpstr>Ejercicio</vt:lpstr>
      <vt:lpstr>Ejercicio(continuación)</vt:lpstr>
      <vt:lpstr>Presentación de PowerPoint</vt:lpstr>
      <vt:lpstr>Procedimiento especulativo desglosado o divisionario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JOSE OJEDA ROJAS</cp:lastModifiedBy>
  <cp:revision>19</cp:revision>
  <dcterms:created xsi:type="dcterms:W3CDTF">2021-11-28T13:00:50Z</dcterms:created>
  <dcterms:modified xsi:type="dcterms:W3CDTF">2021-12-08T08:01:23Z</dcterms:modified>
</cp:coreProperties>
</file>