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1644C2-4ABC-4AE2-971E-C95852CA9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/>
          </a:bodyPr>
          <a:lstStyle/>
          <a:p>
            <a:r>
              <a:rPr lang="es-ES" sz="4800" dirty="0"/>
              <a:t>Contabilidad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53B911-50CF-4A47-8902-B822D7493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>
            <a:normAutofit/>
          </a:bodyPr>
          <a:lstStyle/>
          <a:p>
            <a:r>
              <a:rPr lang="es-ES" dirty="0"/>
              <a:t>Plan General de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 teclado de computadora&#10;&#10;Descripción generada automáticamente">
            <a:extLst>
              <a:ext uri="{FF2B5EF4-FFF2-40B4-BE49-F238E27FC236}">
                <a16:creationId xmlns:a16="http://schemas.microsoft.com/office/drawing/2014/main" id="{F34A6CEC-F3CD-4186-9592-9B49FB9E30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112" r="-1" b="12113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 descr="Imagen de la pantalla de un computador portátil&#10;&#10;Descripción generada automáticamente con confianza media">
            <a:extLst>
              <a:ext uri="{FF2B5EF4-FFF2-40B4-BE49-F238E27FC236}">
                <a16:creationId xmlns:a16="http://schemas.microsoft.com/office/drawing/2014/main" id="{23FE9BA6-540D-4206-8962-EAB7DEF26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253" y="-6647"/>
            <a:ext cx="7189281" cy="404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Principios contables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297412" y="1677220"/>
            <a:ext cx="915737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Son de obligado cumplimiento.</a:t>
            </a:r>
          </a:p>
          <a:p>
            <a:r>
              <a:rPr lang="es-ES" dirty="0"/>
              <a:t>Con la aplicación de estos, se pretende conseguir que las cuentas anuales expresen </a:t>
            </a:r>
          </a:p>
          <a:p>
            <a:r>
              <a:rPr lang="es-ES" dirty="0"/>
              <a:t>la imagen fiel del patrimonio, del resultado y de la situación financiera.</a:t>
            </a:r>
          </a:p>
          <a:p>
            <a:r>
              <a:rPr lang="es-ES" dirty="0"/>
              <a:t>Si la aplicación de un principio es incompatible con la imagen fiel, se considera </a:t>
            </a:r>
          </a:p>
          <a:p>
            <a:r>
              <a:rPr lang="es-ES" dirty="0"/>
              <a:t>i</a:t>
            </a:r>
            <a:r>
              <a:rPr lang="es-ES"/>
              <a:t>mprocedente </a:t>
            </a:r>
            <a:r>
              <a:rPr lang="es-ES" dirty="0"/>
              <a:t>su aplicación.</a:t>
            </a:r>
          </a:p>
          <a:p>
            <a:r>
              <a:rPr lang="es-ES" dirty="0"/>
              <a:t>	1 Principio de prudencia. Únicamente se contabilizaran los beneficios realizados</a:t>
            </a:r>
          </a:p>
          <a:p>
            <a:r>
              <a:rPr lang="es-ES" dirty="0"/>
              <a:t>a la fecha de cierre del ejercicio, por el contrario los riesgos previsibles y las perdidas</a:t>
            </a:r>
          </a:p>
          <a:p>
            <a:r>
              <a:rPr lang="es-ES" dirty="0"/>
              <a:t>eventuales con origen en el ejercicio o en otro anterior, deberán contabilizarse tan </a:t>
            </a:r>
          </a:p>
          <a:p>
            <a:r>
              <a:rPr lang="es-ES" dirty="0"/>
              <a:t>pronto sean conocidas.</a:t>
            </a:r>
          </a:p>
          <a:p>
            <a:r>
              <a:rPr lang="es-ES" dirty="0"/>
              <a:t>	2 Principio del precio de adquisición. Todos los bienes y derechos se contabilizaran</a:t>
            </a:r>
          </a:p>
          <a:p>
            <a:r>
              <a:rPr lang="es-ES" dirty="0"/>
              <a:t>por su precio de adquisición o coste de producción.</a:t>
            </a:r>
          </a:p>
          <a:p>
            <a:r>
              <a:rPr lang="es-ES" dirty="0"/>
              <a:t>	3 Principio del devengo. La imputación de ingresos y gastos deberá hacerse en </a:t>
            </a:r>
          </a:p>
          <a:p>
            <a:r>
              <a:rPr lang="es-ES" dirty="0" err="1"/>
              <a:t>funcion</a:t>
            </a:r>
            <a:r>
              <a:rPr lang="es-ES" dirty="0"/>
              <a:t> de la corriente real de bienes y servicios, con independencia del momento en</a:t>
            </a:r>
          </a:p>
          <a:p>
            <a:r>
              <a:rPr lang="es-ES" dirty="0"/>
              <a:t>que se produzca la corriente monetaria o financiera (cobro / pago).</a:t>
            </a:r>
          </a:p>
          <a:p>
            <a:r>
              <a:rPr lang="es-ES" dirty="0"/>
              <a:t>	4 Principio de correlación de ingresos y gastos. El resultado del ejercicio esta </a:t>
            </a:r>
          </a:p>
          <a:p>
            <a:r>
              <a:rPr lang="es-ES" dirty="0"/>
              <a:t>constituido por los ingresos del periodo menos los gastos del mismo, realizados para</a:t>
            </a:r>
          </a:p>
          <a:p>
            <a:r>
              <a:rPr lang="es-ES" dirty="0"/>
              <a:t>la obtención de aquellos.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58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Principios contables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253345" y="3680054"/>
            <a:ext cx="958467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	5 Principio de no compensación. En ningún caso podrán compensarse partidas de</a:t>
            </a:r>
          </a:p>
          <a:p>
            <a:r>
              <a:rPr lang="es-ES" dirty="0"/>
              <a:t>activo y pasivo, o gastos e ingresos.</a:t>
            </a:r>
          </a:p>
          <a:p>
            <a:r>
              <a:rPr lang="es-ES" dirty="0"/>
              <a:t>	6 Principio de empresa en funcionamiento.</a:t>
            </a:r>
          </a:p>
          <a:p>
            <a:r>
              <a:rPr lang="es-ES" dirty="0"/>
              <a:t>	7 Principio de importancia relativa. Suaviza la aplicación en algunos casos siempre que</a:t>
            </a:r>
          </a:p>
          <a:p>
            <a:r>
              <a:rPr lang="es-ES" dirty="0"/>
              <a:t>no  alteren la imagen fiel de la contabilidad de la empresa.</a:t>
            </a:r>
          </a:p>
          <a:p>
            <a:r>
              <a:rPr lang="es-ES" dirty="0"/>
              <a:t>	8 Principio de uniformidad.  Se pueden usar diferentes criterios, si se cambia debe </a:t>
            </a:r>
          </a:p>
          <a:p>
            <a:r>
              <a:rPr lang="es-ES" dirty="0" err="1"/>
              <a:t>relfejarse</a:t>
            </a:r>
            <a:r>
              <a:rPr lang="es-ES" dirty="0"/>
              <a:t> en la memoria.</a:t>
            </a:r>
          </a:p>
          <a:p>
            <a:r>
              <a:rPr lang="es-ES" dirty="0"/>
              <a:t>	9 Principio de registro.</a:t>
            </a:r>
          </a:p>
          <a:p>
            <a:r>
              <a:rPr lang="es-ES" dirty="0"/>
              <a:t>	10 Principio de aplicación voluntaria.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35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Cuadro de cuentas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254768" y="2867041"/>
            <a:ext cx="931537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Grupo 1. Financiación básica. Recursos obtenidos por la empresa, destinados a financiar</a:t>
            </a:r>
          </a:p>
          <a:p>
            <a:r>
              <a:rPr lang="es-ES" dirty="0"/>
              <a:t>el activo permanente y algo del circulante.</a:t>
            </a:r>
          </a:p>
          <a:p>
            <a:r>
              <a:rPr lang="es-ES" dirty="0"/>
              <a:t>Grupo 2. Inmovilizado.</a:t>
            </a:r>
          </a:p>
          <a:p>
            <a:r>
              <a:rPr lang="es-ES" dirty="0"/>
              <a:t>Grupo 3. Existencias.</a:t>
            </a:r>
          </a:p>
          <a:p>
            <a:r>
              <a:rPr lang="es-ES" dirty="0"/>
              <a:t>	30, 31, 32 productos sin manipulación</a:t>
            </a:r>
          </a:p>
          <a:p>
            <a:r>
              <a:rPr lang="es-ES" dirty="0"/>
              <a:t>	33, 34, 35 productos manipulados</a:t>
            </a:r>
          </a:p>
          <a:p>
            <a:r>
              <a:rPr lang="es-ES" dirty="0"/>
              <a:t>Grupo 4. Acreedores y deudores.</a:t>
            </a:r>
          </a:p>
          <a:p>
            <a:r>
              <a:rPr lang="es-ES" dirty="0"/>
              <a:t>Grupo 5. Cuentas financieras.</a:t>
            </a:r>
          </a:p>
          <a:p>
            <a:r>
              <a:rPr lang="es-ES" dirty="0"/>
              <a:t>Grupo 6. Compras y gastos.</a:t>
            </a:r>
          </a:p>
          <a:p>
            <a:r>
              <a:rPr lang="es-ES" dirty="0"/>
              <a:t>Grupo 7. Ventas e ingresos.</a:t>
            </a:r>
          </a:p>
          <a:p>
            <a:r>
              <a:rPr lang="es-ES" dirty="0"/>
              <a:t>Grupo 8. Gastos del patrimonio neto.</a:t>
            </a:r>
          </a:p>
          <a:p>
            <a:r>
              <a:rPr lang="es-ES" dirty="0"/>
              <a:t>Grupo 9. Ingresos del patrimonio neto.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074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Cuentas anuales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98261" y="3539070"/>
            <a:ext cx="102002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Balance de situación, proviene del balance de comprobación, pasado por un proceso de </a:t>
            </a:r>
          </a:p>
          <a:p>
            <a:r>
              <a:rPr lang="es-ES" dirty="0" err="1"/>
              <a:t>regularizacion</a:t>
            </a:r>
            <a:r>
              <a:rPr lang="es-ES" dirty="0"/>
              <a:t>, se recogen en el los bienes y derechos (A) y las obligaciones y fondos propios (P),</a:t>
            </a:r>
          </a:p>
          <a:p>
            <a:r>
              <a:rPr lang="es-ES" dirty="0"/>
              <a:t>entran en el las cuentas de los 5 primeros grupos del PGC.</a:t>
            </a:r>
          </a:p>
          <a:p>
            <a:r>
              <a:rPr lang="es-ES" dirty="0"/>
              <a:t>Cuenta de </a:t>
            </a:r>
            <a:r>
              <a:rPr lang="es-ES" dirty="0" err="1"/>
              <a:t>PyG</a:t>
            </a:r>
            <a:r>
              <a:rPr lang="es-ES" dirty="0"/>
              <a:t>, ofrece 3 tipos de resultados, explotación, financiero y extraordinario.</a:t>
            </a:r>
          </a:p>
          <a:p>
            <a:r>
              <a:rPr lang="es-ES" dirty="0"/>
              <a:t>Memoria, es una información que completa, amplia y comenta el contenido del balance y cuenta</a:t>
            </a:r>
          </a:p>
          <a:p>
            <a:r>
              <a:rPr lang="es-ES" dirty="0"/>
              <a:t>de </a:t>
            </a:r>
            <a:r>
              <a:rPr lang="es-ES" dirty="0" err="1"/>
              <a:t>PyG</a:t>
            </a:r>
            <a:r>
              <a:rPr lang="es-ES" dirty="0"/>
              <a:t>.</a:t>
            </a:r>
          </a:p>
          <a:p>
            <a:r>
              <a:rPr lang="es-ES" dirty="0"/>
              <a:t>Estado de cambios del patrimonio neto.</a:t>
            </a:r>
          </a:p>
          <a:p>
            <a:r>
              <a:rPr lang="es-ES" dirty="0"/>
              <a:t>Estado de Flujos de efectivo.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786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{2DA7A2E1-D7D7-4F68-80A7-2C8C3C434FA2}tf16401375</Template>
  <TotalTime>283</TotalTime>
  <Words>498</Words>
  <Application>Microsoft Office PowerPoint</Application>
  <PresentationFormat>Panorámica</PresentationFormat>
  <Paragraphs>52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MS Shell Dlg 2</vt:lpstr>
      <vt:lpstr>Wingdings</vt:lpstr>
      <vt:lpstr>Wingdings 3</vt:lpstr>
      <vt:lpstr>Madison</vt:lpstr>
      <vt:lpstr>Contabilidad</vt:lpstr>
      <vt:lpstr>Principios contables</vt:lpstr>
      <vt:lpstr>Principios contables</vt:lpstr>
      <vt:lpstr>Cuadro de cuentas</vt:lpstr>
      <vt:lpstr>Cuentas anuales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Contabilidad</dc:title>
  <dc:creator>JOSE OJEDA ROJAS</dc:creator>
  <cp:lastModifiedBy>JOSE OJEDA ROJAS</cp:lastModifiedBy>
  <cp:revision>21</cp:revision>
  <dcterms:created xsi:type="dcterms:W3CDTF">2021-11-28T13:00:50Z</dcterms:created>
  <dcterms:modified xsi:type="dcterms:W3CDTF">2021-12-11T17:08:09Z</dcterms:modified>
</cp:coreProperties>
</file>