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El proceso contable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Etapas del proceso contable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2056686"/>
            <a:ext cx="1003351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Asiento de apertura, recogemos como entrada de la contabilidad la misma situación del</a:t>
            </a:r>
          </a:p>
          <a:p>
            <a:r>
              <a:rPr lang="es-ES" dirty="0"/>
              <a:t>cierre del ejercicio anterior.</a:t>
            </a:r>
          </a:p>
          <a:p>
            <a:r>
              <a:rPr lang="es-ES" dirty="0"/>
              <a:t>Se realiza mediante un asiento de cuentas de activo a cuentas de pasivo.</a:t>
            </a:r>
          </a:p>
          <a:p>
            <a:r>
              <a:rPr lang="es-ES" dirty="0"/>
              <a:t>En esta fase debemos tener en cuenta las anotaciones por los hechos contables que </a:t>
            </a:r>
          </a:p>
          <a:p>
            <a:r>
              <a:rPr lang="es-ES" dirty="0"/>
              <a:t>hicimos durante el ejercicio anterior.</a:t>
            </a:r>
          </a:p>
          <a:p>
            <a:r>
              <a:rPr lang="es-ES" dirty="0"/>
              <a:t>2 Realizar un balance de comprobación que nos va a dar una idea aproximada de la situación</a:t>
            </a:r>
          </a:p>
          <a:p>
            <a:r>
              <a:rPr lang="es-ES" dirty="0"/>
              <a:t>de  la empresa.</a:t>
            </a:r>
          </a:p>
          <a:p>
            <a:r>
              <a:rPr lang="es-ES" dirty="0"/>
              <a:t>3 </a:t>
            </a:r>
            <a:r>
              <a:rPr lang="es-ES" dirty="0" err="1"/>
              <a:t>Regularizacion</a:t>
            </a:r>
            <a:r>
              <a:rPr lang="es-ES" dirty="0"/>
              <a:t>, para determinar el resultado y reflejar la verdadera situación de los elementos</a:t>
            </a:r>
          </a:p>
          <a:p>
            <a:r>
              <a:rPr lang="es-ES" dirty="0"/>
              <a:t>patrimoniales.</a:t>
            </a:r>
          </a:p>
          <a:p>
            <a:r>
              <a:rPr lang="es-ES" dirty="0"/>
              <a:t>4 Balance de situación, es el balance de comprobación sin que aparezcan las cuentas del grupo</a:t>
            </a:r>
          </a:p>
          <a:p>
            <a:r>
              <a:rPr lang="es-ES" dirty="0"/>
              <a:t>6 y 7, al haber regularizado.</a:t>
            </a:r>
          </a:p>
          <a:p>
            <a:r>
              <a:rPr lang="es-ES" dirty="0"/>
              <a:t>5 Cierre de contabilidad, apoyándonos en el ultimo balance de situación, realizamos un asiento</a:t>
            </a:r>
          </a:p>
          <a:p>
            <a:r>
              <a:rPr lang="es-ES" dirty="0"/>
              <a:t>contable de cierre de la contabilidad, cargando y abonando todas las cuentas.</a:t>
            </a:r>
          </a:p>
          <a:p>
            <a:r>
              <a:rPr lang="es-ES" dirty="0"/>
              <a:t>6 Elaborar la información contable, Balance de situación, </a:t>
            </a:r>
            <a:r>
              <a:rPr lang="es-ES" dirty="0" err="1"/>
              <a:t>PyG</a:t>
            </a:r>
            <a:r>
              <a:rPr lang="es-ES" dirty="0"/>
              <a:t> y Memoria.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</a:t>
            </a:r>
            <a:r>
              <a:rPr lang="es-ES" dirty="0" err="1"/>
              <a:t>regularizacion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0453" y="1885285"/>
            <a:ext cx="102771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Antes de realizar la regularización, hacemos un balance que no recoge el resultado de la </a:t>
            </a:r>
          </a:p>
          <a:p>
            <a:r>
              <a:rPr lang="es-ES" dirty="0"/>
              <a:t>empresa, intentamos determinar el resultado del ejercicio con objeto de llegar a la situación</a:t>
            </a:r>
          </a:p>
          <a:p>
            <a:r>
              <a:rPr lang="es-ES" dirty="0"/>
              <a:t>de los elementos patrimoniales.</a:t>
            </a:r>
          </a:p>
          <a:p>
            <a:r>
              <a:rPr lang="es-ES" dirty="0"/>
              <a:t>Fases de la regularización:</a:t>
            </a:r>
          </a:p>
          <a:p>
            <a:r>
              <a:rPr lang="es-ES" dirty="0"/>
              <a:t>	1 </a:t>
            </a:r>
            <a:r>
              <a:rPr lang="es-ES" dirty="0" err="1"/>
              <a:t>Contabilizacion</a:t>
            </a:r>
            <a:r>
              <a:rPr lang="es-ES" dirty="0"/>
              <a:t> de operaciones no formalizadas. Podemos tener situaciones en que</a:t>
            </a:r>
          </a:p>
          <a:p>
            <a:r>
              <a:rPr lang="es-ES" dirty="0"/>
              <a:t>desde la entrega del bien y la factura tengamos diferencias temporales que recogeremos en </a:t>
            </a:r>
          </a:p>
          <a:p>
            <a:r>
              <a:rPr lang="es-ES" dirty="0"/>
              <a:t>cuentas como:</a:t>
            </a:r>
          </a:p>
          <a:p>
            <a:r>
              <a:rPr lang="es-ES" dirty="0"/>
              <a:t>		4009 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fras</a:t>
            </a:r>
            <a:r>
              <a:rPr lang="es-ES" dirty="0"/>
              <a:t> </a:t>
            </a:r>
            <a:r>
              <a:rPr lang="es-ES" dirty="0" err="1"/>
              <a:t>ptes</a:t>
            </a:r>
            <a:r>
              <a:rPr lang="es-ES" dirty="0"/>
              <a:t> de formalizar</a:t>
            </a:r>
          </a:p>
          <a:p>
            <a:r>
              <a:rPr lang="es-ES" dirty="0"/>
              <a:t>		4309 Clientes </a:t>
            </a:r>
            <a:r>
              <a:rPr lang="es-ES" dirty="0" err="1"/>
              <a:t>fras</a:t>
            </a:r>
            <a:r>
              <a:rPr lang="es-ES" dirty="0"/>
              <a:t> </a:t>
            </a:r>
            <a:r>
              <a:rPr lang="es-ES" dirty="0" err="1"/>
              <a:t>ptes</a:t>
            </a:r>
            <a:r>
              <a:rPr lang="es-ES" dirty="0"/>
              <a:t> de formalizar</a:t>
            </a:r>
          </a:p>
          <a:p>
            <a:r>
              <a:rPr lang="es-ES" dirty="0"/>
              <a:t>	2 Clasificación correcta. Se pretende reclasificar una serie de cuentas en </a:t>
            </a:r>
            <a:r>
              <a:rPr lang="es-ES" dirty="0" err="1"/>
              <a:t>funcion</a:t>
            </a:r>
            <a:r>
              <a:rPr lang="es-ES" dirty="0"/>
              <a:t> de su </a:t>
            </a:r>
          </a:p>
          <a:p>
            <a:r>
              <a:rPr lang="es-ES" dirty="0"/>
              <a:t>vencimiento o corregir errores cometidos al contabilizar.</a:t>
            </a:r>
          </a:p>
          <a:p>
            <a:r>
              <a:rPr lang="es-ES" dirty="0"/>
              <a:t>	3 </a:t>
            </a:r>
            <a:r>
              <a:rPr lang="es-ES" dirty="0" err="1"/>
              <a:t>Periodificacion</a:t>
            </a:r>
            <a:r>
              <a:rPr lang="es-ES" dirty="0"/>
              <a:t>. Se atribuye a cada periodo de tiempo los ingresos y gastos, atendiendo</a:t>
            </a:r>
          </a:p>
          <a:p>
            <a:r>
              <a:rPr lang="es-ES" dirty="0"/>
              <a:t>a corrientes reales. El gasto no consumido o ingreso no correspondiente al periodo se transforman</a:t>
            </a:r>
          </a:p>
          <a:p>
            <a:r>
              <a:rPr lang="es-ES" dirty="0"/>
              <a:t>directamente en cuenta de activo o pasivo para traspasarlo al periodo que corresponda, usando</a:t>
            </a:r>
          </a:p>
          <a:p>
            <a:r>
              <a:rPr lang="es-ES" dirty="0"/>
              <a:t>cuentas como:</a:t>
            </a:r>
          </a:p>
          <a:p>
            <a:r>
              <a:rPr lang="es-ES" dirty="0"/>
              <a:t>		480 Gastos anticipados</a:t>
            </a:r>
          </a:p>
          <a:p>
            <a:r>
              <a:rPr lang="es-ES" dirty="0"/>
              <a:t>		588 Intereses pagados por anticipado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830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</a:t>
            </a:r>
            <a:r>
              <a:rPr lang="es-ES" dirty="0" err="1"/>
              <a:t>regularizacion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0453" y="1885285"/>
            <a:ext cx="100976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4 </a:t>
            </a:r>
            <a:r>
              <a:rPr lang="es-ES" dirty="0" err="1"/>
              <a:t>Amortizacion</a:t>
            </a:r>
            <a:r>
              <a:rPr lang="es-ES" dirty="0"/>
              <a:t>. Nace como consecuencia de adquisición de bienes (inmovilizado), se </a:t>
            </a:r>
          </a:p>
          <a:p>
            <a:r>
              <a:rPr lang="es-ES" dirty="0"/>
              <a:t>pretende corregir las perdidas de valor u obsolescencia, distribuyendo sistemáticamente</a:t>
            </a:r>
          </a:p>
          <a:p>
            <a:r>
              <a:rPr lang="es-ES" dirty="0"/>
              <a:t>Inversiones en inmovilizado, influyen en la cuenta de resultado mediante las cuentas 681, 682</a:t>
            </a:r>
          </a:p>
          <a:p>
            <a:r>
              <a:rPr lang="es-ES" dirty="0" err="1"/>
              <a:t>dotacion</a:t>
            </a:r>
            <a:r>
              <a:rPr lang="es-ES" dirty="0"/>
              <a:t> para amortización.</a:t>
            </a:r>
          </a:p>
          <a:p>
            <a:r>
              <a:rPr lang="es-ES" dirty="0"/>
              <a:t>		Valor residual. Es el valor que previsiblemente tendrá el elemento patrimonial cuando</a:t>
            </a:r>
          </a:p>
          <a:p>
            <a:r>
              <a:rPr lang="es-ES" dirty="0"/>
              <a:t>se venda al final de su vida útil.</a:t>
            </a:r>
          </a:p>
          <a:p>
            <a:r>
              <a:rPr lang="es-ES" dirty="0"/>
              <a:t>		Base de amortización. Es la cantidad que amortizaremos, sobre la que se calcula la</a:t>
            </a:r>
          </a:p>
          <a:p>
            <a:r>
              <a:rPr lang="es-ES" dirty="0"/>
              <a:t>Depreciación año a año.</a:t>
            </a:r>
          </a:p>
          <a:p>
            <a:r>
              <a:rPr lang="es-ES" dirty="0"/>
              <a:t>		Vida útil. Es una estimación de la duración del bien.</a:t>
            </a:r>
          </a:p>
          <a:p>
            <a:r>
              <a:rPr lang="es-ES" dirty="0"/>
              <a:t>		Valor neto contable. Valor del bien al final del ejercicio.</a:t>
            </a:r>
          </a:p>
          <a:p>
            <a:r>
              <a:rPr lang="es-ES" dirty="0"/>
              <a:t>	  	Tenemos varios métodos de amortización:</a:t>
            </a:r>
          </a:p>
          <a:p>
            <a:r>
              <a:rPr lang="es-ES" dirty="0"/>
              <a:t>			a De cuota anual constante. Conociendo el numero de años de vida o el porcentaje</a:t>
            </a:r>
          </a:p>
          <a:p>
            <a:r>
              <a:rPr lang="es-ES" dirty="0"/>
              <a:t>de amortización anual.</a:t>
            </a:r>
          </a:p>
          <a:p>
            <a:r>
              <a:rPr lang="es-ES" dirty="0"/>
              <a:t>			b De cuotas no constantes. En </a:t>
            </a:r>
            <a:r>
              <a:rPr lang="es-ES" dirty="0" err="1"/>
              <a:t>funcion</a:t>
            </a:r>
            <a:r>
              <a:rPr lang="es-ES" dirty="0"/>
              <a:t> de la vida útil del bien, pero con una tabla </a:t>
            </a:r>
          </a:p>
          <a:p>
            <a:r>
              <a:rPr lang="es-ES" dirty="0"/>
              <a:t>Aprobada a priori de depreciación regresiva.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02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</a:t>
            </a:r>
            <a:r>
              <a:rPr lang="es-ES" dirty="0" err="1"/>
              <a:t>regularizacion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0453" y="1885285"/>
            <a:ext cx="98283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5 Adecuación de saldos de las cuentas. Antes de la regularización hacemos inventario</a:t>
            </a:r>
          </a:p>
          <a:p>
            <a:r>
              <a:rPr lang="es-ES" dirty="0"/>
              <a:t>extracontable, comprobamos también si en otras cuentas hay desajustes, algo normal en las</a:t>
            </a:r>
          </a:p>
          <a:p>
            <a:r>
              <a:rPr lang="es-ES" dirty="0"/>
              <a:t>cuentas de </a:t>
            </a:r>
            <a:r>
              <a:rPr lang="es-ES" dirty="0" err="1"/>
              <a:t>tesoreria</a:t>
            </a:r>
            <a:r>
              <a:rPr lang="es-ES" dirty="0"/>
              <a:t>, errores posibles:</a:t>
            </a:r>
          </a:p>
          <a:p>
            <a:r>
              <a:rPr lang="es-ES" dirty="0"/>
              <a:t>		a Diferencias normales de poca cuantía. Se resuelve con un asiento en el que si falta</a:t>
            </a:r>
          </a:p>
          <a:p>
            <a:r>
              <a:rPr lang="es-ES" dirty="0"/>
              <a:t>dinero lo abonamos con </a:t>
            </a:r>
            <a:r>
              <a:rPr lang="es-ES" dirty="0" err="1"/>
              <a:t>gargo</a:t>
            </a:r>
            <a:r>
              <a:rPr lang="es-ES" dirty="0"/>
              <a:t> a otros gastos (669) y si sobra cargamos con abono a otros </a:t>
            </a:r>
          </a:p>
          <a:p>
            <a:r>
              <a:rPr lang="es-ES" dirty="0"/>
              <a:t>ingresos  (769).</a:t>
            </a:r>
          </a:p>
          <a:p>
            <a:r>
              <a:rPr lang="es-ES" dirty="0"/>
              <a:t>		b Diferencias excepcionales, lo arreglamos temporalmente con la cuenta (555)</a:t>
            </a:r>
          </a:p>
          <a:p>
            <a:r>
              <a:rPr lang="es-ES" dirty="0"/>
              <a:t>partidas pendientes de aplicación</a:t>
            </a:r>
          </a:p>
          <a:p>
            <a:r>
              <a:rPr lang="es-ES" dirty="0"/>
              <a:t>	6 Traslado de los distintos tipos de resultados a la cuenta de </a:t>
            </a:r>
            <a:r>
              <a:rPr lang="es-ES" dirty="0" err="1"/>
              <a:t>PyG</a:t>
            </a:r>
            <a:r>
              <a:rPr lang="es-ES" dirty="0"/>
              <a:t>:</a:t>
            </a:r>
          </a:p>
          <a:p>
            <a:r>
              <a:rPr lang="es-ES" dirty="0"/>
              <a:t>    		   </a:t>
            </a:r>
            <a:r>
              <a:rPr lang="es-ES" dirty="0" err="1"/>
              <a:t>Rdo</a:t>
            </a:r>
            <a:r>
              <a:rPr lang="es-ES" dirty="0"/>
              <a:t> explotación	</a:t>
            </a:r>
          </a:p>
          <a:p>
            <a:r>
              <a:rPr lang="es-ES" dirty="0"/>
              <a:t>		+ </a:t>
            </a:r>
            <a:r>
              <a:rPr lang="es-ES" dirty="0" err="1"/>
              <a:t>Rdo</a:t>
            </a:r>
            <a:r>
              <a:rPr lang="es-ES" dirty="0"/>
              <a:t> financiero</a:t>
            </a:r>
          </a:p>
          <a:p>
            <a:r>
              <a:rPr lang="es-ES" dirty="0"/>
              <a:t>		= </a:t>
            </a:r>
            <a:r>
              <a:rPr lang="es-ES" dirty="0" err="1"/>
              <a:t>Rdo</a:t>
            </a:r>
            <a:r>
              <a:rPr lang="es-ES" dirty="0"/>
              <a:t> ordinario</a:t>
            </a:r>
          </a:p>
          <a:p>
            <a:r>
              <a:rPr lang="es-ES" dirty="0"/>
              <a:t>		+ </a:t>
            </a:r>
            <a:r>
              <a:rPr lang="es-ES" dirty="0" err="1"/>
              <a:t>Rdo</a:t>
            </a:r>
            <a:r>
              <a:rPr lang="es-ES" dirty="0"/>
              <a:t> extraordinario</a:t>
            </a:r>
          </a:p>
          <a:p>
            <a:r>
              <a:rPr lang="es-ES" dirty="0"/>
              <a:t>		= </a:t>
            </a:r>
            <a:r>
              <a:rPr lang="es-ES" dirty="0" err="1"/>
              <a:t>Rdo</a:t>
            </a:r>
            <a:r>
              <a:rPr lang="es-ES"/>
              <a:t> final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66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291</TotalTime>
  <Words>674</Words>
  <Application>Microsoft Office PowerPoint</Application>
  <PresentationFormat>Panorámica</PresentationFormat>
  <Paragraphs>68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Contabilidad</vt:lpstr>
      <vt:lpstr>Etapas del proceso contable</vt:lpstr>
      <vt:lpstr>Proceso de regularizacion</vt:lpstr>
      <vt:lpstr>Proceso de regularizacion</vt:lpstr>
      <vt:lpstr>Proceso de regularizacion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20</cp:revision>
  <dcterms:created xsi:type="dcterms:W3CDTF">2021-11-28T13:00:50Z</dcterms:created>
  <dcterms:modified xsi:type="dcterms:W3CDTF">2021-12-09T15:48:44Z</dcterms:modified>
</cp:coreProperties>
</file>