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1644C2-4ABC-4AE2-971E-C95852CA9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445357" cy="883524"/>
          </a:xfrm>
        </p:spPr>
        <p:txBody>
          <a:bodyPr>
            <a:normAutofit/>
          </a:bodyPr>
          <a:lstStyle/>
          <a:p>
            <a:r>
              <a:rPr lang="es-ES" sz="4800" dirty="0"/>
              <a:t>Contabilidad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53B911-50CF-4A47-8902-B822D7493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>
            <a:normAutofit/>
          </a:bodyPr>
          <a:lstStyle/>
          <a:p>
            <a:r>
              <a:rPr lang="es-ES" dirty="0" err="1"/>
              <a:t>Tesoreria</a:t>
            </a:r>
            <a:r>
              <a:rPr lang="es-ES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Un teclado de computadora&#10;&#10;Descripción generada automáticamente">
            <a:extLst>
              <a:ext uri="{FF2B5EF4-FFF2-40B4-BE49-F238E27FC236}">
                <a16:creationId xmlns:a16="http://schemas.microsoft.com/office/drawing/2014/main" id="{F34A6CEC-F3CD-4186-9592-9B49FB9E30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112" r="-1" b="12113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 descr="Imagen de la pantalla de un computador portátil&#10;&#10;Descripción generada automáticamente con confianza media">
            <a:extLst>
              <a:ext uri="{FF2B5EF4-FFF2-40B4-BE49-F238E27FC236}">
                <a16:creationId xmlns:a16="http://schemas.microsoft.com/office/drawing/2014/main" id="{23FE9BA6-540D-4206-8962-EAB7DEF26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6253" y="-6647"/>
            <a:ext cx="7189281" cy="404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</a:t>
            </a:r>
            <a:r>
              <a:rPr lang="es-ES" dirty="0" err="1"/>
              <a:t>Tesoreria</a:t>
            </a:r>
            <a:r>
              <a:rPr lang="es-ES" dirty="0"/>
              <a:t> en la empresa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297412" y="3527285"/>
            <a:ext cx="7276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 </a:t>
            </a:r>
            <a:r>
              <a:rPr lang="es-ES" dirty="0" err="1"/>
              <a:t>tesoreria</a:t>
            </a:r>
            <a:r>
              <a:rPr lang="es-ES" dirty="0"/>
              <a:t> es parte imprescindible para la creación de una empresa</a:t>
            </a:r>
          </a:p>
          <a:p>
            <a:r>
              <a:rPr lang="es-ES" dirty="0" err="1"/>
              <a:t>Tesoreria</a:t>
            </a:r>
            <a:r>
              <a:rPr lang="es-ES" dirty="0"/>
              <a:t> = dinero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358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Elementos que integran</a:t>
            </a:r>
            <a:br>
              <a:rPr lang="es-ES" dirty="0"/>
            </a:br>
            <a:r>
              <a:rPr lang="es-ES" dirty="0"/>
              <a:t>la </a:t>
            </a:r>
            <a:r>
              <a:rPr lang="es-ES" dirty="0" err="1"/>
              <a:t>tesoreria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297412" y="3527285"/>
            <a:ext cx="92768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subgrupo de </a:t>
            </a:r>
            <a:r>
              <a:rPr lang="es-ES" dirty="0" err="1"/>
              <a:t>tesoreria</a:t>
            </a:r>
            <a:r>
              <a:rPr lang="es-ES" dirty="0"/>
              <a:t> es el 57 (ver plan contable).</a:t>
            </a:r>
          </a:p>
          <a:p>
            <a:r>
              <a:rPr lang="es-ES" dirty="0"/>
              <a:t>La </a:t>
            </a:r>
            <a:r>
              <a:rPr lang="es-ES" dirty="0" err="1"/>
              <a:t>tesoreria</a:t>
            </a:r>
            <a:r>
              <a:rPr lang="es-ES" dirty="0"/>
              <a:t> en líneas generales es improductiva y escasamente rentable, es fácilmente </a:t>
            </a:r>
          </a:p>
          <a:p>
            <a:r>
              <a:rPr lang="es-ES" dirty="0" err="1"/>
              <a:t>sustraible</a:t>
            </a:r>
            <a:r>
              <a:rPr lang="es-ES" dirty="0"/>
              <a:t>.</a:t>
            </a:r>
          </a:p>
          <a:p>
            <a:r>
              <a:rPr lang="es-ES" dirty="0"/>
              <a:t>Hay que mantener un control estricto sobre ella.</a:t>
            </a:r>
          </a:p>
          <a:p>
            <a:r>
              <a:rPr lang="es-ES" dirty="0"/>
              <a:t>Normalmente se utiliza el fondo fijo de caja, se deja una cantidad fija en caja que se va</a:t>
            </a:r>
          </a:p>
          <a:p>
            <a:r>
              <a:rPr lang="es-ES" dirty="0"/>
              <a:t>reponiendo solo por la cantidad necesaria hasta completar el fondo fijo establecido como</a:t>
            </a:r>
          </a:p>
          <a:p>
            <a:r>
              <a:rPr lang="es-ES" dirty="0"/>
              <a:t>necesario.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917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Problemática contable </a:t>
            </a:r>
            <a:br>
              <a:rPr lang="es-ES" dirty="0"/>
            </a:br>
            <a:r>
              <a:rPr lang="es-ES" dirty="0"/>
              <a:t>de la caja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297412" y="3527285"/>
            <a:ext cx="9584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Su saldo debe ser deudor, cuenta de activo.</a:t>
            </a:r>
          </a:p>
          <a:p>
            <a:r>
              <a:rPr lang="es-ES" dirty="0"/>
              <a:t>Arqueo, consiste en comprobar que dentro de la caja tenemos la cantidad que teóricamente</a:t>
            </a:r>
          </a:p>
          <a:p>
            <a:r>
              <a:rPr lang="es-ES" dirty="0"/>
              <a:t>debe tener.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600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Cuentas bancarias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297412" y="3527285"/>
            <a:ext cx="92127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Podemos tener:</a:t>
            </a:r>
          </a:p>
          <a:p>
            <a:r>
              <a:rPr lang="es-ES" dirty="0"/>
              <a:t>	Cuenta bancaria de disponibilidad inmediata o cuentas corrientes a la vista, son de </a:t>
            </a:r>
          </a:p>
          <a:p>
            <a:r>
              <a:rPr lang="es-ES" dirty="0" err="1"/>
              <a:t>disposicion</a:t>
            </a:r>
            <a:r>
              <a:rPr lang="es-ES" dirty="0"/>
              <a:t> inmediata.</a:t>
            </a:r>
          </a:p>
          <a:p>
            <a:r>
              <a:rPr lang="es-ES" dirty="0"/>
              <a:t>	Cuenta de crédito o </a:t>
            </a:r>
            <a:r>
              <a:rPr lang="es-ES" dirty="0" err="1"/>
              <a:t>polizas</a:t>
            </a:r>
            <a:r>
              <a:rPr lang="es-ES" dirty="0"/>
              <a:t> de crédito, se dispone a medida que se necesita, según</a:t>
            </a:r>
          </a:p>
          <a:p>
            <a:r>
              <a:rPr lang="es-ES" dirty="0"/>
              <a:t>condiciones pactadas.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56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</a:t>
            </a:r>
            <a:r>
              <a:rPr lang="es-ES" dirty="0" err="1"/>
              <a:t>tesoreria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297412" y="3527285"/>
            <a:ext cx="96103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 se deben de mantener sumas considerables en caja, por el riesgo que conlleva y porque</a:t>
            </a:r>
          </a:p>
          <a:p>
            <a:r>
              <a:rPr lang="es-ES" dirty="0"/>
              <a:t>es poco rentable.</a:t>
            </a:r>
          </a:p>
          <a:p>
            <a:r>
              <a:rPr lang="es-ES" dirty="0"/>
              <a:t>Con el dinero en bancos también hay que tener cuidado, entre otras medidas de seguridad</a:t>
            </a:r>
          </a:p>
          <a:p>
            <a:r>
              <a:rPr lang="es-ES" dirty="0" err="1"/>
              <a:t>podriamos</a:t>
            </a:r>
            <a:r>
              <a:rPr lang="es-ES" dirty="0"/>
              <a:t>  tener cuentas mancomunadas (que se necesiten 2 firmas o mas para operar), </a:t>
            </a:r>
          </a:p>
          <a:p>
            <a:r>
              <a:rPr lang="es-ES" dirty="0"/>
              <a:t>también que los que tengan firmas no lleven la contabilidad.</a:t>
            </a:r>
          </a:p>
          <a:p>
            <a:r>
              <a:rPr lang="es-ES" dirty="0"/>
              <a:t>Se debe documentar adecuadamente la operación y tener una persona responsable de caja.</a:t>
            </a:r>
          </a:p>
        </p:txBody>
      </p:sp>
    </p:spTree>
    <p:extLst>
      <p:ext uri="{BB962C8B-B14F-4D97-AF65-F5344CB8AC3E}">
        <p14:creationId xmlns:p14="http://schemas.microsoft.com/office/powerpoint/2010/main" val="371027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Conciliacion</a:t>
            </a:r>
            <a:r>
              <a:rPr lang="es-ES" dirty="0"/>
              <a:t> bancaria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265514" y="3314634"/>
            <a:ext cx="100543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Consiste en adecuar el saldo que uno tiene en el banco con el saldo de la cuenta contable del</a:t>
            </a:r>
          </a:p>
          <a:p>
            <a:r>
              <a:rPr lang="es-ES" dirty="0"/>
              <a:t>banco.</a:t>
            </a:r>
          </a:p>
          <a:p>
            <a:r>
              <a:rPr lang="es-ES" dirty="0"/>
              <a:t>Ejemplo. Una empresa tiene un saldo en banco de 5400 </a:t>
            </a:r>
            <a:r>
              <a:rPr lang="es-ES" dirty="0" err="1"/>
              <a:t>um</a:t>
            </a:r>
            <a:r>
              <a:rPr lang="es-ES" dirty="0"/>
              <a:t>, en la contabilidad el saldo es de</a:t>
            </a:r>
          </a:p>
          <a:p>
            <a:r>
              <a:rPr lang="es-ES" dirty="0"/>
              <a:t>5420 </a:t>
            </a:r>
            <a:r>
              <a:rPr lang="es-ES" dirty="0" err="1"/>
              <a:t>um</a:t>
            </a:r>
            <a:r>
              <a:rPr lang="es-ES" dirty="0"/>
              <a:t>, esta diferencia es debida a:</a:t>
            </a:r>
          </a:p>
          <a:p>
            <a:r>
              <a:rPr lang="es-ES" dirty="0"/>
              <a:t>	1º El banco no ha anotado aun un talón bancario de 500 </a:t>
            </a:r>
            <a:r>
              <a:rPr lang="es-ES" dirty="0" err="1"/>
              <a:t>um</a:t>
            </a:r>
            <a:r>
              <a:rPr lang="es-ES" dirty="0"/>
              <a:t>.</a:t>
            </a:r>
          </a:p>
          <a:p>
            <a:r>
              <a:rPr lang="es-ES" dirty="0"/>
              <a:t>	2º Los intereses de la cuenta corriente que aun no se ha anotado en contabilidad ascienden</a:t>
            </a:r>
          </a:p>
          <a:p>
            <a:r>
              <a:rPr lang="es-ES" dirty="0"/>
              <a:t>a 30 </a:t>
            </a:r>
            <a:r>
              <a:rPr lang="es-ES" dirty="0" err="1"/>
              <a:t>um</a:t>
            </a:r>
            <a:r>
              <a:rPr lang="es-ES" dirty="0"/>
              <a:t>.</a:t>
            </a:r>
          </a:p>
          <a:p>
            <a:r>
              <a:rPr lang="es-ES" dirty="0"/>
              <a:t>	3º Los intereses por descubierto ascienden a 60 </a:t>
            </a:r>
            <a:r>
              <a:rPr lang="es-ES" dirty="0" err="1"/>
              <a:t>um</a:t>
            </a:r>
            <a:r>
              <a:rPr lang="es-ES" dirty="0"/>
              <a:t> a favor del banco, sin anotar aun en</a:t>
            </a:r>
          </a:p>
          <a:p>
            <a:r>
              <a:rPr lang="es-ES" dirty="0"/>
              <a:t>contabilidad.</a:t>
            </a:r>
          </a:p>
          <a:p>
            <a:r>
              <a:rPr lang="es-ES" dirty="0"/>
              <a:t>	4º Se pago a un proveedor con talón por 600 </a:t>
            </a:r>
            <a:r>
              <a:rPr lang="es-ES" dirty="0" err="1"/>
              <a:t>um</a:t>
            </a:r>
            <a:r>
              <a:rPr lang="es-ES" dirty="0"/>
              <a:t> y aun no lo ha presentado a cobro.</a:t>
            </a:r>
          </a:p>
          <a:p>
            <a:r>
              <a:rPr lang="es-ES" dirty="0"/>
              <a:t>	5º Se paga por banco la luz y aun no nos lo han comunicado, importe 90 </a:t>
            </a:r>
            <a:r>
              <a:rPr lang="es-ES" dirty="0" err="1"/>
              <a:t>um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194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Solucion</a:t>
            </a:r>
            <a:br>
              <a:rPr lang="es-ES" dirty="0"/>
            </a:br>
            <a:r>
              <a:rPr lang="es-ES" dirty="0" err="1"/>
              <a:t>conciliacion</a:t>
            </a:r>
            <a:r>
              <a:rPr lang="es-ES" dirty="0"/>
              <a:t> bancaria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236978" y="2413337"/>
            <a:ext cx="572464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Saldo según Banco:					5400</a:t>
            </a:r>
          </a:p>
          <a:p>
            <a:r>
              <a:rPr lang="es-ES" dirty="0"/>
              <a:t>Talón 1								+500</a:t>
            </a:r>
          </a:p>
          <a:p>
            <a:r>
              <a:rPr lang="es-ES" dirty="0"/>
              <a:t>Talón 2								-600</a:t>
            </a:r>
          </a:p>
          <a:p>
            <a:endParaRPr lang="es-ES" dirty="0"/>
          </a:p>
          <a:p>
            <a:r>
              <a:rPr lang="es-ES" dirty="0"/>
              <a:t>Saldo conciliado banco =				5300</a:t>
            </a:r>
          </a:p>
          <a:p>
            <a:endParaRPr lang="es-ES" dirty="0"/>
          </a:p>
          <a:p>
            <a:r>
              <a:rPr lang="es-ES" dirty="0"/>
              <a:t>Saldo según Empresa:				5420</a:t>
            </a:r>
          </a:p>
          <a:p>
            <a:r>
              <a:rPr lang="es-ES" dirty="0"/>
              <a:t>Interés 1								  +30</a:t>
            </a:r>
          </a:p>
          <a:p>
            <a:r>
              <a:rPr lang="es-ES" dirty="0"/>
              <a:t>Interés 2								  -60</a:t>
            </a:r>
          </a:p>
          <a:p>
            <a:r>
              <a:rPr lang="es-ES" dirty="0"/>
              <a:t>Recibo luz							  -90</a:t>
            </a:r>
          </a:p>
          <a:p>
            <a:endParaRPr lang="es-ES" dirty="0"/>
          </a:p>
          <a:p>
            <a:r>
              <a:rPr lang="es-ES" dirty="0"/>
              <a:t>Saldo conciliado banco =				5300		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0156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{2DA7A2E1-D7D7-4F68-80A7-2C8C3C434FA2}tf16401375</Template>
  <TotalTime>307</TotalTime>
  <Words>510</Words>
  <Application>Microsoft Office PowerPoint</Application>
  <PresentationFormat>Panorámica</PresentationFormat>
  <Paragraphs>55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Contabilidad</vt:lpstr>
      <vt:lpstr>La Tesoreria en la empresa</vt:lpstr>
      <vt:lpstr>Elementos que integran la tesoreria</vt:lpstr>
      <vt:lpstr>Problemática contable  de la caja</vt:lpstr>
      <vt:lpstr>Cuentas bancarias</vt:lpstr>
      <vt:lpstr>Control de tesoreria</vt:lpstr>
      <vt:lpstr>Conciliacion bancaria</vt:lpstr>
      <vt:lpstr>Solucion conciliacion bancaria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Contabilidad</dc:title>
  <dc:creator>JOSE OJEDA ROJAS</dc:creator>
  <cp:lastModifiedBy>Office</cp:lastModifiedBy>
  <cp:revision>21</cp:revision>
  <dcterms:created xsi:type="dcterms:W3CDTF">2021-11-28T13:00:50Z</dcterms:created>
  <dcterms:modified xsi:type="dcterms:W3CDTF">2021-12-15T15:28:13Z</dcterms:modified>
</cp:coreProperties>
</file>