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76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IVA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IVA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7923" y="1525629"/>
            <a:ext cx="103330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 través de un procedimiento especial se grava la adquisición de bienes y servicios, es un </a:t>
            </a:r>
          </a:p>
          <a:p>
            <a:r>
              <a:rPr lang="es-ES" dirty="0"/>
              <a:t>impuesto que se calcula aplicando un % sobre el valor de los bienes y servicios.</a:t>
            </a:r>
          </a:p>
          <a:p>
            <a:r>
              <a:rPr lang="es-ES" dirty="0"/>
              <a:t>Va dirigido al consumidor final, pero la administración de hacienda en lugar de esperar al ultimo</a:t>
            </a:r>
          </a:p>
          <a:p>
            <a:r>
              <a:rPr lang="es-ES" dirty="0"/>
              <a:t>momento, pretende ir recaudando dicho impuesto poco a poco, por ello toda empresa tiene una</a:t>
            </a:r>
          </a:p>
          <a:p>
            <a:r>
              <a:rPr lang="es-ES" dirty="0"/>
              <a:t>doble obligación, tiene que soportar IVA en toda compra de bienes y servicios que realice y tiene</a:t>
            </a:r>
          </a:p>
          <a:p>
            <a:r>
              <a:rPr lang="es-ES" dirty="0"/>
              <a:t>que repercutir IVA en todas las ventas de bienes y servicios que genere.</a:t>
            </a:r>
          </a:p>
          <a:p>
            <a:r>
              <a:rPr lang="es-ES" dirty="0"/>
              <a:t>Grava el consumo final, se liquida poco a poco, pero seria lo mismo si se aplicara directamente</a:t>
            </a:r>
          </a:p>
          <a:p>
            <a:r>
              <a:rPr lang="es-ES" dirty="0"/>
              <a:t>al final.</a:t>
            </a:r>
          </a:p>
          <a:p>
            <a:r>
              <a:rPr lang="es-ES" dirty="0"/>
              <a:t>Una vez al trimestre, la empresa ve la diferencia del pago y cobro de IVA, con lo que tendrá las</a:t>
            </a:r>
          </a:p>
          <a:p>
            <a:r>
              <a:rPr lang="es-ES" dirty="0"/>
              <a:t>siguientes opciones:</a:t>
            </a:r>
          </a:p>
          <a:p>
            <a:r>
              <a:rPr lang="es-ES" dirty="0"/>
              <a:t>	1. Si ha cobrado mas de lo que ha pagado, ingresara dicha cantidad en hacienda.</a:t>
            </a:r>
          </a:p>
          <a:p>
            <a:r>
              <a:rPr lang="es-ES" dirty="0"/>
              <a:t>	2. Si ha pagado mas de lo que ha cobrado, hacienda le devolverá la diferencia, normalmente</a:t>
            </a:r>
          </a:p>
          <a:p>
            <a:r>
              <a:rPr lang="es-ES" dirty="0"/>
              <a:t>se descontara del siguiente periodo.</a:t>
            </a:r>
          </a:p>
          <a:p>
            <a:r>
              <a:rPr lang="es-ES" dirty="0"/>
              <a:t>Las cuentas de IVA son 472 IVA soportado y 477 IVA repercutido, cuando se prepara el asiento </a:t>
            </a:r>
          </a:p>
          <a:p>
            <a:r>
              <a:rPr lang="es-ES" dirty="0"/>
              <a:t>de liquidación de IVA se llevan las cantidades a la 475 H P acreedor IVA o a la 470 H P deudor IVA.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IVA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7923" y="1525629"/>
            <a:ext cx="95205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empresa vende una cantidad de 1200 </a:t>
            </a:r>
            <a:r>
              <a:rPr lang="es-ES" dirty="0" err="1"/>
              <a:t>um</a:t>
            </a:r>
            <a:r>
              <a:rPr lang="es-ES" dirty="0"/>
              <a:t> y cobra al contado por caja, realizar asiento </a:t>
            </a:r>
          </a:p>
          <a:p>
            <a:r>
              <a:rPr lang="es-ES" dirty="0"/>
              <a:t>con IVA  al 21%, compra por 600 </a:t>
            </a:r>
            <a:r>
              <a:rPr lang="es-ES" dirty="0" err="1"/>
              <a:t>um</a:t>
            </a:r>
            <a:r>
              <a:rPr lang="es-ES" dirty="0"/>
              <a:t> + IVA, también al contado.</a:t>
            </a:r>
          </a:p>
          <a:p>
            <a:endParaRPr lang="es-ES" dirty="0"/>
          </a:p>
          <a:p>
            <a:r>
              <a:rPr lang="es-ES" dirty="0"/>
              <a:t>	1452 	Caja			a			Ventas			     1200</a:t>
            </a:r>
          </a:p>
          <a:p>
            <a:r>
              <a:rPr lang="es-ES" dirty="0"/>
              <a:t>										H P IVA </a:t>
            </a:r>
            <a:r>
              <a:rPr lang="es-ES" dirty="0" err="1"/>
              <a:t>rep</a:t>
            </a:r>
            <a:r>
              <a:rPr lang="es-ES" dirty="0"/>
              <a:t>	  		252</a:t>
            </a:r>
          </a:p>
          <a:p>
            <a:endParaRPr lang="es-ES" dirty="0"/>
          </a:p>
          <a:p>
            <a:r>
              <a:rPr lang="es-ES" dirty="0"/>
              <a:t>	  600	Compras		a			Caja				726</a:t>
            </a:r>
          </a:p>
          <a:p>
            <a:r>
              <a:rPr lang="es-ES" dirty="0"/>
              <a:t>	  126	H P IVA </a:t>
            </a:r>
            <a:r>
              <a:rPr lang="es-ES" dirty="0" err="1"/>
              <a:t>sop</a:t>
            </a:r>
            <a:endParaRPr lang="es-ES" dirty="0"/>
          </a:p>
          <a:p>
            <a:endParaRPr lang="es-ES" dirty="0"/>
          </a:p>
          <a:p>
            <a:r>
              <a:rPr lang="es-ES" dirty="0"/>
              <a:t>	El asiento para la liquidación del IVA seria: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  252	H P IVA </a:t>
            </a:r>
            <a:r>
              <a:rPr lang="es-ES" dirty="0" err="1"/>
              <a:t>rep</a:t>
            </a:r>
            <a:r>
              <a:rPr lang="es-ES" dirty="0"/>
              <a:t>		a			H P IVA </a:t>
            </a:r>
            <a:r>
              <a:rPr lang="es-ES" dirty="0" err="1"/>
              <a:t>sop</a:t>
            </a:r>
            <a:r>
              <a:rPr lang="es-ES" dirty="0"/>
              <a:t>			126</a:t>
            </a:r>
          </a:p>
          <a:p>
            <a:r>
              <a:rPr lang="es-ES" dirty="0"/>
              <a:t>										H P acreedor IVA		126</a:t>
            </a:r>
          </a:p>
          <a:p>
            <a:endParaRPr lang="es-ES" dirty="0"/>
          </a:p>
          <a:p>
            <a:r>
              <a:rPr lang="es-ES" dirty="0"/>
              <a:t>	El día que se pague el IVA, seria: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  126	H P acreedor IVA	a			Bancos				126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23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Naturaleza del impuesto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0454" y="1346670"/>
            <a:ext cx="1018740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 tributo que recae sobre el consumo y grava las siguientes operaciones:</a:t>
            </a:r>
          </a:p>
          <a:p>
            <a:r>
              <a:rPr lang="es-ES" dirty="0"/>
              <a:t>	Entregas de bienes y prestación de servicios efectuadas por empresarios.</a:t>
            </a:r>
          </a:p>
          <a:p>
            <a:r>
              <a:rPr lang="es-ES" dirty="0"/>
              <a:t>	Adquisiciones intracomunitarias de bienes.</a:t>
            </a:r>
          </a:p>
          <a:p>
            <a:r>
              <a:rPr lang="es-ES" dirty="0"/>
              <a:t>	Importaciones de bienes.</a:t>
            </a:r>
          </a:p>
          <a:p>
            <a:r>
              <a:rPr lang="es-ES" dirty="0"/>
              <a:t>Hecho imponible. Están sujetos a este impuesto las entregas de bienes con carácter</a:t>
            </a:r>
          </a:p>
          <a:p>
            <a:r>
              <a:rPr lang="es-ES" dirty="0"/>
              <a:t>habitual o provisional, con carácter oneroso en el desarrollo de la actividad.</a:t>
            </a:r>
          </a:p>
          <a:p>
            <a:r>
              <a:rPr lang="es-ES" dirty="0"/>
              <a:t>Consultar exenciones del impuesto según normativas.</a:t>
            </a:r>
          </a:p>
          <a:p>
            <a:r>
              <a:rPr lang="es-ES" dirty="0"/>
              <a:t>Lugar del impuesto:</a:t>
            </a:r>
          </a:p>
          <a:p>
            <a:r>
              <a:rPr lang="es-ES" dirty="0"/>
              <a:t>	1 Lugar de la realización de las entregas de bienes. Las que no sean objeto de</a:t>
            </a:r>
          </a:p>
          <a:p>
            <a:r>
              <a:rPr lang="es-ES" dirty="0" err="1"/>
              <a:t>expedicion</a:t>
            </a:r>
            <a:r>
              <a:rPr lang="es-ES" dirty="0"/>
              <a:t> y transporte se entenderán realizadas en el territorio de aplicación del impuesto</a:t>
            </a:r>
          </a:p>
          <a:p>
            <a:r>
              <a:rPr lang="es-ES" dirty="0"/>
              <a:t>cuando los bienes se pongan a disposición del adquiriente en dicho territorio.</a:t>
            </a:r>
          </a:p>
          <a:p>
            <a:r>
              <a:rPr lang="es-ES" dirty="0"/>
              <a:t>	2 Lugar de adquisición intracomunitaria. Se considera realizada cuando se encuentra en este</a:t>
            </a:r>
          </a:p>
          <a:p>
            <a:r>
              <a:rPr lang="es-ES" dirty="0"/>
              <a:t>territorio el lugar de la llegada de la expedición.</a:t>
            </a:r>
          </a:p>
          <a:p>
            <a:r>
              <a:rPr lang="es-ES" dirty="0"/>
              <a:t>Devengo. El impuesto se devenga o nace en:</a:t>
            </a:r>
          </a:p>
          <a:p>
            <a:r>
              <a:rPr lang="es-ES" dirty="0"/>
              <a:t>	1 Las entregas de bienes cuando tenga lugar la puesta a disposición del comprador.</a:t>
            </a:r>
          </a:p>
          <a:p>
            <a:r>
              <a:rPr lang="es-ES" dirty="0"/>
              <a:t>	2 Las prestaciones de servicios cuando se ejecuten o efectúen.</a:t>
            </a:r>
          </a:p>
          <a:p>
            <a:r>
              <a:rPr lang="es-ES" dirty="0"/>
              <a:t>	En las adquisiciones intracomunitarias el devengo es en el momento en que se considere</a:t>
            </a:r>
          </a:p>
          <a:p>
            <a:r>
              <a:rPr lang="es-ES" dirty="0"/>
              <a:t>efectuada la entrega.</a:t>
            </a:r>
          </a:p>
          <a:p>
            <a:r>
              <a:rPr lang="es-ES" dirty="0"/>
              <a:t>	En la importaciones se devenga en el momento en que nacen las obligaciones por el </a:t>
            </a:r>
          </a:p>
          <a:p>
            <a:r>
              <a:rPr lang="es-ES" dirty="0"/>
              <a:t>derecho de importación aduanera.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1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Naturaleza del impuesto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8246" y="2399293"/>
            <a:ext cx="98155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Base imponible. Se constituye por el importe total de la contraprestación, no se incluyen en la </a:t>
            </a:r>
          </a:p>
          <a:p>
            <a:r>
              <a:rPr lang="es-ES" dirty="0"/>
              <a:t>base los descuentos y bonificaciones.</a:t>
            </a:r>
          </a:p>
          <a:p>
            <a:r>
              <a:rPr lang="es-ES" dirty="0"/>
              <a:t>	Hay que repercutir expresamente el IVA en las facturas.</a:t>
            </a:r>
          </a:p>
          <a:p>
            <a:r>
              <a:rPr lang="es-ES" dirty="0"/>
              <a:t>Tipo impositivo. Es el % que se aplica a la base imponible.</a:t>
            </a:r>
          </a:p>
          <a:p>
            <a:r>
              <a:rPr lang="es-ES" dirty="0"/>
              <a:t>Requisitos de una factura:</a:t>
            </a:r>
          </a:p>
          <a:p>
            <a:r>
              <a:rPr lang="es-ES" dirty="0"/>
              <a:t>	1 Numero correlativo y serie de la factura</a:t>
            </a:r>
          </a:p>
          <a:p>
            <a:r>
              <a:rPr lang="es-ES" dirty="0"/>
              <a:t>	2 Nombre, apellidos o denominación social junto con el CIF o NIF.</a:t>
            </a:r>
          </a:p>
          <a:p>
            <a:r>
              <a:rPr lang="es-ES" dirty="0"/>
              <a:t>	3 </a:t>
            </a:r>
            <a:r>
              <a:rPr lang="es-ES" dirty="0" err="1"/>
              <a:t>Descripcion</a:t>
            </a:r>
            <a:r>
              <a:rPr lang="es-ES" dirty="0"/>
              <a:t> de la operación, base imponible, tipo tributario y total.</a:t>
            </a:r>
          </a:p>
          <a:p>
            <a:r>
              <a:rPr lang="es-ES" dirty="0"/>
              <a:t>	4 Fecha.</a:t>
            </a:r>
          </a:p>
          <a:p>
            <a:r>
              <a:rPr lang="es-ES" dirty="0"/>
              <a:t>	5 Lugar de expedición de la factura.</a:t>
            </a:r>
          </a:p>
          <a:p>
            <a:r>
              <a:rPr lang="es-ES" dirty="0"/>
              <a:t>Cuando una cuota no es deducible, el importe de la compra o venta se incrementa.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705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afecta el IVA 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8246" y="2399293"/>
            <a:ext cx="96830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Compras</a:t>
            </a:r>
          </a:p>
          <a:p>
            <a:r>
              <a:rPr lang="es-ES" dirty="0"/>
              <a:t>	100000			Compras</a:t>
            </a:r>
          </a:p>
          <a:p>
            <a:r>
              <a:rPr lang="es-ES" dirty="0"/>
              <a:t>	   21000			H P IVA </a:t>
            </a:r>
            <a:r>
              <a:rPr lang="es-ES" dirty="0" err="1"/>
              <a:t>sop</a:t>
            </a:r>
            <a:r>
              <a:rPr lang="es-ES" dirty="0"/>
              <a:t>			a			Proveedores			121000</a:t>
            </a:r>
          </a:p>
          <a:p>
            <a:endParaRPr lang="es-ES" dirty="0"/>
          </a:p>
          <a:p>
            <a:r>
              <a:rPr lang="es-ES" dirty="0"/>
              <a:t>2 Anticipo a proveedores</a:t>
            </a:r>
          </a:p>
          <a:p>
            <a:r>
              <a:rPr lang="es-ES" dirty="0"/>
              <a:t>	100000			Anticipo a proveedores</a:t>
            </a:r>
          </a:p>
          <a:p>
            <a:r>
              <a:rPr lang="es-ES" dirty="0"/>
              <a:t>	   21000			H P IVA </a:t>
            </a:r>
            <a:r>
              <a:rPr lang="es-ES" dirty="0" err="1"/>
              <a:t>sop</a:t>
            </a:r>
            <a:r>
              <a:rPr lang="es-ES" dirty="0"/>
              <a:t>			a			Bancos				121000</a:t>
            </a:r>
          </a:p>
          <a:p>
            <a:endParaRPr lang="es-ES" dirty="0"/>
          </a:p>
          <a:p>
            <a:r>
              <a:rPr lang="es-ES" dirty="0"/>
              <a:t>	El anticipo lleva el IVA que le corresponde si la operación comercial en si misma lo lleva,</a:t>
            </a:r>
          </a:p>
          <a:p>
            <a:r>
              <a:rPr lang="es-ES" dirty="0"/>
              <a:t>como vemos este caso conlleva una excepción en la aplicación de la ley, ya que no se </a:t>
            </a:r>
          </a:p>
          <a:p>
            <a:r>
              <a:rPr lang="es-ES" dirty="0"/>
              <a:t>Intercambian bienes o servicios en ese momento, no se produce el hecho imponible.</a:t>
            </a:r>
          </a:p>
          <a:p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2342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afecta el IVA 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8246" y="2399293"/>
            <a:ext cx="97513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 Descuento sobre las compras:</a:t>
            </a:r>
          </a:p>
          <a:p>
            <a:r>
              <a:rPr lang="es-ES" dirty="0"/>
              <a:t>	a Descuento comercial es una reducción de la base imponible por motivos comerciales,</a:t>
            </a:r>
          </a:p>
          <a:p>
            <a:r>
              <a:rPr lang="es-ES" dirty="0"/>
              <a:t>es un menor importe de la factura</a:t>
            </a:r>
          </a:p>
          <a:p>
            <a:r>
              <a:rPr lang="es-ES" dirty="0"/>
              <a:t>	b Descuento sobre compras (765) por pronto pago, se recogen vayan o no en factura.</a:t>
            </a:r>
          </a:p>
          <a:p>
            <a:r>
              <a:rPr lang="es-ES" dirty="0"/>
              <a:t>	c Rappels sobre compras (609) es un descuento que se obtiene por volumen de compra,</a:t>
            </a:r>
          </a:p>
          <a:p>
            <a:r>
              <a:rPr lang="es-ES" dirty="0"/>
              <a:t>suele hacerse después de finalizar el año </a:t>
            </a:r>
            <a:r>
              <a:rPr lang="es-ES"/>
              <a:t>o ejercicio.</a:t>
            </a:r>
            <a:endParaRPr lang="es-ES" dirty="0"/>
          </a:p>
          <a:p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179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346</TotalTime>
  <Words>976</Words>
  <Application>Microsoft Office PowerPoint</Application>
  <PresentationFormat>Panorámica</PresentationFormat>
  <Paragraphs>91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Contabilidad</vt:lpstr>
      <vt:lpstr>IVA</vt:lpstr>
      <vt:lpstr>Ejemplo IVA</vt:lpstr>
      <vt:lpstr>Naturaleza del impuesto</vt:lpstr>
      <vt:lpstr>Naturaleza del impuesto</vt:lpstr>
      <vt:lpstr>Como afecta el IVA a:</vt:lpstr>
      <vt:lpstr>Como afecta el IVA 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23</cp:revision>
  <dcterms:created xsi:type="dcterms:W3CDTF">2021-11-28T13:00:50Z</dcterms:created>
  <dcterms:modified xsi:type="dcterms:W3CDTF">2021-12-17T15:38:23Z</dcterms:modified>
</cp:coreProperties>
</file>