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ACREEDORES Y DEUDORES POR OPERACIONES DE TRAFICO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 4 DE CUENTAS, INTRODUCCION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4374031"/>
            <a:ext cx="9926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Abarcan el grupo 4 del plan general de contabilidad (PGC), lo integran cuentas de personal, </a:t>
            </a:r>
          </a:p>
          <a:p>
            <a:r>
              <a:rPr lang="es-ES" dirty="0"/>
              <a:t>acreedores, proveedores, clientes y deudores, llevan siempre el IVA incorporado,  exceptuando</a:t>
            </a:r>
          </a:p>
          <a:p>
            <a:r>
              <a:rPr lang="es-ES" dirty="0"/>
              <a:t>las cuentas de anticipo.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CONTABILIZACION DE </a:t>
            </a:r>
            <a:br>
              <a:rPr lang="es-ES" dirty="0"/>
            </a:br>
            <a:r>
              <a:rPr lang="es-ES" dirty="0"/>
              <a:t>GASTOS DE PERSONAL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5817" y="1885285"/>
            <a:ext cx="95420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subgrupo 64 recoge los gastos de personal, como:</a:t>
            </a:r>
          </a:p>
          <a:p>
            <a:r>
              <a:rPr lang="es-ES" dirty="0"/>
              <a:t>	640 Sueldos y salarios</a:t>
            </a:r>
          </a:p>
          <a:p>
            <a:r>
              <a:rPr lang="es-ES" dirty="0"/>
              <a:t>	642 Seguridad social a cargo empresa</a:t>
            </a:r>
          </a:p>
          <a:p>
            <a:r>
              <a:rPr lang="es-ES" dirty="0"/>
              <a:t>Tenemos también</a:t>
            </a:r>
          </a:p>
          <a:p>
            <a:r>
              <a:rPr lang="es-ES" dirty="0"/>
              <a:t>	476 Organismo seguridad social acreedores</a:t>
            </a:r>
          </a:p>
          <a:p>
            <a:r>
              <a:rPr lang="es-ES" dirty="0"/>
              <a:t>Puede incluirse también</a:t>
            </a:r>
          </a:p>
          <a:p>
            <a:r>
              <a:rPr lang="es-ES" dirty="0"/>
              <a:t>	460 Anticipo de remuneraciones</a:t>
            </a:r>
          </a:p>
          <a:p>
            <a:r>
              <a:rPr lang="es-ES" dirty="0"/>
              <a:t>	410 Acreedores sindicales</a:t>
            </a:r>
          </a:p>
          <a:p>
            <a:r>
              <a:rPr lang="es-ES" dirty="0"/>
              <a:t>Un ejemplo de asiento de nomina podría ser:</a:t>
            </a:r>
          </a:p>
          <a:p>
            <a:endParaRPr lang="es-ES" dirty="0"/>
          </a:p>
          <a:p>
            <a:r>
              <a:rPr lang="es-ES" dirty="0"/>
              <a:t>	1200	Sueldos y salarios (640)		a		Bancos (572)					1000</a:t>
            </a:r>
          </a:p>
          <a:p>
            <a:r>
              <a:rPr lang="es-ES" dirty="0"/>
              <a:t>	  420	</a:t>
            </a:r>
            <a:r>
              <a:rPr lang="es-ES" dirty="0" err="1"/>
              <a:t>Seg</a:t>
            </a:r>
            <a:r>
              <a:rPr lang="es-ES" dirty="0"/>
              <a:t> </a:t>
            </a:r>
            <a:r>
              <a:rPr lang="es-ES" dirty="0" err="1"/>
              <a:t>soc</a:t>
            </a:r>
            <a:r>
              <a:rPr lang="es-ES" dirty="0"/>
              <a:t> cargo </a:t>
            </a:r>
            <a:r>
              <a:rPr lang="es-ES" dirty="0" err="1"/>
              <a:t>emsa</a:t>
            </a:r>
            <a:r>
              <a:rPr lang="es-ES" dirty="0"/>
              <a:t> (642)				</a:t>
            </a:r>
            <a:r>
              <a:rPr lang="es-ES" dirty="0" err="1"/>
              <a:t>Org</a:t>
            </a:r>
            <a:r>
              <a:rPr lang="es-ES" dirty="0"/>
              <a:t> </a:t>
            </a:r>
            <a:r>
              <a:rPr lang="es-ES" dirty="0" err="1"/>
              <a:t>seg</a:t>
            </a:r>
            <a:r>
              <a:rPr lang="es-ES" dirty="0"/>
              <a:t> </a:t>
            </a:r>
            <a:r>
              <a:rPr lang="es-ES" dirty="0" err="1"/>
              <a:t>soc</a:t>
            </a:r>
            <a:r>
              <a:rPr lang="es-ES" dirty="0"/>
              <a:t> acreedores (476)	   500</a:t>
            </a:r>
          </a:p>
          <a:p>
            <a:r>
              <a:rPr lang="es-ES" dirty="0"/>
              <a:t>												H P acreedor </a:t>
            </a:r>
            <a:r>
              <a:rPr lang="es-ES" dirty="0" err="1"/>
              <a:t>retenc</a:t>
            </a:r>
            <a:r>
              <a:rPr lang="es-ES" dirty="0"/>
              <a:t> </a:t>
            </a:r>
            <a:r>
              <a:rPr lang="es-ES" dirty="0" err="1"/>
              <a:t>pract</a:t>
            </a:r>
            <a:r>
              <a:rPr lang="es-ES" dirty="0"/>
              <a:t> (4751) 120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7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SUBVENCION A LA </a:t>
            </a:r>
            <a:br>
              <a:rPr lang="es-ES" dirty="0"/>
            </a:br>
            <a:r>
              <a:rPr lang="es-ES" dirty="0"/>
              <a:t>EXPLOTACION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3919" y="2470076"/>
            <a:ext cx="1026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ayudas para explotación y se consideran ingresos del ejercicio en el que se dan, se conceden</a:t>
            </a:r>
          </a:p>
          <a:p>
            <a:r>
              <a:rPr lang="es-ES" dirty="0"/>
              <a:t>para que los gastos no sean tan gravosos, se utiliza la cuenta de Hacienda Publica deudora por </a:t>
            </a:r>
          </a:p>
          <a:p>
            <a:r>
              <a:rPr lang="es-ES" dirty="0"/>
              <a:t>Subvención (4708) y las (740 o 741) Ayudas o subvenciones para explotación.</a:t>
            </a:r>
          </a:p>
          <a:p>
            <a:r>
              <a:rPr lang="es-ES" dirty="0"/>
              <a:t>Ejemplo:</a:t>
            </a:r>
          </a:p>
          <a:p>
            <a:r>
              <a:rPr lang="es-ES" dirty="0"/>
              <a:t>	Se concede una ayuda de 3000 </a:t>
            </a:r>
            <a:r>
              <a:rPr lang="es-ES" dirty="0" err="1"/>
              <a:t>um</a:t>
            </a:r>
            <a:endParaRPr lang="es-ES" dirty="0"/>
          </a:p>
          <a:p>
            <a:endParaRPr lang="es-ES" dirty="0"/>
          </a:p>
          <a:p>
            <a:r>
              <a:rPr lang="es-ES" dirty="0"/>
              <a:t>	3000		H P deudora por subvención		a	</a:t>
            </a:r>
            <a:r>
              <a:rPr lang="es-ES" dirty="0" err="1"/>
              <a:t>Subv</a:t>
            </a:r>
            <a:r>
              <a:rPr lang="es-ES" dirty="0"/>
              <a:t> </a:t>
            </a:r>
            <a:r>
              <a:rPr lang="es-ES" dirty="0" err="1"/>
              <a:t>ofic</a:t>
            </a:r>
            <a:r>
              <a:rPr lang="es-ES" dirty="0"/>
              <a:t> de explotación		3000</a:t>
            </a:r>
          </a:p>
          <a:p>
            <a:endParaRPr lang="es-ES" dirty="0"/>
          </a:p>
          <a:p>
            <a:r>
              <a:rPr lang="es-ES" dirty="0"/>
              <a:t>	Cuando se recibe el dinero</a:t>
            </a:r>
          </a:p>
          <a:p>
            <a:endParaRPr lang="es-ES" dirty="0"/>
          </a:p>
          <a:p>
            <a:r>
              <a:rPr lang="es-ES" dirty="0"/>
              <a:t>	3000		Bancos							a	H P deudora por subvención	3000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53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SUBVENCION DE</a:t>
            </a:r>
            <a:br>
              <a:rPr lang="es-ES" dirty="0"/>
            </a:br>
            <a:r>
              <a:rPr lang="es-ES" dirty="0"/>
              <a:t>CAPITAL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3919" y="2140467"/>
            <a:ext cx="10059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Cuando nos conceden la subvención para algo relacionado con activos fijos o inmovilizado, esta</a:t>
            </a:r>
          </a:p>
          <a:p>
            <a:r>
              <a:rPr lang="es-ES" dirty="0"/>
              <a:t>se asimila a objetos que permanecerán varios años, por lo que se integran en el grupo 13.</a:t>
            </a:r>
          </a:p>
          <a:p>
            <a:endParaRPr lang="es-ES" dirty="0"/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r>
              <a:rPr lang="es-ES" dirty="0"/>
              <a:t>	Nos dan una subvención de 10000 </a:t>
            </a:r>
            <a:r>
              <a:rPr lang="es-ES" dirty="0" err="1"/>
              <a:t>um</a:t>
            </a:r>
            <a:r>
              <a:rPr lang="es-ES" dirty="0"/>
              <a:t> para adquirir inmovilizado:</a:t>
            </a:r>
          </a:p>
          <a:p>
            <a:endParaRPr lang="es-ES" dirty="0"/>
          </a:p>
          <a:p>
            <a:r>
              <a:rPr lang="es-ES" dirty="0"/>
              <a:t>	10000		H P deudora por subvención		a	</a:t>
            </a:r>
            <a:r>
              <a:rPr lang="es-ES" dirty="0" err="1"/>
              <a:t>Subv</a:t>
            </a:r>
            <a:r>
              <a:rPr lang="es-ES" dirty="0"/>
              <a:t> </a:t>
            </a:r>
            <a:r>
              <a:rPr lang="es-ES" dirty="0" err="1"/>
              <a:t>ofic</a:t>
            </a:r>
            <a:r>
              <a:rPr lang="es-ES" dirty="0"/>
              <a:t> de capital			10000</a:t>
            </a:r>
          </a:p>
          <a:p>
            <a:endParaRPr lang="es-ES" dirty="0"/>
          </a:p>
          <a:p>
            <a:r>
              <a:rPr lang="es-ES" dirty="0"/>
              <a:t>	Cuando se recibe el dinero</a:t>
            </a:r>
          </a:p>
          <a:p>
            <a:endParaRPr lang="es-ES" dirty="0"/>
          </a:p>
          <a:p>
            <a:r>
              <a:rPr lang="es-ES" dirty="0"/>
              <a:t>	10000		Bancos							a	H P deudora por subvención	10000</a:t>
            </a:r>
          </a:p>
          <a:p>
            <a:endParaRPr lang="es-ES" dirty="0"/>
          </a:p>
          <a:p>
            <a:r>
              <a:rPr lang="es-ES" dirty="0"/>
              <a:t>	Compramos la maquinaria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10000		Maquinaria						a	Bancos						10000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89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SUBVENCION DE</a:t>
            </a:r>
            <a:br>
              <a:rPr lang="es-ES" dirty="0"/>
            </a:br>
            <a:r>
              <a:rPr lang="es-ES" dirty="0"/>
              <a:t>CAPITAL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3919" y="2395648"/>
            <a:ext cx="10289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 final del ejercicio se amortiza el 10% de la maquinaria (depreciación del bien)</a:t>
            </a:r>
          </a:p>
          <a:p>
            <a:endParaRPr lang="es-ES" dirty="0"/>
          </a:p>
          <a:p>
            <a:r>
              <a:rPr lang="es-ES" dirty="0"/>
              <a:t>	1000		</a:t>
            </a:r>
            <a:r>
              <a:rPr lang="es-ES" dirty="0" err="1"/>
              <a:t>Dotacion</a:t>
            </a:r>
            <a:r>
              <a:rPr lang="es-ES" dirty="0"/>
              <a:t> amortización				a	</a:t>
            </a:r>
            <a:r>
              <a:rPr lang="es-ES" dirty="0" err="1"/>
              <a:t>Amort</a:t>
            </a:r>
            <a:r>
              <a:rPr lang="es-ES" dirty="0"/>
              <a:t> acumulada maquinaria	1000</a:t>
            </a:r>
          </a:p>
          <a:p>
            <a:endParaRPr lang="es-ES" dirty="0"/>
          </a:p>
          <a:p>
            <a:r>
              <a:rPr lang="es-ES" dirty="0"/>
              <a:t>La subvención de capital es ingreso del ejercicio por el % o depreciación de lo que costo el </a:t>
            </a:r>
          </a:p>
          <a:p>
            <a:r>
              <a:rPr lang="es-ES" dirty="0"/>
              <a:t>inmovilizado, a repartir en varios ejercicios.</a:t>
            </a:r>
          </a:p>
          <a:p>
            <a:endParaRPr lang="es-ES" dirty="0"/>
          </a:p>
          <a:p>
            <a:r>
              <a:rPr lang="es-ES" dirty="0"/>
              <a:t>	1000		</a:t>
            </a:r>
            <a:r>
              <a:rPr lang="es-ES" dirty="0" err="1"/>
              <a:t>Subv</a:t>
            </a:r>
            <a:r>
              <a:rPr lang="es-ES" dirty="0"/>
              <a:t> </a:t>
            </a:r>
            <a:r>
              <a:rPr lang="es-ES" dirty="0" err="1"/>
              <a:t>ofic</a:t>
            </a:r>
            <a:r>
              <a:rPr lang="es-ES" dirty="0"/>
              <a:t> de capital (130)			a	</a:t>
            </a:r>
            <a:r>
              <a:rPr lang="es-ES" dirty="0" err="1"/>
              <a:t>Subv</a:t>
            </a:r>
            <a:r>
              <a:rPr lang="es-ES" dirty="0"/>
              <a:t> capital </a:t>
            </a:r>
            <a:r>
              <a:rPr lang="es-ES" dirty="0" err="1"/>
              <a:t>traslad</a:t>
            </a:r>
            <a:r>
              <a:rPr lang="es-ES" dirty="0"/>
              <a:t> ejercicio (775) 1000</a:t>
            </a:r>
          </a:p>
          <a:p>
            <a:endParaRPr lang="es-ES" dirty="0"/>
          </a:p>
          <a:p>
            <a:r>
              <a:rPr lang="es-ES" dirty="0"/>
              <a:t>Por lo que la cuenta 130 recoge la parte que falta, lo que queda por repartir entre los ejercicios</a:t>
            </a:r>
          </a:p>
          <a:p>
            <a:r>
              <a:rPr lang="es-ES" dirty="0"/>
              <a:t>siguientes, funciona de forma directa.</a:t>
            </a:r>
          </a:p>
          <a:p>
            <a:r>
              <a:rPr lang="es-ES" dirty="0"/>
              <a:t>	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7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371</TotalTime>
  <Words>538</Words>
  <Application>Microsoft Office PowerPoint</Application>
  <PresentationFormat>Panorámica</PresentationFormat>
  <Paragraphs>70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Contabilidad</vt:lpstr>
      <vt:lpstr>GRUPO 4 DE CUENTAS, INTRODUCCION</vt:lpstr>
      <vt:lpstr>CONTABILIZACION DE  GASTOS DE PERSONAL</vt:lpstr>
      <vt:lpstr>SUBVENCION A LA  EXPLOTACION</vt:lpstr>
      <vt:lpstr>SUBVENCION DE CAPITAL</vt:lpstr>
      <vt:lpstr>SUBVENCION DE CAPITAL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25</cp:revision>
  <dcterms:created xsi:type="dcterms:W3CDTF">2021-11-28T13:00:50Z</dcterms:created>
  <dcterms:modified xsi:type="dcterms:W3CDTF">2021-12-20T15:20:54Z</dcterms:modified>
</cp:coreProperties>
</file>