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A9E8CC-6C73-43E6-AF09-B4B1083B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6DFF5FD-BEF9-4B06-B7C2-58C5CFC9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9A18D1D-88E7-41EF-892F-C99BDEEE5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3E1A2F-E5D7-4888-BA8C-1CDDC7CE2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25649A-4F9D-4D90-8F0A-433D7A1F68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1644C2-4ABC-4AE2-971E-C95852CA9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4254" y="5166421"/>
            <a:ext cx="8445357" cy="883524"/>
          </a:xfrm>
        </p:spPr>
        <p:txBody>
          <a:bodyPr>
            <a:normAutofit/>
          </a:bodyPr>
          <a:lstStyle/>
          <a:p>
            <a:r>
              <a:rPr lang="es-ES" sz="4800" dirty="0"/>
              <a:t>Contabilidad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53B911-50CF-4A47-8902-B822D7493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536" y="4752007"/>
            <a:ext cx="8286075" cy="414413"/>
          </a:xfrm>
        </p:spPr>
        <p:txBody>
          <a:bodyPr>
            <a:normAutofit/>
          </a:bodyPr>
          <a:lstStyle/>
          <a:p>
            <a:r>
              <a:rPr lang="es-ES" dirty="0"/>
              <a:t>EFECTOS COMERCIALES Y SU PROCESO CONTABLE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F31202-25B1-43E6-94C1-CDCAFFE33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Un teclado de computadora&#10;&#10;Descripción generada automáticamente">
            <a:extLst>
              <a:ext uri="{FF2B5EF4-FFF2-40B4-BE49-F238E27FC236}">
                <a16:creationId xmlns:a16="http://schemas.microsoft.com/office/drawing/2014/main" id="{F34A6CEC-F3CD-4186-9592-9B49FB9E30C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112" r="-1" b="12113"/>
          <a:stretch/>
        </p:blipFill>
        <p:spPr>
          <a:xfrm>
            <a:off x="1005401" y="-1"/>
            <a:ext cx="10380133" cy="4030679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88507C5-B772-411D-B50E-0C075AD25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Imagen 14" descr="Imagen de la pantalla de un computador portátil&#10;&#10;Descripción generada automáticamente con confianza media">
            <a:extLst>
              <a:ext uri="{FF2B5EF4-FFF2-40B4-BE49-F238E27FC236}">
                <a16:creationId xmlns:a16="http://schemas.microsoft.com/office/drawing/2014/main" id="{23FE9BA6-540D-4206-8962-EAB7DEF268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6253" y="-6647"/>
            <a:ext cx="7189281" cy="404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5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EFECTOS COMERCIALES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32654" y="3218390"/>
            <a:ext cx="864858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 una instrumentalización de un crédito concedido a un cliente.</a:t>
            </a:r>
            <a:br>
              <a:rPr lang="es-ES" dirty="0"/>
            </a:br>
            <a:r>
              <a:rPr lang="es-ES" dirty="0"/>
              <a:t>El importe del sello de la letra se incrementa con el importe de la deuda.</a:t>
            </a:r>
          </a:p>
          <a:p>
            <a:r>
              <a:rPr lang="es-ES" dirty="0"/>
              <a:t>A la suma de las deudas que tenemos en letras se le denomina cartera de efectos.</a:t>
            </a:r>
          </a:p>
          <a:p>
            <a:r>
              <a:rPr lang="es-ES" dirty="0"/>
              <a:t>Librador es el que emite la letra, librado el que debe pagar.</a:t>
            </a:r>
          </a:p>
          <a:p>
            <a:r>
              <a:rPr lang="es-ES" dirty="0"/>
              <a:t>Para ello la empresa utiliza cuentas del grupo 43, como:</a:t>
            </a:r>
          </a:p>
          <a:p>
            <a:r>
              <a:rPr lang="es-ES" dirty="0"/>
              <a:t>	431 Clientes efectos comerciales a cobrar</a:t>
            </a:r>
          </a:p>
          <a:p>
            <a:r>
              <a:rPr lang="es-ES" dirty="0"/>
              <a:t>	4310 Efectos en cartera</a:t>
            </a:r>
          </a:p>
          <a:p>
            <a:r>
              <a:rPr lang="es-ES" dirty="0"/>
              <a:t>Los efectos en cartera están en poder de la empresa:</a:t>
            </a:r>
          </a:p>
          <a:p>
            <a:r>
              <a:rPr lang="es-ES" dirty="0"/>
              <a:t>	4311 Efectos descontados</a:t>
            </a:r>
          </a:p>
          <a:p>
            <a:r>
              <a:rPr lang="es-ES" dirty="0"/>
              <a:t>	4312 Efectos en gestión de cobro</a:t>
            </a:r>
          </a:p>
          <a:p>
            <a:r>
              <a:rPr lang="es-ES" dirty="0"/>
              <a:t>	4315 Efectos impagados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5358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EFECTOS COMERCIALES</a:t>
            </a:r>
            <a:br>
              <a:rPr lang="es-ES" dirty="0"/>
            </a:br>
            <a:r>
              <a:rPr lang="es-ES" dirty="0"/>
              <a:t>EJEMPLO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22021" y="1789592"/>
            <a:ext cx="854592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Ejemplo:</a:t>
            </a:r>
          </a:p>
          <a:p>
            <a:endParaRPr lang="es-ES" dirty="0"/>
          </a:p>
          <a:p>
            <a:r>
              <a:rPr lang="es-ES" dirty="0"/>
              <a:t>	Se venden 5000 </a:t>
            </a:r>
            <a:r>
              <a:rPr lang="es-ES" dirty="0" err="1"/>
              <a:t>um</a:t>
            </a:r>
            <a:r>
              <a:rPr lang="es-ES" dirty="0"/>
              <a:t> en mercancías a un cliente a crédito.</a:t>
            </a:r>
          </a:p>
          <a:p>
            <a:endParaRPr lang="es-ES" dirty="0"/>
          </a:p>
          <a:p>
            <a:r>
              <a:rPr lang="es-ES" dirty="0"/>
              <a:t>	5000	Clientes					a		Ventas					5000</a:t>
            </a:r>
          </a:p>
          <a:p>
            <a:endParaRPr lang="es-ES" dirty="0"/>
          </a:p>
          <a:p>
            <a:r>
              <a:rPr lang="es-ES" dirty="0"/>
              <a:t>	El cliente firma letras reconociendo la deuda.</a:t>
            </a:r>
          </a:p>
          <a:p>
            <a:endParaRPr lang="es-ES" dirty="0"/>
          </a:p>
          <a:p>
            <a:r>
              <a:rPr lang="es-ES" dirty="0"/>
              <a:t>	5000	</a:t>
            </a:r>
            <a:r>
              <a:rPr lang="es-ES" dirty="0" err="1"/>
              <a:t>Efec</a:t>
            </a:r>
            <a:r>
              <a:rPr lang="es-ES" dirty="0"/>
              <a:t> comer en cartera		a		Clientes					5000</a:t>
            </a:r>
          </a:p>
          <a:p>
            <a:endParaRPr lang="es-ES" dirty="0"/>
          </a:p>
          <a:p>
            <a:r>
              <a:rPr lang="es-ES" dirty="0"/>
              <a:t>	Se presenta al banco para gestión de cobro.</a:t>
            </a:r>
          </a:p>
          <a:p>
            <a:endParaRPr lang="es-ES" dirty="0"/>
          </a:p>
          <a:p>
            <a:r>
              <a:rPr lang="es-ES" dirty="0"/>
              <a:t>	5000	</a:t>
            </a:r>
            <a:r>
              <a:rPr lang="es-ES" dirty="0" err="1"/>
              <a:t>Efec</a:t>
            </a:r>
            <a:r>
              <a:rPr lang="es-ES" dirty="0"/>
              <a:t> comer gestión cobro	a		</a:t>
            </a:r>
            <a:r>
              <a:rPr lang="es-ES" dirty="0" err="1"/>
              <a:t>Efec</a:t>
            </a:r>
            <a:r>
              <a:rPr lang="es-ES" dirty="0"/>
              <a:t> comer en cartera		5000</a:t>
            </a:r>
          </a:p>
          <a:p>
            <a:endParaRPr lang="es-ES" dirty="0"/>
          </a:p>
          <a:p>
            <a:r>
              <a:rPr lang="es-ES" dirty="0"/>
              <a:t>	Tendremos varios supuestos a </a:t>
            </a:r>
            <a:r>
              <a:rPr lang="es-ES" dirty="0" err="1"/>
              <a:t>continuacion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353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EFECTOS COMERCIALES</a:t>
            </a:r>
            <a:br>
              <a:rPr lang="es-ES" dirty="0"/>
            </a:br>
            <a:r>
              <a:rPr lang="es-ES" dirty="0"/>
              <a:t>EJEMPLO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00880" y="1346670"/>
            <a:ext cx="9469259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  <a:p>
            <a:r>
              <a:rPr lang="es-ES" dirty="0"/>
              <a:t>	Suponemos que nos pagan.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5000	Bancos						a		</a:t>
            </a:r>
            <a:r>
              <a:rPr lang="es-ES" dirty="0" err="1"/>
              <a:t>Efec</a:t>
            </a:r>
            <a:r>
              <a:rPr lang="es-ES" dirty="0"/>
              <a:t> comer gestión cobro		5000</a:t>
            </a:r>
          </a:p>
          <a:p>
            <a:endParaRPr lang="es-ES" dirty="0"/>
          </a:p>
          <a:p>
            <a:r>
              <a:rPr lang="es-ES" dirty="0"/>
              <a:t>	Suponemos que no nos pagan.</a:t>
            </a:r>
          </a:p>
          <a:p>
            <a:endParaRPr lang="es-ES" dirty="0"/>
          </a:p>
          <a:p>
            <a:r>
              <a:rPr lang="es-ES" dirty="0"/>
              <a:t>	5000	Efectos impagados			a		</a:t>
            </a:r>
            <a:r>
              <a:rPr lang="es-ES" dirty="0" err="1"/>
              <a:t>Efec</a:t>
            </a:r>
            <a:r>
              <a:rPr lang="es-ES" dirty="0"/>
              <a:t> comer gestión cobro		5000</a:t>
            </a:r>
          </a:p>
          <a:p>
            <a:endParaRPr lang="es-ES" dirty="0"/>
          </a:p>
          <a:p>
            <a:r>
              <a:rPr lang="es-ES" dirty="0"/>
              <a:t>	Esta ultima opción puede originar gastos de devolución.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    50	Gastos bancarios				a		Bancos						  50</a:t>
            </a:r>
          </a:p>
          <a:p>
            <a:endParaRPr lang="es-ES" dirty="0"/>
          </a:p>
          <a:p>
            <a:r>
              <a:rPr lang="es-ES" dirty="0"/>
              <a:t>	También puede existir una 3ª figura que es el endoso, mediante el que se transmiten</a:t>
            </a:r>
          </a:p>
          <a:p>
            <a:r>
              <a:rPr lang="es-ES" dirty="0"/>
              <a:t>los derechos de cobro.			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5000	Efectos endosados			a		</a:t>
            </a:r>
            <a:r>
              <a:rPr lang="es-ES" dirty="0" err="1"/>
              <a:t>Efec</a:t>
            </a:r>
            <a:r>
              <a:rPr lang="es-ES" dirty="0"/>
              <a:t> comer en cartera			5000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5000	Proveedores					a		Efectos endosados			5000</a:t>
            </a:r>
          </a:p>
          <a:p>
            <a:r>
              <a:rPr lang="es-ES" dirty="0"/>
              <a:t>	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382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DESCUENTO  DE EFECTOS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32654" y="3218390"/>
            <a:ext cx="1021305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banco presta o adelanta el dinero del efecto desde el día acordado hasta el día del vencimiento</a:t>
            </a:r>
          </a:p>
          <a:p>
            <a:r>
              <a:rPr lang="es-ES" dirty="0"/>
              <a:t>de la letra, cobrando un interés o comisión por ello.</a:t>
            </a:r>
          </a:p>
          <a:p>
            <a:r>
              <a:rPr lang="es-ES" dirty="0"/>
              <a:t>Ejemplo.</a:t>
            </a:r>
          </a:p>
          <a:p>
            <a:endParaRPr lang="es-ES" dirty="0"/>
          </a:p>
          <a:p>
            <a:r>
              <a:rPr lang="es-ES" dirty="0"/>
              <a:t>	5000	Efectos descontados				a		Efectos en cartera		5000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4500	Bancos							a		Efectos descontados		5000</a:t>
            </a:r>
          </a:p>
          <a:p>
            <a:r>
              <a:rPr lang="es-ES" dirty="0"/>
              <a:t>	  250	Intereses descuento efectos</a:t>
            </a:r>
          </a:p>
          <a:p>
            <a:r>
              <a:rPr lang="es-ES" dirty="0"/>
              <a:t>	  250 	Gastos bancarios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2851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PROVISIONES PARA INSOLVENCIAS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132654" y="3218390"/>
            <a:ext cx="993092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Tenemos 2 tipos de provisiones:</a:t>
            </a:r>
          </a:p>
          <a:p>
            <a:r>
              <a:rPr lang="es-ES" dirty="0"/>
              <a:t>	1. Sistema global.</a:t>
            </a:r>
          </a:p>
          <a:p>
            <a:r>
              <a:rPr lang="es-ES" dirty="0"/>
              <a:t>		Hace estimación y dota la </a:t>
            </a:r>
            <a:r>
              <a:rPr lang="es-ES" dirty="0" err="1"/>
              <a:t>provision</a:t>
            </a:r>
            <a:r>
              <a:rPr lang="es-ES" dirty="0"/>
              <a:t>, se desconoce la titularidad del que no pagara.</a:t>
            </a:r>
          </a:p>
          <a:p>
            <a:r>
              <a:rPr lang="es-ES" dirty="0"/>
              <a:t>		Se abona al final del ejercicio por la estimación realizada.</a:t>
            </a:r>
          </a:p>
          <a:p>
            <a:r>
              <a:rPr lang="es-ES" dirty="0"/>
              <a:t>		Se carga al cierre del ejercicio por la dotación realizada en el ejercicio anterior con </a:t>
            </a:r>
          </a:p>
          <a:p>
            <a:r>
              <a:rPr lang="es-ES" dirty="0"/>
              <a:t>abono a la cuenta 794.</a:t>
            </a:r>
          </a:p>
          <a:p>
            <a:r>
              <a:rPr lang="es-ES" dirty="0"/>
              <a:t>		Ejemplo. La empresa estima un riesgo global de 3000 </a:t>
            </a:r>
            <a:r>
              <a:rPr lang="es-ES" dirty="0" err="1"/>
              <a:t>um</a:t>
            </a:r>
            <a:r>
              <a:rPr lang="es-ES" dirty="0"/>
              <a:t>.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3000	</a:t>
            </a:r>
            <a:r>
              <a:rPr lang="es-ES" dirty="0" err="1"/>
              <a:t>Dotacion</a:t>
            </a:r>
            <a:r>
              <a:rPr lang="es-ES" dirty="0"/>
              <a:t> </a:t>
            </a:r>
            <a:r>
              <a:rPr lang="es-ES" dirty="0" err="1"/>
              <a:t>provision</a:t>
            </a:r>
            <a:r>
              <a:rPr lang="es-ES" dirty="0"/>
              <a:t> (694)		a		</a:t>
            </a:r>
            <a:r>
              <a:rPr lang="es-ES" dirty="0" err="1"/>
              <a:t>Provision</a:t>
            </a:r>
            <a:r>
              <a:rPr lang="es-ES" dirty="0"/>
              <a:t> (490)					3000</a:t>
            </a:r>
          </a:p>
          <a:p>
            <a:endParaRPr lang="es-ES" dirty="0"/>
          </a:p>
          <a:p>
            <a:r>
              <a:rPr lang="es-ES" dirty="0"/>
              <a:t>		En el ejercicio siguiente se da de baja.</a:t>
            </a:r>
          </a:p>
          <a:p>
            <a:endParaRPr lang="es-ES" dirty="0"/>
          </a:p>
          <a:p>
            <a:r>
              <a:rPr lang="es-ES" dirty="0"/>
              <a:t>	3000	</a:t>
            </a:r>
            <a:r>
              <a:rPr lang="es-ES" dirty="0" err="1"/>
              <a:t>Provision</a:t>
            </a:r>
            <a:r>
              <a:rPr lang="es-ES" dirty="0"/>
              <a:t> (490)				a		</a:t>
            </a:r>
            <a:r>
              <a:rPr lang="es-ES" dirty="0" err="1"/>
              <a:t>Provision</a:t>
            </a:r>
            <a:r>
              <a:rPr lang="es-ES" dirty="0"/>
              <a:t> </a:t>
            </a:r>
            <a:r>
              <a:rPr lang="es-ES" dirty="0" err="1"/>
              <a:t>insolv</a:t>
            </a:r>
            <a:r>
              <a:rPr lang="es-ES" dirty="0"/>
              <a:t> </a:t>
            </a:r>
            <a:r>
              <a:rPr lang="es-ES" dirty="0" err="1"/>
              <a:t>tco</a:t>
            </a:r>
            <a:r>
              <a:rPr lang="es-ES" dirty="0"/>
              <a:t> aplicada (794)	3000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2139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PROVISIONES PARA INSOLVENCIAS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015696" y="2335887"/>
            <a:ext cx="1034129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	2. Sistema individualizado.</a:t>
            </a:r>
          </a:p>
          <a:p>
            <a:r>
              <a:rPr lang="es-ES" dirty="0"/>
              <a:t>		Se conoce exactamente quien no paga</a:t>
            </a:r>
          </a:p>
          <a:p>
            <a:r>
              <a:rPr lang="es-ES" dirty="0"/>
              <a:t>		Ejemplo. Un cliente que debe 1000 lo consideran de dudoso cobro.</a:t>
            </a:r>
          </a:p>
          <a:p>
            <a:r>
              <a:rPr lang="es-ES" dirty="0"/>
              <a:t>	</a:t>
            </a:r>
          </a:p>
          <a:p>
            <a:r>
              <a:rPr lang="es-ES" dirty="0"/>
              <a:t>	1000	Clientes de dudoso cobro		a		Clientes							1000</a:t>
            </a:r>
          </a:p>
          <a:p>
            <a:endParaRPr lang="es-ES" dirty="0"/>
          </a:p>
          <a:p>
            <a:r>
              <a:rPr lang="es-ES" dirty="0"/>
              <a:t>		Dotamos la </a:t>
            </a:r>
            <a:r>
              <a:rPr lang="es-ES" dirty="0" err="1"/>
              <a:t>provision</a:t>
            </a:r>
            <a:endParaRPr lang="es-ES" dirty="0"/>
          </a:p>
          <a:p>
            <a:endParaRPr lang="es-ES" dirty="0"/>
          </a:p>
          <a:p>
            <a:r>
              <a:rPr lang="es-ES" dirty="0"/>
              <a:t>	1000	</a:t>
            </a:r>
            <a:r>
              <a:rPr lang="es-ES" dirty="0" err="1"/>
              <a:t>Dotac</a:t>
            </a:r>
            <a:r>
              <a:rPr lang="es-ES" dirty="0"/>
              <a:t> </a:t>
            </a:r>
            <a:r>
              <a:rPr lang="es-ES" dirty="0" err="1"/>
              <a:t>prov</a:t>
            </a:r>
            <a:r>
              <a:rPr lang="es-ES" dirty="0"/>
              <a:t> </a:t>
            </a:r>
            <a:r>
              <a:rPr lang="es-ES" dirty="0" err="1"/>
              <a:t>insolv</a:t>
            </a:r>
            <a:r>
              <a:rPr lang="es-ES" dirty="0"/>
              <a:t> </a:t>
            </a:r>
            <a:r>
              <a:rPr lang="es-ES" dirty="0" err="1"/>
              <a:t>tco</a:t>
            </a:r>
            <a:r>
              <a:rPr lang="es-ES" dirty="0"/>
              <a:t>			a		</a:t>
            </a:r>
            <a:r>
              <a:rPr lang="es-ES" dirty="0" err="1"/>
              <a:t>Provision</a:t>
            </a:r>
            <a:r>
              <a:rPr lang="es-ES" dirty="0"/>
              <a:t> </a:t>
            </a:r>
            <a:r>
              <a:rPr lang="es-ES" dirty="0" err="1"/>
              <a:t>insolv</a:t>
            </a:r>
            <a:r>
              <a:rPr lang="es-ES" dirty="0"/>
              <a:t> </a:t>
            </a:r>
            <a:r>
              <a:rPr lang="es-ES" dirty="0" err="1"/>
              <a:t>tco</a:t>
            </a:r>
            <a:r>
              <a:rPr lang="es-ES" dirty="0"/>
              <a:t> 				1000</a:t>
            </a:r>
          </a:p>
          <a:p>
            <a:endParaRPr lang="es-ES" dirty="0"/>
          </a:p>
          <a:p>
            <a:r>
              <a:rPr lang="es-ES" dirty="0"/>
              <a:t>		Opción pagando la deuda</a:t>
            </a:r>
          </a:p>
          <a:p>
            <a:endParaRPr lang="es-ES" dirty="0"/>
          </a:p>
          <a:p>
            <a:r>
              <a:rPr lang="es-ES" dirty="0"/>
              <a:t>	1000	</a:t>
            </a:r>
            <a:r>
              <a:rPr lang="es-ES" dirty="0" err="1"/>
              <a:t>Provision</a:t>
            </a:r>
            <a:r>
              <a:rPr lang="es-ES" dirty="0"/>
              <a:t> </a:t>
            </a:r>
            <a:r>
              <a:rPr lang="es-ES" dirty="0" err="1"/>
              <a:t>insolv</a:t>
            </a:r>
            <a:r>
              <a:rPr lang="es-ES" dirty="0"/>
              <a:t> </a:t>
            </a:r>
            <a:r>
              <a:rPr lang="es-ES" dirty="0" err="1"/>
              <a:t>tco</a:t>
            </a:r>
            <a:r>
              <a:rPr lang="es-ES" dirty="0"/>
              <a:t>			a		</a:t>
            </a:r>
            <a:r>
              <a:rPr lang="es-ES" dirty="0" err="1"/>
              <a:t>Prov</a:t>
            </a:r>
            <a:r>
              <a:rPr lang="es-ES" dirty="0"/>
              <a:t> </a:t>
            </a:r>
            <a:r>
              <a:rPr lang="es-ES" dirty="0" err="1"/>
              <a:t>insolv</a:t>
            </a:r>
            <a:r>
              <a:rPr lang="es-ES" dirty="0"/>
              <a:t> </a:t>
            </a:r>
            <a:r>
              <a:rPr lang="es-ES" dirty="0" err="1"/>
              <a:t>tco</a:t>
            </a:r>
            <a:r>
              <a:rPr lang="es-ES" dirty="0"/>
              <a:t> aplicada			1000</a:t>
            </a:r>
          </a:p>
          <a:p>
            <a:r>
              <a:rPr lang="es-ES" dirty="0"/>
              <a:t>	1000	Bancos								Clientes de dudoso cobro			1000	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709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2187D-6014-4BA6-B7C8-ADED8C45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PROVISIONES PARA INSOLVENCIAS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76780E3-AADB-41FA-9065-A9813E0A3819}"/>
              </a:ext>
            </a:extLst>
          </p:cNvPr>
          <p:cNvSpPr txBox="1"/>
          <p:nvPr/>
        </p:nvSpPr>
        <p:spPr>
          <a:xfrm>
            <a:off x="1015696" y="2335887"/>
            <a:ext cx="1034129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" dirty="0"/>
          </a:p>
          <a:p>
            <a:r>
              <a:rPr lang="es-ES" dirty="0"/>
              <a:t>		Opción sin pagar deuda</a:t>
            </a:r>
          </a:p>
          <a:p>
            <a:endParaRPr lang="es-ES" dirty="0"/>
          </a:p>
          <a:p>
            <a:r>
              <a:rPr lang="es-ES" dirty="0"/>
              <a:t>	1000	</a:t>
            </a:r>
            <a:r>
              <a:rPr lang="es-ES" dirty="0" err="1"/>
              <a:t>Provision</a:t>
            </a:r>
            <a:r>
              <a:rPr lang="es-ES" dirty="0"/>
              <a:t> </a:t>
            </a:r>
            <a:r>
              <a:rPr lang="es-ES" dirty="0" err="1"/>
              <a:t>insolv</a:t>
            </a:r>
            <a:r>
              <a:rPr lang="es-ES" dirty="0"/>
              <a:t> </a:t>
            </a:r>
            <a:r>
              <a:rPr lang="es-ES" dirty="0" err="1"/>
              <a:t>tco</a:t>
            </a:r>
            <a:r>
              <a:rPr lang="es-ES" dirty="0"/>
              <a:t> 			a		</a:t>
            </a:r>
            <a:r>
              <a:rPr lang="es-ES" dirty="0" err="1"/>
              <a:t>Prov</a:t>
            </a:r>
            <a:r>
              <a:rPr lang="es-ES" dirty="0"/>
              <a:t> </a:t>
            </a:r>
            <a:r>
              <a:rPr lang="es-ES" dirty="0" err="1"/>
              <a:t>insolv</a:t>
            </a:r>
            <a:r>
              <a:rPr lang="es-ES" dirty="0"/>
              <a:t> </a:t>
            </a:r>
            <a:r>
              <a:rPr lang="es-ES" dirty="0" err="1"/>
              <a:t>tco</a:t>
            </a:r>
            <a:r>
              <a:rPr lang="es-ES" dirty="0"/>
              <a:t> aplicada 			1000</a:t>
            </a:r>
          </a:p>
          <a:p>
            <a:r>
              <a:rPr lang="es-ES" dirty="0"/>
              <a:t>	1000	Perdida </a:t>
            </a:r>
            <a:r>
              <a:rPr lang="es-ES" dirty="0" err="1"/>
              <a:t>cto</a:t>
            </a:r>
            <a:r>
              <a:rPr lang="es-ES" dirty="0"/>
              <a:t> incobrable (650)			Clientes de dudoso cobro			1000	</a:t>
            </a:r>
          </a:p>
          <a:p>
            <a:endParaRPr lang="es-ES" dirty="0"/>
          </a:p>
          <a:p>
            <a:r>
              <a:rPr lang="es-ES" dirty="0"/>
              <a:t>		Opción pagando parcialmente</a:t>
            </a:r>
          </a:p>
          <a:p>
            <a:endParaRPr lang="es-ES" dirty="0"/>
          </a:p>
          <a:p>
            <a:r>
              <a:rPr lang="es-ES" dirty="0"/>
              <a:t>	1000	</a:t>
            </a:r>
            <a:r>
              <a:rPr lang="es-ES" dirty="0" err="1"/>
              <a:t>Provision</a:t>
            </a:r>
            <a:r>
              <a:rPr lang="es-ES" dirty="0"/>
              <a:t> </a:t>
            </a:r>
            <a:r>
              <a:rPr lang="es-ES" dirty="0" err="1"/>
              <a:t>insolv</a:t>
            </a:r>
            <a:r>
              <a:rPr lang="es-ES" dirty="0"/>
              <a:t> </a:t>
            </a:r>
            <a:r>
              <a:rPr lang="es-ES" dirty="0" err="1"/>
              <a:t>tco</a:t>
            </a:r>
            <a:r>
              <a:rPr lang="es-ES" dirty="0"/>
              <a:t>			a		</a:t>
            </a:r>
            <a:r>
              <a:rPr lang="es-ES" dirty="0" err="1"/>
              <a:t>Prov</a:t>
            </a:r>
            <a:r>
              <a:rPr lang="es-ES" dirty="0"/>
              <a:t> </a:t>
            </a:r>
            <a:r>
              <a:rPr lang="es-ES" dirty="0" err="1"/>
              <a:t>insolv</a:t>
            </a:r>
            <a:r>
              <a:rPr lang="es-ES" dirty="0"/>
              <a:t> </a:t>
            </a:r>
            <a:r>
              <a:rPr lang="es-ES" dirty="0" err="1"/>
              <a:t>tco</a:t>
            </a:r>
            <a:r>
              <a:rPr lang="es-ES" dirty="0"/>
              <a:t> aplicada			1000</a:t>
            </a:r>
          </a:p>
          <a:p>
            <a:r>
              <a:rPr lang="es-ES" dirty="0"/>
              <a:t>	 800		Bancos								Clientes de dudoso cobro			1000	</a:t>
            </a:r>
          </a:p>
          <a:p>
            <a:r>
              <a:rPr lang="es-ES" dirty="0"/>
              <a:t>	 200		Perdida </a:t>
            </a:r>
            <a:r>
              <a:rPr lang="es-ES" dirty="0" err="1"/>
              <a:t>cto</a:t>
            </a:r>
            <a:r>
              <a:rPr lang="es-ES" dirty="0"/>
              <a:t> incobrable (650)	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58361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{2DA7A2E1-D7D7-4F68-80A7-2C8C3C434FA2}tf16401375</Template>
  <TotalTime>410</TotalTime>
  <Words>836</Words>
  <Application>Microsoft Office PowerPoint</Application>
  <PresentationFormat>Panorámica</PresentationFormat>
  <Paragraphs>107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Contabilidad</vt:lpstr>
      <vt:lpstr>EFECTOS COMERCIALES</vt:lpstr>
      <vt:lpstr>EFECTOS COMERCIALES EJEMPLO</vt:lpstr>
      <vt:lpstr>EFECTOS COMERCIALES EJEMPLO</vt:lpstr>
      <vt:lpstr>DESCUENTO  DE EFECTOS</vt:lpstr>
      <vt:lpstr>PROVISIONES PARA INSOLVENCIAS</vt:lpstr>
      <vt:lpstr>PROVISIONES PARA INSOLVENCIAS</vt:lpstr>
      <vt:lpstr>PROVISIONES PARA INSOLVENCIAS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Contabilidad</dc:title>
  <dc:creator>JOSE OJEDA ROJAS</dc:creator>
  <cp:lastModifiedBy>Office</cp:lastModifiedBy>
  <cp:revision>28</cp:revision>
  <dcterms:created xsi:type="dcterms:W3CDTF">2021-11-28T13:00:50Z</dcterms:created>
  <dcterms:modified xsi:type="dcterms:W3CDTF">2021-12-21T15:46:36Z</dcterms:modified>
</cp:coreProperties>
</file>