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ACTIVO INMOVILIZADO Y SU VALORACION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DERECHOS DE TRASPASO</a:t>
            </a:r>
            <a:br>
              <a:rPr lang="es-ES" dirty="0"/>
            </a:br>
            <a:r>
              <a:rPr lang="es-ES" dirty="0"/>
              <a:t>(214)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6186" y="3647032"/>
            <a:ext cx="89562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Ejemplo. Una sociedad adquiere unos derechos de traspaso por 10000.</a:t>
            </a:r>
          </a:p>
          <a:p>
            <a:endParaRPr lang="es-ES" dirty="0"/>
          </a:p>
          <a:p>
            <a:r>
              <a:rPr lang="es-ES" dirty="0"/>
              <a:t>	10000		Derechos de traspaso		a		Bancos				10000</a:t>
            </a:r>
          </a:p>
          <a:p>
            <a:endParaRPr lang="es-ES" dirty="0"/>
          </a:p>
          <a:p>
            <a:r>
              <a:rPr lang="es-ES" dirty="0"/>
              <a:t>	Vende los derechos tiempo después por 11000.</a:t>
            </a:r>
          </a:p>
          <a:p>
            <a:endParaRPr lang="es-ES" dirty="0"/>
          </a:p>
          <a:p>
            <a:r>
              <a:rPr lang="es-ES" dirty="0"/>
              <a:t>	11000		Bancos					a		Derechos de traspaso	10000</a:t>
            </a:r>
          </a:p>
          <a:p>
            <a:r>
              <a:rPr lang="es-ES" dirty="0"/>
              <a:t>												</a:t>
            </a:r>
            <a:r>
              <a:rPr lang="es-ES" dirty="0" err="1"/>
              <a:t>Bº</a:t>
            </a:r>
            <a:r>
              <a:rPr lang="es-ES" dirty="0"/>
              <a:t> </a:t>
            </a:r>
            <a:r>
              <a:rPr lang="es-ES" dirty="0" err="1"/>
              <a:t>proced</a:t>
            </a:r>
            <a:r>
              <a:rPr lang="es-ES" dirty="0"/>
              <a:t> </a:t>
            </a:r>
            <a:r>
              <a:rPr lang="es-ES" dirty="0" err="1"/>
              <a:t>inm</a:t>
            </a:r>
            <a:r>
              <a:rPr lang="es-ES" dirty="0"/>
              <a:t> </a:t>
            </a:r>
            <a:r>
              <a:rPr lang="es-ES" dirty="0" err="1"/>
              <a:t>inm</a:t>
            </a:r>
            <a:r>
              <a:rPr lang="es-ES" dirty="0"/>
              <a:t>	 1000	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6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INFORMATICAS</a:t>
            </a:r>
            <a:br>
              <a:rPr lang="es-ES" dirty="0"/>
            </a:br>
            <a:r>
              <a:rPr lang="es-ES" dirty="0"/>
              <a:t>(215)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6186" y="3647032"/>
            <a:ext cx="1003351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el importe satisfecho por la propiedad o derecho de uso de programas informáticos, incluidos</a:t>
            </a:r>
          </a:p>
          <a:p>
            <a:r>
              <a:rPr lang="es-ES" dirty="0"/>
              <a:t>los elaborados por la propia empresa.</a:t>
            </a:r>
          </a:p>
          <a:p>
            <a:r>
              <a:rPr lang="es-ES" dirty="0"/>
              <a:t>Cuando no es relevante el precio puede integrarse en la cuenta 227 o en la 623.</a:t>
            </a:r>
          </a:p>
          <a:p>
            <a:r>
              <a:rPr lang="es-ES" dirty="0"/>
              <a:t>Las elaboradas por la propia empresa solo se incluirán en el activo cuando se prevea utilizarla </a:t>
            </a:r>
          </a:p>
          <a:p>
            <a:r>
              <a:rPr lang="es-ES" dirty="0"/>
              <a:t>en varios ejercicios.</a:t>
            </a:r>
          </a:p>
          <a:p>
            <a:r>
              <a:rPr lang="es-ES" dirty="0"/>
              <a:t>En ningún caso se pueden activar los gastos de mantenimiento de la aplicación informática.</a:t>
            </a:r>
          </a:p>
          <a:p>
            <a:r>
              <a:rPr lang="es-ES" dirty="0"/>
              <a:t>Si la aplicación informática la realiza la propia empresa tendría que hacer asientos como:</a:t>
            </a:r>
          </a:p>
          <a:p>
            <a:endParaRPr lang="es-ES" dirty="0"/>
          </a:p>
          <a:p>
            <a:r>
              <a:rPr lang="es-ES" dirty="0"/>
              <a:t>	2000		Aplicaciones informáticas		a		Trabajos realizados		2000</a:t>
            </a:r>
          </a:p>
          <a:p>
            <a:r>
              <a:rPr lang="es-ES" dirty="0"/>
              <a:t>	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40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LEASING, DERECHOS SOBRE BIENES EN REGIMEN DE ARRENDAMIENTO FINANCIERO (217)	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6186" y="3647032"/>
            <a:ext cx="94436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un contrato de arrendamiento que incluye una opción de compra para el arrendamiento</a:t>
            </a:r>
          </a:p>
          <a:p>
            <a:r>
              <a:rPr lang="es-ES" dirty="0"/>
              <a:t>sobre el bien recibido, que podrá ejercitar al final del contrato por un precio que se llama</a:t>
            </a:r>
          </a:p>
          <a:p>
            <a:r>
              <a:rPr lang="es-ES" dirty="0"/>
              <a:t>valor residual y que obligatoriamente debe figurar en el contrato de arrendamiento.</a:t>
            </a:r>
          </a:p>
          <a:p>
            <a:r>
              <a:rPr lang="es-ES" dirty="0"/>
              <a:t>	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657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PROVISIONES POR DEPRECIACION DEL INMOVILIZADO (29)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6186" y="3647032"/>
            <a:ext cx="97513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Son correcciones valorativas por perdidas reversibles, que se estiman al cierre del ejercicio.</a:t>
            </a:r>
          </a:p>
          <a:p>
            <a:r>
              <a:rPr lang="es-ES" dirty="0"/>
              <a:t>Se cargan desde la 691 y se abonan en la cuenta del grupo 29.</a:t>
            </a:r>
          </a:p>
          <a:p>
            <a:r>
              <a:rPr lang="es-ES" dirty="0"/>
              <a:t>Se abona cuando desaparezca la causa que la origino, cargando en la cuenta 29 y abonando</a:t>
            </a:r>
          </a:p>
          <a:p>
            <a:r>
              <a:rPr lang="es-ES" dirty="0"/>
              <a:t>en la 79.</a:t>
            </a:r>
          </a:p>
          <a:p>
            <a:r>
              <a:rPr lang="es-ES" dirty="0"/>
              <a:t>También desaparece por la enajenación o baja en el inventario del inmovilizado.</a:t>
            </a:r>
          </a:p>
          <a:p>
            <a:endParaRPr lang="es-ES" dirty="0"/>
          </a:p>
          <a:p>
            <a:r>
              <a:rPr lang="es-ES" dirty="0"/>
              <a:t>	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10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PERMUTA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6186" y="3647032"/>
            <a:ext cx="99822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un intercambio entre las partes, no dinerario, de bienes o derechos de la misma o diferente</a:t>
            </a:r>
          </a:p>
          <a:p>
            <a:r>
              <a:rPr lang="es-ES" dirty="0"/>
              <a:t>naturaleza.</a:t>
            </a:r>
          </a:p>
          <a:p>
            <a:r>
              <a:rPr lang="es-ES" dirty="0"/>
              <a:t>Se contabiliza el bien entregado dando de baja con sus conceptos de coste y amortización </a:t>
            </a:r>
          </a:p>
          <a:p>
            <a:r>
              <a:rPr lang="es-ES" dirty="0"/>
              <a:t>acumulada, el bien recibido se dará de alta por el valor neto residual o por su valor de mercado,</a:t>
            </a:r>
          </a:p>
          <a:p>
            <a:r>
              <a:rPr lang="es-ES" dirty="0"/>
              <a:t>se hará por el menor de los dos.</a:t>
            </a:r>
          </a:p>
          <a:p>
            <a:r>
              <a:rPr lang="es-ES" dirty="0"/>
              <a:t>Los gastos adicionales se pueden incorporar al valor contable del bien recibido si con ello no</a:t>
            </a:r>
          </a:p>
          <a:p>
            <a:r>
              <a:rPr lang="es-ES" dirty="0"/>
              <a:t>supera el valor de mercado.</a:t>
            </a:r>
          </a:p>
          <a:p>
            <a:r>
              <a:rPr lang="es-ES" dirty="0"/>
              <a:t>Nunca se obtienen beneficios en la permuta porque se elige siempre el menor valor.</a:t>
            </a:r>
          </a:p>
          <a:p>
            <a:endParaRPr lang="es-ES" dirty="0"/>
          </a:p>
          <a:p>
            <a:r>
              <a:rPr lang="es-ES" dirty="0"/>
              <a:t>	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555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DONACION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6186" y="3647032"/>
            <a:ext cx="101104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Incrementa las reservas, es un acto liberal por el cual una persona dispone gratuitamente de una</a:t>
            </a:r>
          </a:p>
          <a:p>
            <a:r>
              <a:rPr lang="es-ES" dirty="0"/>
              <a:t>cosa a favor de otra que lo acepta. Es una translación no reciproca.</a:t>
            </a:r>
          </a:p>
          <a:p>
            <a:r>
              <a:rPr lang="es-ES" dirty="0"/>
              <a:t>Se contabiliza así:</a:t>
            </a:r>
          </a:p>
          <a:p>
            <a:endParaRPr lang="es-ES" dirty="0"/>
          </a:p>
          <a:p>
            <a:r>
              <a:rPr lang="es-ES" dirty="0"/>
              <a:t>	XXXX		Inmovilizado			a			Reservas		XXXX</a:t>
            </a:r>
          </a:p>
          <a:p>
            <a:endParaRPr lang="es-ES" dirty="0"/>
          </a:p>
          <a:p>
            <a:r>
              <a:rPr lang="es-ES" dirty="0"/>
              <a:t>	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710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ADQUISICION, COMPRA DE INMOVILIZADO CON ENTREGA DE OTRO A CAMBIO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6186" y="3647032"/>
            <a:ext cx="98283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una operación doble, dineraria y no dineraria.</a:t>
            </a:r>
          </a:p>
          <a:p>
            <a:r>
              <a:rPr lang="es-ES" dirty="0"/>
              <a:t>El inmovilizado recibido quedara valorado al importe que resulte de sumar el valor neto de los </a:t>
            </a:r>
          </a:p>
          <a:p>
            <a:r>
              <a:rPr lang="es-ES" dirty="0"/>
              <a:t>libros del inmovilizado cedido mas la cantidad a pagar, a no ser que el valor de mercado fuera</a:t>
            </a:r>
          </a:p>
          <a:p>
            <a:r>
              <a:rPr lang="es-ES" dirty="0"/>
              <a:t>menor, en cuyo caso se utilizara </a:t>
            </a:r>
            <a:r>
              <a:rPr lang="es-ES"/>
              <a:t>este ultimo.</a:t>
            </a:r>
            <a:endParaRPr lang="es-ES" dirty="0"/>
          </a:p>
          <a:p>
            <a:endParaRPr lang="es-ES" dirty="0"/>
          </a:p>
          <a:p>
            <a:r>
              <a:rPr lang="es-ES" dirty="0"/>
              <a:t>	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85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INMOVILIZADO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6130" y="4295618"/>
            <a:ext cx="98197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Tiene como fin asegurar la vida de la empresa, duran mas de un ciclo económico, se compran</a:t>
            </a:r>
          </a:p>
          <a:p>
            <a:r>
              <a:rPr lang="es-ES" dirty="0"/>
              <a:t>para que ayuden en la actividad de la empresa.</a:t>
            </a:r>
          </a:p>
          <a:p>
            <a:r>
              <a:rPr lang="es-ES" dirty="0"/>
              <a:t>Están sujetos a depreciación, pierden valor de manera irreversible.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INMOVILIZADO MATERIAL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6130" y="4295618"/>
            <a:ext cx="95205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Son elementos patrimoniales, tangibles, pueden ser muebles e inmuebles, se utilizan en la </a:t>
            </a:r>
          </a:p>
          <a:p>
            <a:r>
              <a:rPr lang="es-ES" dirty="0"/>
              <a:t>actividad permanente de la empresa y tienen una vida útil superior al ejercicio económico.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55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VALORACION</a:t>
            </a:r>
            <a:br>
              <a:rPr lang="es-ES" dirty="0"/>
            </a:br>
            <a:r>
              <a:rPr lang="es-ES" dirty="0"/>
              <a:t>DEL INMOVILIZADO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20306" y="2137209"/>
            <a:ext cx="97513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 general se valoran al precio de adquisición o coste de producción, se incluye el importe</a:t>
            </a:r>
          </a:p>
          <a:p>
            <a:r>
              <a:rPr lang="es-ES" dirty="0"/>
              <a:t>facturado, gastos de transportes e incluso con ciertas condiciones los gastos financieros</a:t>
            </a:r>
          </a:p>
          <a:p>
            <a:r>
              <a:rPr lang="es-ES" dirty="0"/>
              <a:t>antes de su entrada en funcionamiento.</a:t>
            </a:r>
          </a:p>
          <a:p>
            <a:r>
              <a:rPr lang="es-ES" dirty="0"/>
              <a:t>Si el IVA no es deducible, se incrementa al precio.</a:t>
            </a:r>
          </a:p>
          <a:p>
            <a:r>
              <a:rPr lang="es-ES" dirty="0"/>
              <a:t>En el coste de producción de bienes fabricados por la empresa, se pueden añadir al precio</a:t>
            </a:r>
          </a:p>
          <a:p>
            <a:r>
              <a:rPr lang="es-ES" dirty="0"/>
              <a:t>de adquisición de las materias primas los costes directos y una parte de los costes indirectos,</a:t>
            </a:r>
          </a:p>
          <a:p>
            <a:r>
              <a:rPr lang="es-ES" dirty="0"/>
              <a:t>también la parte de los gastos financieros aplicados directamente, siempre que se hayan </a:t>
            </a:r>
          </a:p>
          <a:p>
            <a:r>
              <a:rPr lang="es-ES" dirty="0"/>
              <a:t>devengado antes de la puesta en funcionamiento.</a:t>
            </a:r>
          </a:p>
          <a:p>
            <a:r>
              <a:rPr lang="es-ES" dirty="0"/>
              <a:t>Los gastos financieros se pueden incluir cuando:</a:t>
            </a:r>
          </a:p>
          <a:p>
            <a:r>
              <a:rPr lang="es-ES" dirty="0"/>
              <a:t>	1 Se devenguen antes de la puesta en condiciones de funcionamiento</a:t>
            </a:r>
          </a:p>
          <a:p>
            <a:r>
              <a:rPr lang="es-ES" dirty="0"/>
              <a:t>	2 Hayan sido girados por el proveedor</a:t>
            </a:r>
          </a:p>
          <a:p>
            <a:r>
              <a:rPr lang="es-ES" dirty="0"/>
              <a:t>	3 La financiación este destinada a la adquisición o fabricación del inmovilizado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004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INMOVILIZADO INMATERIAL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86130" y="4295618"/>
            <a:ext cx="97129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Son elementos patrimoniales intangibles, susceptibles de valoración económica.</a:t>
            </a:r>
          </a:p>
          <a:p>
            <a:r>
              <a:rPr lang="es-ES" dirty="0"/>
              <a:t>Para incorporarlo al balance se debe haber producido un desembolso económico.</a:t>
            </a:r>
          </a:p>
          <a:p>
            <a:r>
              <a:rPr lang="es-ES" dirty="0"/>
              <a:t>Para incluirlo en el activo se entiende que producirán ingresos en el futuro.</a:t>
            </a:r>
          </a:p>
          <a:p>
            <a:r>
              <a:rPr lang="es-ES" dirty="0"/>
              <a:t>Su duración es superior a un año y son amortizables.</a:t>
            </a:r>
          </a:p>
          <a:p>
            <a:r>
              <a:rPr lang="es-ES" dirty="0"/>
              <a:t>Es difícil comparar el valor contable con el valor de mercado, que en algunos casos no existe.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336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CONCESIONES ADMINISTRATIVAS</a:t>
            </a:r>
            <a:br>
              <a:rPr lang="es-ES" dirty="0"/>
            </a:br>
            <a:r>
              <a:rPr lang="es-ES" dirty="0"/>
              <a:t>(211)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4232" y="1807599"/>
            <a:ext cx="941796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un acto administrativo por parte del estado o entidad de derecho publico, que puede </a:t>
            </a:r>
          </a:p>
          <a:p>
            <a:r>
              <a:rPr lang="es-ES" dirty="0"/>
              <a:t>comprender tanto la transferencia a un particular de la potestad de gestión de un servicio</a:t>
            </a:r>
          </a:p>
          <a:p>
            <a:r>
              <a:rPr lang="es-ES" dirty="0"/>
              <a:t>publico como el otorgamiento de disfrute exclusivo de un bien de dominio publico.</a:t>
            </a:r>
          </a:p>
          <a:p>
            <a:r>
              <a:rPr lang="es-ES" dirty="0"/>
              <a:t>Solo se incluye en el activo cuando haya sido adquirida por la empresa a titulo oneroso.</a:t>
            </a:r>
          </a:p>
          <a:p>
            <a:r>
              <a:rPr lang="es-ES" dirty="0"/>
              <a:t>Se valora por los gastos incurridos para obtenerla.</a:t>
            </a:r>
          </a:p>
          <a:p>
            <a:r>
              <a:rPr lang="es-ES" dirty="0"/>
              <a:t>No se admite la inclusión de gastos financieros.</a:t>
            </a:r>
          </a:p>
          <a:p>
            <a:r>
              <a:rPr lang="es-ES" dirty="0"/>
              <a:t>Debe amortizarse anualmente.</a:t>
            </a:r>
          </a:p>
          <a:p>
            <a:r>
              <a:rPr lang="es-ES" dirty="0"/>
              <a:t>Si se incumplen las condiciones, la concesión habrá de sanearse.</a:t>
            </a:r>
          </a:p>
          <a:p>
            <a:r>
              <a:rPr lang="es-ES" dirty="0"/>
              <a:t>Ejemplo. Pagamos 200000 </a:t>
            </a:r>
            <a:r>
              <a:rPr lang="es-ES" dirty="0" err="1"/>
              <a:t>um</a:t>
            </a:r>
            <a:r>
              <a:rPr lang="es-ES" dirty="0"/>
              <a:t> al estado por derechos de explotación de una mina de </a:t>
            </a:r>
          </a:p>
          <a:p>
            <a:r>
              <a:rPr lang="es-ES" dirty="0" err="1"/>
              <a:t>Carbon</a:t>
            </a:r>
            <a:r>
              <a:rPr lang="es-ES" dirty="0"/>
              <a:t> durante 10 años, la amortización es del 10%.</a:t>
            </a:r>
          </a:p>
          <a:p>
            <a:endParaRPr lang="es-ES" dirty="0"/>
          </a:p>
          <a:p>
            <a:r>
              <a:rPr lang="es-ES" dirty="0"/>
              <a:t>	200000		Concesiones administrativas		a	Bancos				200000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  20000		</a:t>
            </a:r>
            <a:r>
              <a:rPr lang="es-ES" dirty="0" err="1"/>
              <a:t>Amort</a:t>
            </a:r>
            <a:r>
              <a:rPr lang="es-ES" dirty="0"/>
              <a:t> </a:t>
            </a:r>
            <a:r>
              <a:rPr lang="es-ES" dirty="0" err="1"/>
              <a:t>inmov</a:t>
            </a:r>
            <a:r>
              <a:rPr lang="es-ES" dirty="0"/>
              <a:t> inmaterial			a	</a:t>
            </a:r>
            <a:r>
              <a:rPr lang="es-ES" dirty="0" err="1"/>
              <a:t>Amort</a:t>
            </a:r>
            <a:r>
              <a:rPr lang="es-ES" dirty="0"/>
              <a:t> </a:t>
            </a:r>
            <a:r>
              <a:rPr lang="es-ES" dirty="0" err="1"/>
              <a:t>acum</a:t>
            </a:r>
            <a:r>
              <a:rPr lang="es-ES" dirty="0"/>
              <a:t> </a:t>
            </a:r>
            <a:r>
              <a:rPr lang="es-ES" dirty="0" err="1"/>
              <a:t>inm</a:t>
            </a:r>
            <a:r>
              <a:rPr lang="es-ES" dirty="0"/>
              <a:t> </a:t>
            </a:r>
            <a:r>
              <a:rPr lang="es-ES" dirty="0" err="1"/>
              <a:t>inmat</a:t>
            </a:r>
            <a:r>
              <a:rPr lang="es-ES" dirty="0"/>
              <a:t>  20000</a:t>
            </a:r>
          </a:p>
          <a:p>
            <a:endParaRPr lang="es-ES" dirty="0"/>
          </a:p>
          <a:p>
            <a:r>
              <a:rPr lang="es-ES" dirty="0"/>
              <a:t>	200000		</a:t>
            </a:r>
            <a:r>
              <a:rPr lang="es-ES" dirty="0" err="1"/>
              <a:t>Amort</a:t>
            </a:r>
            <a:r>
              <a:rPr lang="es-ES" dirty="0"/>
              <a:t> </a:t>
            </a:r>
            <a:r>
              <a:rPr lang="es-ES" dirty="0" err="1"/>
              <a:t>acum</a:t>
            </a:r>
            <a:r>
              <a:rPr lang="es-ES" dirty="0"/>
              <a:t> </a:t>
            </a:r>
            <a:r>
              <a:rPr lang="es-ES" dirty="0" err="1"/>
              <a:t>inm</a:t>
            </a:r>
            <a:r>
              <a:rPr lang="es-ES" dirty="0"/>
              <a:t> </a:t>
            </a:r>
            <a:r>
              <a:rPr lang="es-ES" dirty="0" err="1"/>
              <a:t>inmat</a:t>
            </a:r>
            <a:r>
              <a:rPr lang="es-ES" dirty="0"/>
              <a:t>			a	Concesiones </a:t>
            </a:r>
            <a:r>
              <a:rPr lang="es-ES" dirty="0" err="1"/>
              <a:t>adminis</a:t>
            </a:r>
            <a:r>
              <a:rPr lang="es-ES" dirty="0"/>
              <a:t>	200000	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106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PROPIEDAD INDUSTRIAL</a:t>
            </a:r>
            <a:br>
              <a:rPr lang="es-ES" dirty="0"/>
            </a:br>
            <a:r>
              <a:rPr lang="es-ES" dirty="0"/>
              <a:t>(212)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6186" y="3647032"/>
            <a:ext cx="99181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la que se adquiere por si mismo, el inventor o descubridor con la creación o descubrimiento</a:t>
            </a:r>
          </a:p>
          <a:p>
            <a:r>
              <a:rPr lang="es-ES" dirty="0"/>
              <a:t>de cualquier invento relacionado con la industria y el productor o fabricante con la creación de </a:t>
            </a:r>
          </a:p>
          <a:p>
            <a:r>
              <a:rPr lang="es-ES" dirty="0"/>
              <a:t>signos especiales con los que aspira a distinguir los resultados de su trabajo.</a:t>
            </a:r>
          </a:p>
          <a:p>
            <a:r>
              <a:rPr lang="es-ES" dirty="0"/>
              <a:t>La ley reconoce como propiedad industrial:</a:t>
            </a:r>
          </a:p>
          <a:p>
            <a:r>
              <a:rPr lang="es-ES" dirty="0"/>
              <a:t>	1 Patentes de invención con duración de 20 años</a:t>
            </a:r>
          </a:p>
          <a:p>
            <a:r>
              <a:rPr lang="es-ES" dirty="0"/>
              <a:t>	2 Certificados de protección de modelos de utilidad</a:t>
            </a:r>
          </a:p>
          <a:p>
            <a:r>
              <a:rPr lang="es-ES" dirty="0"/>
              <a:t>	3 Marca o signo</a:t>
            </a:r>
          </a:p>
          <a:p>
            <a:r>
              <a:rPr lang="es-ES" dirty="0"/>
              <a:t>Las marcas comerciales no se amortizan.</a:t>
            </a:r>
          </a:p>
          <a:p>
            <a:r>
              <a:rPr lang="es-ES" dirty="0"/>
              <a:t>El importe contabilizado es el precio satisfecho mas los gastos realizados en esa investigación,</a:t>
            </a:r>
          </a:p>
          <a:p>
            <a:r>
              <a:rPr lang="es-ES" dirty="0"/>
              <a:t>se debe amortizar lo mas rápidamente posible.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065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FONDO DE COMERCIO</a:t>
            </a:r>
            <a:br>
              <a:rPr lang="es-ES" dirty="0"/>
            </a:br>
            <a:r>
              <a:rPr lang="es-ES" dirty="0"/>
              <a:t>(213)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6186" y="3647032"/>
            <a:ext cx="99437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el exceso entre el importe satisfecho y la suma de los valores reales de los activos tangibles</a:t>
            </a:r>
          </a:p>
          <a:p>
            <a:r>
              <a:rPr lang="es-ES" dirty="0"/>
              <a:t>e intangibles adquiridos, que se pueden identificar, menos los pasivos asumidos.</a:t>
            </a:r>
          </a:p>
          <a:p>
            <a:r>
              <a:rPr lang="es-ES" dirty="0"/>
              <a:t>Se refiere a toda la empresa analizada globalmente.</a:t>
            </a:r>
          </a:p>
          <a:p>
            <a:r>
              <a:rPr lang="es-ES" dirty="0"/>
              <a:t>Solo debe aparecer en contabilidad cuando se produce en virtud de la transacción.</a:t>
            </a:r>
          </a:p>
          <a:p>
            <a:r>
              <a:rPr lang="es-ES" dirty="0"/>
              <a:t>Forman parte del fondo de comercio: clientela, nombre de la empresa, localización, equipo de </a:t>
            </a:r>
          </a:p>
          <a:p>
            <a:r>
              <a:rPr lang="es-ES" dirty="0" err="1"/>
              <a:t>direccion</a:t>
            </a:r>
            <a:r>
              <a:rPr lang="es-ES" dirty="0"/>
              <a:t>, red de distribución, etc.</a:t>
            </a:r>
          </a:p>
          <a:p>
            <a:r>
              <a:rPr lang="es-ES" dirty="0"/>
              <a:t>Se debe amortizar sistemáticamente y en 5 años, excepcionalmente hasta 10 años si figura en</a:t>
            </a:r>
          </a:p>
          <a:p>
            <a:r>
              <a:rPr lang="es-ES" dirty="0"/>
              <a:t>memoria.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98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DERECHOS DE TRASPASO</a:t>
            </a:r>
            <a:br>
              <a:rPr lang="es-ES" dirty="0"/>
            </a:br>
            <a:r>
              <a:rPr lang="es-ES" dirty="0"/>
              <a:t>(214)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56186" y="3647032"/>
            <a:ext cx="97898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Cesion</a:t>
            </a:r>
            <a:r>
              <a:rPr lang="es-ES" dirty="0"/>
              <a:t> mediante precio de un local de negocio por el arrendatario a un tercero, el cual queda </a:t>
            </a:r>
          </a:p>
          <a:p>
            <a:r>
              <a:rPr lang="es-ES" dirty="0"/>
              <a:t>subrogado en los derechos y obligaciones nacidos del contrato de arrendamiento. El precio</a:t>
            </a:r>
          </a:p>
          <a:p>
            <a:r>
              <a:rPr lang="es-ES" dirty="0"/>
              <a:t>pagado es el derecho de traspaso.</a:t>
            </a:r>
          </a:p>
          <a:p>
            <a:r>
              <a:rPr lang="es-ES" dirty="0"/>
              <a:t>Figurara en el activo cuando haya entrega de dinero o bienes.</a:t>
            </a:r>
          </a:p>
          <a:p>
            <a:r>
              <a:rPr lang="es-ES" dirty="0"/>
              <a:t>El importe del balance es el precio pagado por el traspaso.</a:t>
            </a:r>
          </a:p>
          <a:p>
            <a:r>
              <a:rPr lang="es-ES" dirty="0"/>
              <a:t>Se debe amortizar de </a:t>
            </a:r>
            <a:r>
              <a:rPr lang="es-ES"/>
              <a:t>manera sistemática.</a:t>
            </a:r>
            <a:br>
              <a:rPr lang="es-ES" dirty="0"/>
            </a:b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8034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476</TotalTime>
  <Words>1349</Words>
  <Application>Microsoft Office PowerPoint</Application>
  <PresentationFormat>Panorámica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MS Shell Dlg 2</vt:lpstr>
      <vt:lpstr>Wingdings</vt:lpstr>
      <vt:lpstr>Wingdings 3</vt:lpstr>
      <vt:lpstr>Madison</vt:lpstr>
      <vt:lpstr>Contabilidad</vt:lpstr>
      <vt:lpstr>INMOVILIZADO</vt:lpstr>
      <vt:lpstr>INMOVILIZADO MATERIAL</vt:lpstr>
      <vt:lpstr>CRITERIOS DE VALORACION DEL INMOVILIZADO</vt:lpstr>
      <vt:lpstr>INMOVILIZADO INMATERIAL</vt:lpstr>
      <vt:lpstr>CONCESIONES ADMINISTRATIVAS (211)</vt:lpstr>
      <vt:lpstr>PROPIEDAD INDUSTRIAL (212)</vt:lpstr>
      <vt:lpstr>FONDO DE COMERCIO (213)</vt:lpstr>
      <vt:lpstr>DERECHOS DE TRASPASO (214)</vt:lpstr>
      <vt:lpstr>DERECHOS DE TRASPASO (214)</vt:lpstr>
      <vt:lpstr>APLICACIONES INFORMATICAS (215)</vt:lpstr>
      <vt:lpstr>LEASING, DERECHOS SOBRE BIENES EN REGIMEN DE ARRENDAMIENTO FINANCIERO (217) </vt:lpstr>
      <vt:lpstr>PROVISIONES POR DEPRECIACION DEL INMOVILIZADO (29)</vt:lpstr>
      <vt:lpstr>PERMUTA</vt:lpstr>
      <vt:lpstr>DONACION</vt:lpstr>
      <vt:lpstr>ADQUISICION, COMPRA DE INMOVILIZADO CON ENTREGA DE OTRO A CAMBIO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JOSE OJEDA ROJAS</cp:lastModifiedBy>
  <cp:revision>33</cp:revision>
  <dcterms:created xsi:type="dcterms:W3CDTF">2021-11-28T13:00:50Z</dcterms:created>
  <dcterms:modified xsi:type="dcterms:W3CDTF">2021-12-26T17:58:34Z</dcterms:modified>
</cp:coreProperties>
</file>