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1644C2-4ABC-4AE2-971E-C95852CA9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445357" cy="883524"/>
          </a:xfrm>
        </p:spPr>
        <p:txBody>
          <a:bodyPr>
            <a:normAutofit/>
          </a:bodyPr>
          <a:lstStyle/>
          <a:p>
            <a:r>
              <a:rPr lang="es-ES" sz="4800" dirty="0"/>
              <a:t>Contabilidad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53B911-50CF-4A47-8902-B822D7493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536" y="4752007"/>
            <a:ext cx="8286075" cy="414413"/>
          </a:xfrm>
        </p:spPr>
        <p:txBody>
          <a:bodyPr>
            <a:normAutofit/>
          </a:bodyPr>
          <a:lstStyle/>
          <a:p>
            <a:r>
              <a:rPr lang="es-ES" dirty="0"/>
              <a:t>INVERSIONES FINANCIERAS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Un teclado de computadora&#10;&#10;Descripción generada automáticamente">
            <a:extLst>
              <a:ext uri="{FF2B5EF4-FFF2-40B4-BE49-F238E27FC236}">
                <a16:creationId xmlns:a16="http://schemas.microsoft.com/office/drawing/2014/main" id="{F34A6CEC-F3CD-4186-9592-9B49FB9E30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112" r="-1" b="12113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 descr="Imagen de la pantalla de un computador portátil&#10;&#10;Descripción generada automáticamente con confianza media">
            <a:extLst>
              <a:ext uri="{FF2B5EF4-FFF2-40B4-BE49-F238E27FC236}">
                <a16:creationId xmlns:a16="http://schemas.microsoft.com/office/drawing/2014/main" id="{23FE9BA6-540D-4206-8962-EAB7DEF26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6253" y="-6647"/>
            <a:ext cx="7189281" cy="404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32654" y="3218390"/>
            <a:ext cx="1034129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Ejemplo. Una sociedad emite 1000 acciones de 1000 </a:t>
            </a:r>
            <a:r>
              <a:rPr lang="es-ES" dirty="0" err="1"/>
              <a:t>um</a:t>
            </a:r>
            <a:r>
              <a:rPr lang="es-ES" dirty="0"/>
              <a:t> de valor nominal al 150%, realizar</a:t>
            </a:r>
          </a:p>
          <a:p>
            <a:r>
              <a:rPr lang="es-ES" dirty="0"/>
              <a:t>asiento mínimo.</a:t>
            </a:r>
          </a:p>
          <a:p>
            <a:endParaRPr lang="es-ES" dirty="0"/>
          </a:p>
          <a:p>
            <a:r>
              <a:rPr lang="es-ES" dirty="0"/>
              <a:t>	1500000		ACCIONES EMITIDAS		a		CAPITAL			1000000</a:t>
            </a:r>
          </a:p>
          <a:p>
            <a:r>
              <a:rPr lang="es-ES" dirty="0"/>
              <a:t>													PRIMA DE EMISION	   500000</a:t>
            </a:r>
          </a:p>
          <a:p>
            <a:endParaRPr lang="es-ES" dirty="0"/>
          </a:p>
          <a:p>
            <a:r>
              <a:rPr lang="es-ES" dirty="0"/>
              <a:t>	  750000		ACCIONISTAS DESEM NO EXIGIDOS</a:t>
            </a:r>
          </a:p>
          <a:p>
            <a:r>
              <a:rPr lang="es-ES" dirty="0"/>
              <a:t>	  750000		BANCOS					a		ACCIONES EMITIDAS 1500000		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499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32654" y="3218390"/>
            <a:ext cx="99822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Ejemplo. Ventas de acciones, la sociedad  A  posee 1000 acciones cuyo coste total fue de </a:t>
            </a:r>
          </a:p>
          <a:p>
            <a:r>
              <a:rPr lang="es-ES" dirty="0"/>
              <a:t>1000000 </a:t>
            </a:r>
            <a:r>
              <a:rPr lang="es-ES" dirty="0" err="1"/>
              <a:t>um</a:t>
            </a:r>
            <a:r>
              <a:rPr lang="es-ES" dirty="0"/>
              <a:t>, vende los títulos por 1300000 </a:t>
            </a:r>
            <a:r>
              <a:rPr lang="es-ES" dirty="0" err="1"/>
              <a:t>um</a:t>
            </a:r>
            <a:r>
              <a:rPr lang="es-ES" dirty="0"/>
              <a:t> y tenia realizada una </a:t>
            </a:r>
            <a:r>
              <a:rPr lang="es-ES" dirty="0" err="1"/>
              <a:t>provision</a:t>
            </a:r>
            <a:r>
              <a:rPr lang="es-ES" dirty="0"/>
              <a:t> de 200000 </a:t>
            </a:r>
            <a:r>
              <a:rPr lang="es-ES" dirty="0" err="1"/>
              <a:t>um</a:t>
            </a:r>
            <a:r>
              <a:rPr lang="es-ES" dirty="0"/>
              <a:t>, </a:t>
            </a:r>
          </a:p>
          <a:p>
            <a:r>
              <a:rPr lang="es-ES" dirty="0"/>
              <a:t>realizar el asiento de venta.</a:t>
            </a:r>
          </a:p>
          <a:p>
            <a:endParaRPr lang="es-ES" dirty="0"/>
          </a:p>
          <a:p>
            <a:r>
              <a:rPr lang="es-ES" dirty="0"/>
              <a:t>	1300000		BANCOS				a		INV FRAS TEMPORALES		1000000</a:t>
            </a:r>
          </a:p>
          <a:p>
            <a:r>
              <a:rPr lang="es-ES" dirty="0"/>
              <a:t>         200000		PROV DEP VAL NEG				</a:t>
            </a:r>
            <a:r>
              <a:rPr lang="es-ES" dirty="0" err="1"/>
              <a:t>Bº</a:t>
            </a:r>
            <a:r>
              <a:rPr lang="es-ES" dirty="0"/>
              <a:t> PROC INV FRAS			  500000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8603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081390" y="1736430"/>
            <a:ext cx="1002922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Valor teórico de una </a:t>
            </a:r>
            <a:r>
              <a:rPr lang="es-ES" dirty="0" err="1"/>
              <a:t>accion</a:t>
            </a:r>
            <a:r>
              <a:rPr lang="es-ES" dirty="0"/>
              <a:t>, es la parte del patrimonio neto de la empresa que le correspondería</a:t>
            </a:r>
          </a:p>
          <a:p>
            <a:r>
              <a:rPr lang="es-ES" dirty="0"/>
              <a:t>a cada </a:t>
            </a:r>
            <a:r>
              <a:rPr lang="es-ES" dirty="0" err="1"/>
              <a:t>accion</a:t>
            </a:r>
            <a:r>
              <a:rPr lang="es-ES" dirty="0"/>
              <a:t> en caso de que la empresa se liquidara en ese momento.</a:t>
            </a:r>
          </a:p>
          <a:p>
            <a:r>
              <a:rPr lang="es-ES" dirty="0"/>
              <a:t>El patrimonio neto es el activo real menos el pasivo exigible, entendiendo como activo real el </a:t>
            </a:r>
          </a:p>
          <a:p>
            <a:r>
              <a:rPr lang="es-ES" dirty="0"/>
              <a:t>activo contable menos el activo ficticio.</a:t>
            </a:r>
          </a:p>
          <a:p>
            <a:endParaRPr lang="es-ES" dirty="0"/>
          </a:p>
          <a:p>
            <a:r>
              <a:rPr lang="es-ES" dirty="0"/>
              <a:t>Ejemplo. Dado el siguiente balance, obtener el valor teórico de una </a:t>
            </a:r>
            <a:r>
              <a:rPr lang="es-ES" dirty="0" err="1"/>
              <a:t>accion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	INM MATERIAL			1500				CAPITAL		4000 (400ACC)</a:t>
            </a:r>
          </a:p>
          <a:p>
            <a:r>
              <a:rPr lang="es-ES" dirty="0"/>
              <a:t>	A. A. I.M					(500)				PAS EXIGIBLE	5400</a:t>
            </a:r>
          </a:p>
          <a:p>
            <a:r>
              <a:rPr lang="es-ES" dirty="0"/>
              <a:t>	INM INMATERIAL		500</a:t>
            </a:r>
          </a:p>
          <a:p>
            <a:r>
              <a:rPr lang="es-ES" dirty="0"/>
              <a:t>	A.A.I.I					(100)</a:t>
            </a:r>
          </a:p>
          <a:p>
            <a:r>
              <a:rPr lang="es-ES" dirty="0"/>
              <a:t>	GTOS A DIST V EJER 	500</a:t>
            </a:r>
          </a:p>
          <a:p>
            <a:r>
              <a:rPr lang="es-ES" dirty="0"/>
              <a:t>	GTOS PRIMER ESTAB	500</a:t>
            </a:r>
          </a:p>
          <a:p>
            <a:r>
              <a:rPr lang="es-ES" dirty="0"/>
              <a:t>	ACTIVO CIRCULANTE	7000</a:t>
            </a:r>
          </a:p>
          <a:p>
            <a:endParaRPr lang="es-ES" dirty="0"/>
          </a:p>
          <a:p>
            <a:r>
              <a:rPr lang="es-ES" dirty="0"/>
              <a:t>	VALOR TEORICO = 3000 / 400 ACC = 7,50 UM</a:t>
            </a:r>
          </a:p>
          <a:p>
            <a:r>
              <a:rPr lang="es-ES" dirty="0"/>
              <a:t>Por lo que en este ejemplo el valor teórico es menor al valor nominal (10 </a:t>
            </a:r>
            <a:r>
              <a:rPr lang="es-ES" dirty="0" err="1"/>
              <a:t>um</a:t>
            </a:r>
            <a:r>
              <a:rPr lang="es-ES" dirty="0"/>
              <a:t>), habría perdidas</a:t>
            </a:r>
          </a:p>
          <a:p>
            <a:r>
              <a:rPr lang="es-ES" dirty="0"/>
              <a:t>en caso de liquidación de la empresa.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9084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092033" y="3187622"/>
            <a:ext cx="100079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Los rendimientos de prestamos y dividendos llevan o tienen una retención (473) que se entrega</a:t>
            </a:r>
          </a:p>
          <a:p>
            <a:r>
              <a:rPr lang="es-ES" dirty="0"/>
              <a:t>a la agencia tributaria.</a:t>
            </a:r>
          </a:p>
          <a:p>
            <a:r>
              <a:rPr lang="es-ES" dirty="0"/>
              <a:t>Dividendo activo a cuenta (557), todo el dinero que se reparta pasa por la figura a pagar, es una</a:t>
            </a:r>
          </a:p>
          <a:p>
            <a:r>
              <a:rPr lang="es-ES" dirty="0" err="1"/>
              <a:t>obligacion</a:t>
            </a:r>
            <a:r>
              <a:rPr lang="es-ES" dirty="0"/>
              <a:t>, nace como decisión de la junta.</a:t>
            </a:r>
          </a:p>
          <a:p>
            <a:r>
              <a:rPr lang="es-ES" dirty="0"/>
              <a:t>Los dividendos como ingreso se recogen en la cuenta Ingresos por participación en capital, son</a:t>
            </a:r>
          </a:p>
          <a:p>
            <a:r>
              <a:rPr lang="es-ES" dirty="0"/>
              <a:t>rendimientos de las acciones.</a:t>
            </a:r>
          </a:p>
          <a:p>
            <a:r>
              <a:rPr lang="es-ES" dirty="0"/>
              <a:t>Se puede realizar ampliación de capital con cargo a reservas.</a:t>
            </a:r>
          </a:p>
          <a:p>
            <a:endParaRPr lang="es-ES" dirty="0"/>
          </a:p>
          <a:p>
            <a:r>
              <a:rPr lang="es-ES" dirty="0"/>
              <a:t>	XXX	RESERVAS						a			CAPITAL		XXX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1831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RENTA FIJA, OBLIGACIONES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028238" y="3208887"/>
            <a:ext cx="1052082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Puede cotizar en bolsa, las entradas se valoran al precio de adquisición, funcionan casi como las</a:t>
            </a:r>
          </a:p>
          <a:p>
            <a:r>
              <a:rPr lang="es-ES" dirty="0"/>
              <a:t>acciones, no existen derechos preferentes de suscripción y las correcciones valorativas (provisiones)</a:t>
            </a:r>
          </a:p>
          <a:p>
            <a:r>
              <a:rPr lang="es-ES" dirty="0"/>
              <a:t>funcionan como en las acciones.</a:t>
            </a:r>
          </a:p>
          <a:p>
            <a:r>
              <a:rPr lang="es-ES" dirty="0"/>
              <a:t>Ejemplo:</a:t>
            </a:r>
          </a:p>
          <a:p>
            <a:endParaRPr lang="es-ES" dirty="0"/>
          </a:p>
          <a:p>
            <a:r>
              <a:rPr lang="es-ES" dirty="0"/>
              <a:t>	47650	VALORES DE RENTA FIJA (541)	a		BANCOS				47650</a:t>
            </a:r>
          </a:p>
          <a:p>
            <a:endParaRPr lang="es-ES" dirty="0"/>
          </a:p>
          <a:p>
            <a:r>
              <a:rPr lang="es-ES" dirty="0"/>
              <a:t>El importe de los dividendos devengados o de los intereses explícitos devengados y no vencidos </a:t>
            </a:r>
          </a:p>
          <a:p>
            <a:r>
              <a:rPr lang="es-ES" dirty="0"/>
              <a:t>en el momento de la compra no formaran parte del precio de adquisición.</a:t>
            </a:r>
          </a:p>
          <a:p>
            <a:r>
              <a:rPr lang="es-ES" dirty="0"/>
              <a:t>Los derechos de dividendos o intereses se registraran de forma independiente atendiendo a su</a:t>
            </a:r>
          </a:p>
          <a:p>
            <a:r>
              <a:rPr lang="es-ES" dirty="0"/>
              <a:t>vencimiento.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8945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RENTA FIJA, OBLIGACIONES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060135" y="1885285"/>
            <a:ext cx="1035424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Ejemplo. La empresa B compra 3000 obligaciones emitidas por la empresa A de 10000 </a:t>
            </a:r>
            <a:r>
              <a:rPr lang="es-ES" dirty="0" err="1"/>
              <a:t>um</a:t>
            </a:r>
            <a:r>
              <a:rPr lang="es-ES" dirty="0"/>
              <a:t> de valor</a:t>
            </a:r>
          </a:p>
          <a:p>
            <a:r>
              <a:rPr lang="es-ES" dirty="0"/>
              <a:t>nominal, con una prima de emisión del 5% y el interés es del 10% anual pagadero por semestres</a:t>
            </a:r>
          </a:p>
          <a:p>
            <a:r>
              <a:rPr lang="es-ES" dirty="0"/>
              <a:t>vencidos, el principal se reembolsara de una sola vez, la retención es del 25%.</a:t>
            </a:r>
          </a:p>
          <a:p>
            <a:endParaRPr lang="es-ES" dirty="0"/>
          </a:p>
          <a:p>
            <a:r>
              <a:rPr lang="es-ES" dirty="0"/>
              <a:t>	28500000	VAL RENTA FIJA			a			BANCOS				28500000</a:t>
            </a:r>
          </a:p>
          <a:p>
            <a:endParaRPr lang="es-ES" dirty="0"/>
          </a:p>
          <a:p>
            <a:r>
              <a:rPr lang="es-ES" dirty="0"/>
              <a:t>	A los 6 meses realiza el siguiente asiento:</a:t>
            </a:r>
          </a:p>
          <a:p>
            <a:endParaRPr lang="es-ES" dirty="0"/>
          </a:p>
          <a:p>
            <a:r>
              <a:rPr lang="es-ES" dirty="0"/>
              <a:t>	375000		RET Y PAGOS A CTA		a			ING V RENT FIJA		1500000</a:t>
            </a:r>
          </a:p>
          <a:p>
            <a:r>
              <a:rPr lang="es-ES" dirty="0"/>
              <a:t>	1125000		BANCOS</a:t>
            </a:r>
          </a:p>
          <a:p>
            <a:endParaRPr lang="es-ES" dirty="0"/>
          </a:p>
          <a:p>
            <a:r>
              <a:rPr lang="es-ES" dirty="0"/>
              <a:t>	Al final del ejercicio anotamos:</a:t>
            </a:r>
          </a:p>
          <a:p>
            <a:endParaRPr lang="es-ES" dirty="0"/>
          </a:p>
          <a:p>
            <a:r>
              <a:rPr lang="es-ES" dirty="0"/>
              <a:t>	1500000		INT A COB NO VDOS		a			ING V RENT FIJA		1500000</a:t>
            </a:r>
          </a:p>
          <a:p>
            <a:endParaRPr lang="es-ES" dirty="0"/>
          </a:p>
          <a:p>
            <a:r>
              <a:rPr lang="es-ES" dirty="0"/>
              <a:t>	1125000		BANCOS	</a:t>
            </a:r>
          </a:p>
          <a:p>
            <a:r>
              <a:rPr lang="es-ES" dirty="0"/>
              <a:t>	  375000		RET Y PAGOS A CTA		a			INT A COB NO VDOS		1500000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4196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RENTA FIJA, OBLIGACIONES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04890" y="3671554"/>
            <a:ext cx="99822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 devuelve las obligaciones, el asiento seria:</a:t>
            </a:r>
          </a:p>
          <a:p>
            <a:endParaRPr lang="es-ES" dirty="0"/>
          </a:p>
          <a:p>
            <a:r>
              <a:rPr lang="es-ES" dirty="0"/>
              <a:t>	30000000	BANCOS				a			VAL RENTA FIJA			28500000</a:t>
            </a:r>
          </a:p>
          <a:p>
            <a:r>
              <a:rPr lang="es-ES" dirty="0"/>
              <a:t>													ING V RENTA FIJA		  1500000</a:t>
            </a:r>
          </a:p>
          <a:p>
            <a:endParaRPr lang="es-ES" dirty="0"/>
          </a:p>
          <a:p>
            <a:r>
              <a:rPr lang="es-ES" dirty="0"/>
              <a:t>Al vender una obligación tendremos que usar las siguientes cuentas:</a:t>
            </a:r>
          </a:p>
          <a:p>
            <a:r>
              <a:rPr lang="es-ES" dirty="0"/>
              <a:t>	Perdidas en valores negociables (666)</a:t>
            </a:r>
          </a:p>
          <a:p>
            <a:r>
              <a:rPr lang="es-ES" dirty="0"/>
              <a:t>	Beneficios en valores negociables (766)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1461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OTROS ELEMENTOS FINANCIEROS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04890" y="3671554"/>
            <a:ext cx="104823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Otros elementos del inmovilizado financiero son los créditos que la empresa concede, prestamos,</a:t>
            </a:r>
          </a:p>
          <a:p>
            <a:r>
              <a:rPr lang="es-ES" dirty="0" err="1"/>
              <a:t>creditos</a:t>
            </a:r>
            <a:r>
              <a:rPr lang="es-ES" dirty="0"/>
              <a:t> al personal laboral, aplazamiento en cobros, </a:t>
            </a:r>
            <a:r>
              <a:rPr lang="es-ES" dirty="0" err="1"/>
              <a:t>etc</a:t>
            </a:r>
            <a:r>
              <a:rPr lang="es-ES" dirty="0"/>
              <a:t>, por ello la empresa podría cobrar intereses</a:t>
            </a:r>
          </a:p>
          <a:p>
            <a:r>
              <a:rPr lang="es-ES" dirty="0"/>
              <a:t>financieros (cuentas 762-763)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019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INVERSIONES FINANCIERAS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32654" y="3218390"/>
            <a:ext cx="1044388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Son conceptos de activos, adquisición de activo financiero.</a:t>
            </a:r>
          </a:p>
          <a:p>
            <a:r>
              <a:rPr lang="es-ES" dirty="0"/>
              <a:t>Podemos tener acciones (sociedad anónima) o participaciones (sociedad limitada).</a:t>
            </a:r>
          </a:p>
          <a:p>
            <a:r>
              <a:rPr lang="es-ES" dirty="0"/>
              <a:t>Los títulos valores se recogen bajo la denominación cartera de valores, se recogen en el grupo 24</a:t>
            </a:r>
          </a:p>
          <a:p>
            <a:r>
              <a:rPr lang="es-ES" dirty="0"/>
              <a:t>o 25, que puede ser:</a:t>
            </a:r>
          </a:p>
          <a:p>
            <a:r>
              <a:rPr lang="es-ES" dirty="0"/>
              <a:t>	1 La que otorga al propietario la condición de socio, acciones. Tiene rentabilidad desconocida </a:t>
            </a:r>
          </a:p>
          <a:p>
            <a:r>
              <a:rPr lang="es-ES" dirty="0"/>
              <a:t>y variable.</a:t>
            </a:r>
          </a:p>
          <a:p>
            <a:r>
              <a:rPr lang="es-ES" dirty="0"/>
              <a:t>	2 La que otorga al propietario la condición de acreedor, en este caso, normalmente suele tener</a:t>
            </a:r>
          </a:p>
          <a:p>
            <a:r>
              <a:rPr lang="es-ES" dirty="0"/>
              <a:t>un rendimiento fijo, se conoce a priori cuanto se ganara con la inversión.</a:t>
            </a:r>
          </a:p>
          <a:p>
            <a:r>
              <a:rPr lang="es-ES" dirty="0"/>
              <a:t>	3 Permanentes, su finalidad es adquirir control o capacidad de influencia en la empresa, forman</a:t>
            </a:r>
          </a:p>
          <a:p>
            <a:r>
              <a:rPr lang="es-ES" dirty="0"/>
              <a:t>parte del activo fijo.</a:t>
            </a:r>
          </a:p>
          <a:p>
            <a:r>
              <a:rPr lang="es-ES" dirty="0"/>
              <a:t>	4 Temporales, no se mantienen mucho tiempo, motivado por exceso transitorio de liquidez,</a:t>
            </a:r>
          </a:p>
          <a:p>
            <a:r>
              <a:rPr lang="es-ES" dirty="0"/>
              <a:t>formaran parte del activo circulante, en cuentas del grupo 53-54.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358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32654" y="3218390"/>
            <a:ext cx="1037546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Representan partes alícuotas del capital social.</a:t>
            </a:r>
          </a:p>
          <a:p>
            <a:r>
              <a:rPr lang="es-ES" dirty="0"/>
              <a:t>La ley obliga a desembolsar al menos el 25% y la prima de emisión integra.</a:t>
            </a:r>
          </a:p>
          <a:p>
            <a:r>
              <a:rPr lang="es-ES" dirty="0"/>
              <a:t>Prima de emisión (110), figura en la contabilidad del que emite las acciones, para el que las compra</a:t>
            </a:r>
          </a:p>
          <a:p>
            <a:r>
              <a:rPr lang="es-ES" dirty="0" err="1"/>
              <a:t>sera</a:t>
            </a:r>
            <a:r>
              <a:rPr lang="es-ES" dirty="0"/>
              <a:t> un mayor importe en su valoración.</a:t>
            </a:r>
          </a:p>
          <a:p>
            <a:r>
              <a:rPr lang="es-ES" dirty="0"/>
              <a:t>La parte del capital que representa la acción es el valor nominal, que corresponde a la parte del </a:t>
            </a:r>
          </a:p>
          <a:p>
            <a:r>
              <a:rPr lang="es-ES" dirty="0"/>
              <a:t>capital que pertenece al titular de la acción.</a:t>
            </a:r>
          </a:p>
          <a:p>
            <a:r>
              <a:rPr lang="es-ES" dirty="0"/>
              <a:t>Valor de emisión es la cantidad que tendríamos que abonar cuando adquirimos una acción que ha</a:t>
            </a:r>
          </a:p>
          <a:p>
            <a:r>
              <a:rPr lang="es-ES" dirty="0"/>
              <a:t>sido previamente emitida por una empresa.</a:t>
            </a:r>
          </a:p>
          <a:p>
            <a:r>
              <a:rPr lang="es-ES" dirty="0"/>
              <a:t>La adquisición de acciones en un mercado bursátil tendrá una cotización que viene determinada</a:t>
            </a:r>
          </a:p>
          <a:p>
            <a:r>
              <a:rPr lang="es-ES" dirty="0"/>
              <a:t>por factores externos, su precio será el de cotización.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879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32654" y="3218390"/>
            <a:ext cx="1034129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 comparamos el valor de emisión con el valor nominal, podremos tener lo siguiente:</a:t>
            </a:r>
          </a:p>
          <a:p>
            <a:r>
              <a:rPr lang="es-ES" dirty="0"/>
              <a:t>	VE &gt; VN emisión de acciones sobre la par</a:t>
            </a:r>
          </a:p>
          <a:p>
            <a:r>
              <a:rPr lang="es-ES" dirty="0"/>
              <a:t>	VE = VN emisión de acciones a la par</a:t>
            </a:r>
          </a:p>
          <a:p>
            <a:r>
              <a:rPr lang="es-ES" dirty="0"/>
              <a:t>	VE &lt; VN emisión de acciones bajo la par</a:t>
            </a:r>
          </a:p>
          <a:p>
            <a:r>
              <a:rPr lang="es-ES" dirty="0"/>
              <a:t>El precio de cotización se da en porcentaje.</a:t>
            </a:r>
          </a:p>
          <a:p>
            <a:r>
              <a:rPr lang="es-ES" dirty="0"/>
              <a:t>Derechos de suscripción, es el derecho que tiene el accionista a no perder el porcentaje que posee</a:t>
            </a:r>
          </a:p>
          <a:p>
            <a:r>
              <a:rPr lang="es-ES" dirty="0"/>
              <a:t>dentro de la empresa cuando esta emite nuevas acciones por ampliación de capital.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328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32654" y="3218390"/>
            <a:ext cx="99245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Ejemplo. Una sociedad tiene emitidas 10 acciones de 1000 </a:t>
            </a:r>
            <a:r>
              <a:rPr lang="es-ES" dirty="0" err="1"/>
              <a:t>um</a:t>
            </a:r>
            <a:r>
              <a:rPr lang="es-ES" dirty="0"/>
              <a:t> = 10000 de capital social, </a:t>
            </a:r>
          </a:p>
          <a:p>
            <a:r>
              <a:rPr lang="es-ES" dirty="0"/>
              <a:t>nosotros tenemos 2 acciones = 20%, la sociedad amplia en 10000 </a:t>
            </a:r>
            <a:r>
              <a:rPr lang="es-ES" dirty="0" err="1"/>
              <a:t>um</a:t>
            </a:r>
            <a:r>
              <a:rPr lang="es-ES" dirty="0"/>
              <a:t> mas, por lo que para no </a:t>
            </a:r>
          </a:p>
          <a:p>
            <a:r>
              <a:rPr lang="es-ES" dirty="0"/>
              <a:t>perder el porcentaje que tenemos, deberemos adquirir 2000 </a:t>
            </a:r>
            <a:r>
              <a:rPr lang="es-ES" dirty="0" err="1"/>
              <a:t>um</a:t>
            </a:r>
            <a:r>
              <a:rPr lang="es-ES" dirty="0"/>
              <a:t> mas, con lo que tendríamos 4 </a:t>
            </a:r>
          </a:p>
          <a:p>
            <a:r>
              <a:rPr lang="es-ES" dirty="0"/>
              <a:t>acciones = 20% de 20 acciones.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873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32654" y="3218390"/>
            <a:ext cx="97000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Valoración de acciones, se valoran por el precio de adquisición a la suscripción o compra.</a:t>
            </a:r>
          </a:p>
          <a:p>
            <a:r>
              <a:rPr lang="es-ES" dirty="0"/>
              <a:t>Si al final del ejercicio de la empresa las acciones valen menos en el mercado, debemos</a:t>
            </a:r>
          </a:p>
          <a:p>
            <a:r>
              <a:rPr lang="es-ES" dirty="0"/>
              <a:t>contabilizar dicha perdida reversible.</a:t>
            </a:r>
          </a:p>
          <a:p>
            <a:r>
              <a:rPr lang="es-ES" dirty="0"/>
              <a:t>Si esta admitida a cotización oficial compararemos las inversiones financieras con el menor</a:t>
            </a:r>
          </a:p>
          <a:p>
            <a:r>
              <a:rPr lang="es-ES" dirty="0"/>
              <a:t>importe de la cotización media del ultimo trimestre o la del ultimo día del año.</a:t>
            </a:r>
          </a:p>
          <a:p>
            <a:r>
              <a:rPr lang="es-ES" dirty="0"/>
              <a:t>Cuando no hay cotización oficial se </a:t>
            </a:r>
            <a:r>
              <a:rPr lang="es-ES" dirty="0" err="1"/>
              <a:t>entendera</a:t>
            </a:r>
            <a:r>
              <a:rPr lang="es-ES" dirty="0"/>
              <a:t> como precio de mercado el valor teórico de la </a:t>
            </a:r>
          </a:p>
          <a:p>
            <a:r>
              <a:rPr lang="es-ES" dirty="0" err="1"/>
              <a:t>accion</a:t>
            </a:r>
            <a:r>
              <a:rPr lang="es-ES" dirty="0"/>
              <a:t>, el precio que dio la empresa emisora.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501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32654" y="3218390"/>
            <a:ext cx="1027710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Veamos un ejemplo de asiento con provisiones.</a:t>
            </a:r>
          </a:p>
          <a:p>
            <a:r>
              <a:rPr lang="es-ES" dirty="0"/>
              <a:t>Compramos una cartera de valores formada por 1000 acciones de 500 </a:t>
            </a:r>
            <a:r>
              <a:rPr lang="es-ES" dirty="0" err="1"/>
              <a:t>um</a:t>
            </a:r>
            <a:r>
              <a:rPr lang="es-ES" dirty="0"/>
              <a:t> de valor nominal, </a:t>
            </a:r>
          </a:p>
          <a:p>
            <a:r>
              <a:rPr lang="es-ES" dirty="0"/>
              <a:t>adquiridas al 250%. Al final del ejercicio la cotización media del ultimo trimestre es del 150%</a:t>
            </a:r>
          </a:p>
          <a:p>
            <a:r>
              <a:rPr lang="es-ES" dirty="0"/>
              <a:t>y la cotización del ultimo día es del 200%.</a:t>
            </a:r>
          </a:p>
          <a:p>
            <a:endParaRPr lang="es-ES" dirty="0"/>
          </a:p>
          <a:p>
            <a:r>
              <a:rPr lang="es-ES" dirty="0"/>
              <a:t>	1250000		INV FRAS TEMP CAPITAL (540)	a	BANCOS				1250000</a:t>
            </a:r>
          </a:p>
          <a:p>
            <a:endParaRPr lang="es-ES" dirty="0"/>
          </a:p>
          <a:p>
            <a:r>
              <a:rPr lang="es-ES" dirty="0"/>
              <a:t>	 500000		DOT PROV VAL NEG	(696)		a 	PROV DEP VAL NEG(597)	   500000</a:t>
            </a:r>
          </a:p>
          <a:p>
            <a:endParaRPr lang="es-ES" dirty="0"/>
          </a:p>
          <a:p>
            <a:r>
              <a:rPr lang="es-ES" dirty="0"/>
              <a:t>Al final del año siguiente tenemos las mismas acciones y la cotización media del ultimo trimestre</a:t>
            </a:r>
          </a:p>
          <a:p>
            <a:r>
              <a:rPr lang="es-ES" dirty="0"/>
              <a:t>es del 300%.	</a:t>
            </a:r>
          </a:p>
          <a:p>
            <a:endParaRPr lang="es-ES" dirty="0"/>
          </a:p>
          <a:p>
            <a:r>
              <a:rPr lang="es-ES" dirty="0"/>
              <a:t>	500000		PROV DEP VAL NEG				a	EXCESO PROV VAL NEG(796) 500000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5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32654" y="3218390"/>
            <a:ext cx="96872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Veamos otro ejemplo </a:t>
            </a:r>
          </a:p>
          <a:p>
            <a:r>
              <a:rPr lang="es-ES" dirty="0"/>
              <a:t>Contabilizar la adquisición de acciones por valor de 5000000 </a:t>
            </a:r>
            <a:r>
              <a:rPr lang="es-ES" dirty="0" err="1"/>
              <a:t>um</a:t>
            </a:r>
            <a:r>
              <a:rPr lang="es-ES" dirty="0"/>
              <a:t>, la compra de derechos de</a:t>
            </a:r>
          </a:p>
          <a:p>
            <a:r>
              <a:rPr lang="es-ES" dirty="0" err="1"/>
              <a:t>suscripcion</a:t>
            </a:r>
            <a:r>
              <a:rPr lang="es-ES" dirty="0"/>
              <a:t> es de 30000 </a:t>
            </a:r>
            <a:r>
              <a:rPr lang="es-ES" dirty="0" err="1"/>
              <a:t>um</a:t>
            </a:r>
            <a:r>
              <a:rPr lang="es-ES" dirty="0"/>
              <a:t>, la comisión bancaria es de 2500 </a:t>
            </a:r>
            <a:r>
              <a:rPr lang="es-ES" dirty="0" err="1"/>
              <a:t>um</a:t>
            </a:r>
            <a:r>
              <a:rPr lang="es-ES" dirty="0"/>
              <a:t> y los gastos de notaria son</a:t>
            </a:r>
          </a:p>
          <a:p>
            <a:r>
              <a:rPr lang="es-ES" dirty="0"/>
              <a:t>3000 </a:t>
            </a:r>
            <a:r>
              <a:rPr lang="es-ES" dirty="0" err="1"/>
              <a:t>um</a:t>
            </a:r>
            <a:r>
              <a:rPr lang="es-ES" dirty="0"/>
              <a:t>, todo pagado por banco.</a:t>
            </a:r>
          </a:p>
          <a:p>
            <a:r>
              <a:rPr lang="es-ES" dirty="0"/>
              <a:t>	</a:t>
            </a:r>
          </a:p>
          <a:p>
            <a:r>
              <a:rPr lang="es-ES" dirty="0"/>
              <a:t>	5035500		INV FRAS TEMP CAPITAL	a	BANCOS				5035500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100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32654" y="3218390"/>
            <a:ext cx="103412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Prima de emisión, se prohíbe emitir acciones por debajo de su valor nominal, se recoge en la</a:t>
            </a:r>
          </a:p>
          <a:p>
            <a:r>
              <a:rPr lang="es-ES" dirty="0"/>
              <a:t>cuenta 110, es una aportación que realizan los accionistas a la sociedad cuando las acciones se</a:t>
            </a:r>
          </a:p>
          <a:p>
            <a:r>
              <a:rPr lang="es-ES" dirty="0"/>
              <a:t>emiten por valor superior al nominal. No es un recurso generado por la empresa, es una aportación</a:t>
            </a:r>
          </a:p>
          <a:p>
            <a:r>
              <a:rPr lang="es-ES" dirty="0"/>
              <a:t>externa.</a:t>
            </a:r>
          </a:p>
          <a:p>
            <a:r>
              <a:rPr lang="es-ES" dirty="0"/>
              <a:t>Es obligatorio desembolsar el 100% de la prima de emisión, pero con respecto a las cantidades</a:t>
            </a:r>
          </a:p>
          <a:p>
            <a:r>
              <a:rPr lang="es-ES" dirty="0"/>
              <a:t>recogidas en las acciones la obligación legal es desembolsar como mínimo el 25%.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7115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{2DA7A2E1-D7D7-4F68-80A7-2C8C3C434FA2}tf16401375</Template>
  <TotalTime>515</TotalTime>
  <Words>1703</Words>
  <Application>Microsoft Office PowerPoint</Application>
  <PresentationFormat>Panorámica</PresentationFormat>
  <Paragraphs>175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MS Shell Dlg 2</vt:lpstr>
      <vt:lpstr>Wingdings</vt:lpstr>
      <vt:lpstr>Wingdings 3</vt:lpstr>
      <vt:lpstr>Madison</vt:lpstr>
      <vt:lpstr>Contabilidad</vt:lpstr>
      <vt:lpstr>INVERSIONES FINANCIERAS</vt:lpstr>
      <vt:lpstr>ACCIONES</vt:lpstr>
      <vt:lpstr>ACCIONES</vt:lpstr>
      <vt:lpstr>ACCIONES</vt:lpstr>
      <vt:lpstr>ACCIONES</vt:lpstr>
      <vt:lpstr>ACCIONES</vt:lpstr>
      <vt:lpstr>ACCIONES</vt:lpstr>
      <vt:lpstr>ACCIONES</vt:lpstr>
      <vt:lpstr>ACCIONES</vt:lpstr>
      <vt:lpstr>ACCIONES</vt:lpstr>
      <vt:lpstr>ACCIONES</vt:lpstr>
      <vt:lpstr>ACCIONES</vt:lpstr>
      <vt:lpstr>RENTA FIJA, OBLIGACIONES</vt:lpstr>
      <vt:lpstr>RENTA FIJA, OBLIGACIONES</vt:lpstr>
      <vt:lpstr>RENTA FIJA, OBLIGACIONES</vt:lpstr>
      <vt:lpstr>OTROS ELEMENTOS FINANCIEROS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Contabilidad</dc:title>
  <dc:creator>JOSE OJEDA ROJAS</dc:creator>
  <cp:lastModifiedBy>JOSE OJEDA ROJAS</cp:lastModifiedBy>
  <cp:revision>35</cp:revision>
  <dcterms:created xsi:type="dcterms:W3CDTF">2021-11-28T13:00:50Z</dcterms:created>
  <dcterms:modified xsi:type="dcterms:W3CDTF">2021-12-30T06:19:14Z</dcterms:modified>
</cp:coreProperties>
</file>