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FUENTES DE FINANCIACION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CREDITOS DE DISPOSICION GRADUAL, POLIZAS DE CREDITO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69010" y="4653785"/>
            <a:ext cx="9853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Diferencia entre póliza de crédito y préstamo.</a:t>
            </a:r>
          </a:p>
          <a:p>
            <a:r>
              <a:rPr lang="es-ES" dirty="0"/>
              <a:t>	En el préstamo los intereses son respecto al total, en la póliza son por la parte dispuesta.</a:t>
            </a:r>
          </a:p>
          <a:p>
            <a:r>
              <a:rPr lang="es-ES" dirty="0"/>
              <a:t>	La póliza puede funcionar como una cuenta corriente, tiene gastos de apertura y comisión</a:t>
            </a:r>
          </a:p>
          <a:p>
            <a:r>
              <a:rPr lang="es-ES" dirty="0"/>
              <a:t>por no utilizarla.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DE FINANCIACION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90275" y="1453385"/>
            <a:ext cx="1020022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los orígenes de los fondos que se materializan en los activos de la empresa, para la empresa</a:t>
            </a:r>
            <a:br>
              <a:rPr lang="es-ES" dirty="0"/>
            </a:br>
            <a:r>
              <a:rPr lang="es-ES" dirty="0"/>
              <a:t>es pasivo.</a:t>
            </a:r>
          </a:p>
          <a:p>
            <a:r>
              <a:rPr lang="es-ES" dirty="0"/>
              <a:t>Los podemos clasificar por :</a:t>
            </a:r>
          </a:p>
          <a:p>
            <a:r>
              <a:rPr lang="es-ES" dirty="0"/>
              <a:t>	1 Exigibilidad.</a:t>
            </a:r>
          </a:p>
          <a:p>
            <a:r>
              <a:rPr lang="es-ES" dirty="0"/>
              <a:t>	2 Origen, financiación propia o ajena.</a:t>
            </a:r>
          </a:p>
          <a:p>
            <a:r>
              <a:rPr lang="es-ES" dirty="0"/>
              <a:t>	3 Plazo de vencimiento.</a:t>
            </a:r>
          </a:p>
          <a:p>
            <a:r>
              <a:rPr lang="es-ES" dirty="0"/>
              <a:t>También son fuentes de financiación propia las provisiones para riesgos y gastos (14).</a:t>
            </a:r>
          </a:p>
          <a:p>
            <a:r>
              <a:rPr lang="es-ES" dirty="0"/>
              <a:t>Financiación propia. Emisión de empréstitos.</a:t>
            </a:r>
          </a:p>
          <a:p>
            <a:r>
              <a:rPr lang="es-ES" dirty="0"/>
              <a:t>Financiación ajena. Aportaciones de socios y propietarios, pueden ser dinerarias o no, forman el</a:t>
            </a:r>
          </a:p>
          <a:p>
            <a:r>
              <a:rPr lang="es-ES" dirty="0"/>
              <a:t>capital de la empresa y se recogen en el neto.</a:t>
            </a:r>
          </a:p>
          <a:p>
            <a:r>
              <a:rPr lang="es-ES" dirty="0"/>
              <a:t>Capital. Aportaciones que realizan los socios al momento de fundar la sociedad o posteriormente</a:t>
            </a:r>
          </a:p>
          <a:p>
            <a:r>
              <a:rPr lang="es-ES" dirty="0"/>
              <a:t>cuando se amplia capital.</a:t>
            </a:r>
          </a:p>
          <a:p>
            <a:r>
              <a:rPr lang="es-ES" dirty="0"/>
              <a:t>El capital se divide en partes proporcionales que da lugar a las acciones.</a:t>
            </a:r>
          </a:p>
          <a:p>
            <a:r>
              <a:rPr lang="es-ES" dirty="0"/>
              <a:t>Si la sociedad tiene forma mercantil, el capital suscrito se recoge en Capital Social (100), si no </a:t>
            </a:r>
          </a:p>
          <a:p>
            <a:r>
              <a:rPr lang="es-ES" dirty="0"/>
              <a:t>tiene forma mercantil ni animo de lucro se recoge en Fondo Social (101).</a:t>
            </a:r>
          </a:p>
          <a:p>
            <a:r>
              <a:rPr lang="es-ES" dirty="0"/>
              <a:t>Ejemplo:</a:t>
            </a:r>
          </a:p>
          <a:p>
            <a:r>
              <a:rPr lang="es-ES" dirty="0"/>
              <a:t>	XXX		</a:t>
            </a:r>
            <a:r>
              <a:rPr lang="es-ES" dirty="0" err="1"/>
              <a:t>Tesoreria</a:t>
            </a:r>
            <a:r>
              <a:rPr lang="es-ES" dirty="0"/>
              <a:t> (57)			a		Capital (100)			XXX</a:t>
            </a:r>
          </a:p>
          <a:p>
            <a:r>
              <a:rPr lang="es-ES" dirty="0"/>
              <a:t>					</a:t>
            </a:r>
            <a:r>
              <a:rPr lang="es-ES" dirty="0" err="1"/>
              <a:t>ó</a:t>
            </a:r>
            <a:endParaRPr lang="es-ES" dirty="0"/>
          </a:p>
          <a:p>
            <a:r>
              <a:rPr lang="es-ES" dirty="0"/>
              <a:t>		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</a:t>
            </a:r>
            <a:r>
              <a:rPr lang="es-ES" dirty="0" err="1"/>
              <a:t>exig</a:t>
            </a:r>
            <a:r>
              <a:rPr lang="es-ES" dirty="0"/>
              <a:t> (558) </a:t>
            </a:r>
            <a:r>
              <a:rPr lang="es-ES" dirty="0" err="1"/>
              <a:t>ó</a:t>
            </a:r>
            <a:r>
              <a:rPr lang="es-ES" dirty="0"/>
              <a:t> 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no </a:t>
            </a:r>
            <a:r>
              <a:rPr lang="es-ES" dirty="0" err="1"/>
              <a:t>exig</a:t>
            </a:r>
            <a:r>
              <a:rPr lang="es-ES" dirty="0"/>
              <a:t> (190)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676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AMPLIACION DE CAPITAL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05215" y="2197664"/>
            <a:ext cx="99822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Puede surgir por aumentar numero de acciones o por aumentar el Valor nominal, las nuevas </a:t>
            </a:r>
          </a:p>
          <a:p>
            <a:r>
              <a:rPr lang="es-ES" dirty="0"/>
              <a:t>acciones no se pueden emitir por debajo de la par, se emitirán:</a:t>
            </a:r>
          </a:p>
          <a:p>
            <a:r>
              <a:rPr lang="es-ES" dirty="0"/>
              <a:t>	1. A la par, Valor de emisión = Valor nominal</a:t>
            </a:r>
          </a:p>
          <a:p>
            <a:r>
              <a:rPr lang="es-ES" dirty="0"/>
              <a:t>	2. Por encima de la par, Valor emisión = Valor nominal + Prima de emisión</a:t>
            </a:r>
          </a:p>
          <a:p>
            <a:r>
              <a:rPr lang="es-ES" dirty="0"/>
              <a:t>	3. Totalmente liberadas, ampliamos con cargo a reservas.</a:t>
            </a:r>
          </a:p>
          <a:p>
            <a:r>
              <a:rPr lang="es-ES" dirty="0"/>
              <a:t>		</a:t>
            </a:r>
          </a:p>
          <a:p>
            <a:r>
              <a:rPr lang="es-ES" dirty="0"/>
              <a:t>		XXX		Reservas				a			Capital 				XXX</a:t>
            </a:r>
          </a:p>
          <a:p>
            <a:r>
              <a:rPr lang="es-ES" dirty="0"/>
              <a:t>Ejemplo. Se constituye la empresa con un capital inicial de 30000000 </a:t>
            </a:r>
            <a:r>
              <a:rPr lang="es-ES" dirty="0" err="1"/>
              <a:t>um</a:t>
            </a:r>
            <a:r>
              <a:rPr lang="es-ES" dirty="0"/>
              <a:t>, 30000 acciones de</a:t>
            </a:r>
          </a:p>
          <a:p>
            <a:r>
              <a:rPr lang="es-ES" dirty="0"/>
              <a:t>1000 </a:t>
            </a:r>
            <a:r>
              <a:rPr lang="es-ES" dirty="0" err="1"/>
              <a:t>um</a:t>
            </a:r>
            <a:r>
              <a:rPr lang="es-ES" dirty="0"/>
              <a:t> / acción, las acciones se encuentran suscritas y desembolsadas en ¼ parte, realiza el </a:t>
            </a:r>
          </a:p>
          <a:p>
            <a:r>
              <a:rPr lang="es-ES" dirty="0"/>
              <a:t>asiento.</a:t>
            </a:r>
          </a:p>
          <a:p>
            <a:r>
              <a:rPr lang="es-ES" dirty="0"/>
              <a:t>		22500000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no exigidos	a			Capital			30000000</a:t>
            </a:r>
            <a:br>
              <a:rPr lang="es-ES" dirty="0"/>
            </a:br>
            <a:r>
              <a:rPr lang="es-ES" dirty="0"/>
              <a:t>		  7500000	Bancos</a:t>
            </a:r>
          </a:p>
          <a:p>
            <a:r>
              <a:rPr lang="es-ES" dirty="0"/>
              <a:t>	Días después exige el dividendo pasivo por la parte no desembolsada.</a:t>
            </a:r>
          </a:p>
          <a:p>
            <a:r>
              <a:rPr lang="es-ES" dirty="0"/>
              <a:t>		22500000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exigidos		a	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no exigidos 22500000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0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AMPLIACION DE CAPITAL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05215" y="2197664"/>
            <a:ext cx="9700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La empresa recibe una notificación del banco indicando que los accionistas han pagado.</a:t>
            </a:r>
          </a:p>
          <a:p>
            <a:endParaRPr lang="es-ES" dirty="0"/>
          </a:p>
          <a:p>
            <a:r>
              <a:rPr lang="es-ES" dirty="0"/>
              <a:t>		22500000	Bancos				a	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exigidos 	22500000</a:t>
            </a:r>
          </a:p>
          <a:p>
            <a:endParaRPr lang="es-ES" dirty="0"/>
          </a:p>
          <a:p>
            <a:r>
              <a:rPr lang="es-ES" dirty="0"/>
              <a:t>	La empresa encuentra insuficientes los recursos y acuerda elevar el capital social a</a:t>
            </a:r>
            <a:br>
              <a:rPr lang="es-ES" dirty="0"/>
            </a:br>
            <a:r>
              <a:rPr lang="es-ES" dirty="0"/>
              <a:t>40000000, emitiendo acciones al 120%, se realiza cubriendo mínimos legales.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	4500000		Bancos				a		Capital				10000000</a:t>
            </a:r>
          </a:p>
          <a:p>
            <a:r>
              <a:rPr lang="es-ES" dirty="0"/>
              <a:t>		7500000		</a:t>
            </a:r>
            <a:r>
              <a:rPr lang="es-ES" dirty="0" err="1"/>
              <a:t>Acc</a:t>
            </a:r>
            <a:r>
              <a:rPr lang="es-ES" dirty="0"/>
              <a:t> </a:t>
            </a:r>
            <a:r>
              <a:rPr lang="es-ES" dirty="0" err="1"/>
              <a:t>desem</a:t>
            </a:r>
            <a:r>
              <a:rPr lang="es-ES" dirty="0"/>
              <a:t> no </a:t>
            </a:r>
            <a:r>
              <a:rPr lang="es-ES" dirty="0" err="1"/>
              <a:t>exig</a:t>
            </a:r>
            <a:r>
              <a:rPr lang="es-ES" dirty="0"/>
              <a:t>			Prima emisión		  2000000</a:t>
            </a:r>
          </a:p>
          <a:p>
            <a:endParaRPr lang="es-ES" dirty="0"/>
          </a:p>
          <a:p>
            <a:r>
              <a:rPr lang="es-ES" dirty="0"/>
              <a:t>	Días después se pagan 10000 en concepto de notaria y abogados.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	  10000		</a:t>
            </a:r>
            <a:r>
              <a:rPr lang="es-ES" dirty="0" err="1"/>
              <a:t>Gtos</a:t>
            </a:r>
            <a:r>
              <a:rPr lang="es-ES" dirty="0"/>
              <a:t> </a:t>
            </a:r>
            <a:r>
              <a:rPr lang="es-ES" dirty="0" err="1"/>
              <a:t>amp</a:t>
            </a:r>
            <a:r>
              <a:rPr lang="es-ES" dirty="0"/>
              <a:t> capital (270) a		Bancos					10000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37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GENERADOS </a:t>
            </a:r>
            <a:br>
              <a:rPr lang="es-ES" dirty="0"/>
            </a:br>
            <a:r>
              <a:rPr lang="es-ES" dirty="0"/>
              <a:t>POR LA PROPIA EMPRESA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7113" y="4717580"/>
            <a:ext cx="101874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Beneficios no distribuidos, Reservas (11).</a:t>
            </a:r>
          </a:p>
          <a:p>
            <a:r>
              <a:rPr lang="es-ES" dirty="0"/>
              <a:t>Reserva legal. La ley obliga a guardar el 10% del beneficio hasta que la reserva legal sea un 20%</a:t>
            </a:r>
            <a:br>
              <a:rPr lang="es-ES" dirty="0"/>
            </a:br>
            <a:r>
              <a:rPr lang="es-ES" dirty="0"/>
              <a:t>del capital, se puede aumentar con cargo a otras reservas.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19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FUENTES DE FINANCIACION</a:t>
            </a:r>
            <a:br>
              <a:rPr lang="es-ES" dirty="0"/>
            </a:br>
            <a:r>
              <a:rPr lang="es-ES" dirty="0"/>
              <a:t>AJENAS GENERADAS </a:t>
            </a:r>
            <a:br>
              <a:rPr lang="es-ES" dirty="0"/>
            </a:br>
            <a:r>
              <a:rPr lang="es-ES" dirty="0"/>
              <a:t>EN EL TRAFICO DE LA EMPRESA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7113" y="4717580"/>
            <a:ext cx="71994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 existentes de la empresa con proveedores y acreedores.</a:t>
            </a:r>
          </a:p>
          <a:p>
            <a:r>
              <a:rPr lang="es-ES" dirty="0"/>
              <a:t>Ejemplo, cobro de intereses por vender a crédito.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2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FIANZAS Y DEPOSITOS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15847" y="3037635"/>
            <a:ext cx="89819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Pueden ser fuente de financiación, se recogen en (180) y (560).</a:t>
            </a:r>
          </a:p>
          <a:p>
            <a:r>
              <a:rPr lang="es-ES" dirty="0"/>
              <a:t>Al recibirla: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	XXX	Bancos				a			Fianzas Recibidas		XXX</a:t>
            </a:r>
          </a:p>
          <a:p>
            <a:r>
              <a:rPr lang="es-ES" dirty="0"/>
              <a:t>Al devolverla: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	XXX	Fianzas Recibidas	a			Bancos					XXX</a:t>
            </a:r>
          </a:p>
          <a:p>
            <a:endParaRPr lang="es-ES" dirty="0"/>
          </a:p>
          <a:p>
            <a:r>
              <a:rPr lang="es-ES" dirty="0"/>
              <a:t>Si no se devuelve, pasara a ingreso extraordinario.</a:t>
            </a:r>
          </a:p>
          <a:p>
            <a:r>
              <a:rPr lang="es-ES" dirty="0"/>
              <a:t>Fianza constituida es la fianza que entrega la empresa (260 y 565), si no se devuelve </a:t>
            </a:r>
          </a:p>
          <a:p>
            <a:r>
              <a:rPr lang="es-ES" dirty="0"/>
              <a:t>pasara a </a:t>
            </a:r>
            <a:r>
              <a:rPr lang="es-ES"/>
              <a:t>gastos extraordinarios.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074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529</TotalTime>
  <Words>782</Words>
  <Application>Microsoft Office PowerPoint</Application>
  <PresentationFormat>Panorámica</PresentationFormat>
  <Paragraphs>81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Contabilidad</vt:lpstr>
      <vt:lpstr>CREDITOS DE DISPOSICION GRADUAL, POLIZAS DE CREDITO</vt:lpstr>
      <vt:lpstr>FUENTES DE FINANCIACION</vt:lpstr>
      <vt:lpstr>AMPLIACION DE CAPITAL</vt:lpstr>
      <vt:lpstr>AMPLIACION DE CAPITAL</vt:lpstr>
      <vt:lpstr>RECURSOS GENERADOS  POR LA PROPIA EMPRESA</vt:lpstr>
      <vt:lpstr>FUENTES DE FINANCIACION AJENAS GENERADAS  EN EL TRAFICO DE LA EMPRESA</vt:lpstr>
      <vt:lpstr>FIANZAS Y DEPOSITOS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38</cp:revision>
  <dcterms:created xsi:type="dcterms:W3CDTF">2021-11-28T13:00:50Z</dcterms:created>
  <dcterms:modified xsi:type="dcterms:W3CDTF">2021-12-29T15:29:12Z</dcterms:modified>
</cp:coreProperties>
</file>