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8" r:id="rId3"/>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5" autoAdjust="0"/>
    <p:restoredTop sz="94766" autoAdjust="0"/>
  </p:normalViewPr>
  <p:slideViewPr>
    <p:cSldViewPr snapToGrid="0" snapToObjects="1" showGuides="1">
      <p:cViewPr>
        <p:scale>
          <a:sx n="64" d="100"/>
          <a:sy n="64" d="100"/>
        </p:scale>
        <p:origin x="-1968" y="152"/>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10/31/22</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96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990987"/>
            <a:ext cx="8290965"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990987"/>
            <a:ext cx="8269287"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60521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580154"/>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990987"/>
            <a:ext cx="8274926"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990987"/>
            <a:ext cx="8272463"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611684"/>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394130"/>
            <a:ext cx="8275320"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35147248" y="1703652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611684"/>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580154"/>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990987"/>
            <a:ext cx="8274926" cy="527611"/>
          </a:xfrm>
          <a:prstGeom prst="rect">
            <a:avLst/>
          </a:prstGeom>
          <a:solidFill>
            <a:schemeClr val="accent5">
              <a:lumMod val="50000"/>
            </a:schemeClr>
          </a:solidFill>
        </p:spPr>
        <p:txBody>
          <a:bodyPr wrap="square" lIns="78374" tIns="78374" rIns="78374" bIns="78374" anchor="t" anchorCtr="0">
            <a:spAutoFit/>
          </a:bodyPr>
          <a:lstStyle>
            <a:lvl1pPr marL="0" indent="0" algn="ctr">
              <a:buNone/>
              <a:defRPr sz="2400" b="1" u="none" baseline="0">
                <a:solidFill>
                  <a:schemeClr val="bg1"/>
                </a:solidFill>
                <a:latin typeface="Century Gothic" panose="020B0502020202020204" pitchFamily="34" charset="0"/>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091509"/>
            <a:ext cx="33440914" cy="584775"/>
          </a:xfrm>
          <a:prstGeom prst="rect">
            <a:avLst/>
          </a:prstGeom>
        </p:spPr>
        <p:txBody>
          <a:bodyPr anchor="t" anchorCtr="0">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1915058"/>
            <a:ext cx="33440914" cy="400110"/>
          </a:xfrm>
          <a:prstGeom prst="rect">
            <a:avLst/>
          </a:prstGeom>
        </p:spPr>
        <p:txBody>
          <a:bodyPr anchor="t" anchorCtr="0">
            <a:spAutoFit/>
          </a:bodyPr>
          <a:lstStyle>
            <a:lvl1pPr marL="0" indent="0" algn="ctr">
              <a:buFontTx/>
              <a:buNone/>
              <a:defRPr sz="20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792252"/>
          </a:xfrm>
          <a:prstGeom prst="rect">
            <a:avLst/>
          </a:prstGeom>
        </p:spPr>
        <p:txBody>
          <a:bodyPr anchor="t" anchorCtr="0">
            <a:spAutoFit/>
          </a:bodyPr>
          <a:lstStyle>
            <a:lvl1pPr marL="0" indent="0" algn="ctr">
              <a:buFontTx/>
              <a:buNone/>
              <a:defRPr sz="4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963989"/>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6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903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2C311D-F86B-69BA-1FCE-A5D22828813C}"/>
              </a:ext>
            </a:extLst>
          </p:cNvPr>
          <p:cNvSpPr/>
          <p:nvPr userDrawn="1"/>
        </p:nvSpPr>
        <p:spPr>
          <a:xfrm>
            <a:off x="-1" y="21251917"/>
            <a:ext cx="43891199" cy="6571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3" name="Table 32">
            <a:extLst>
              <a:ext uri="{FF2B5EF4-FFF2-40B4-BE49-F238E27FC236}">
                <a16:creationId xmlns:a16="http://schemas.microsoft.com/office/drawing/2014/main" id="{51F6E1DE-3038-D348-B243-6638F96B5BD2}"/>
              </a:ext>
            </a:extLst>
          </p:cNvPr>
          <p:cNvGraphicFramePr>
            <a:graphicFrameLocks noGrp="1"/>
          </p:cNvGraphicFramePr>
          <p:nvPr userDrawn="1">
            <p:extLst>
              <p:ext uri="{D42A27DB-BD31-4B8C-83A1-F6EECF244321}">
                <p14:modId xmlns:p14="http://schemas.microsoft.com/office/powerpoint/2010/main" val="3081578541"/>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4" name="Table 33">
            <a:extLst>
              <a:ext uri="{FF2B5EF4-FFF2-40B4-BE49-F238E27FC236}">
                <a16:creationId xmlns:a16="http://schemas.microsoft.com/office/drawing/2014/main" id="{74E59F75-101F-E64C-9D73-208C5745B1FA}"/>
              </a:ext>
            </a:extLst>
          </p:cNvPr>
          <p:cNvGraphicFramePr>
            <a:graphicFrameLocks noGrp="1"/>
          </p:cNvGraphicFramePr>
          <p:nvPr userDrawn="1">
            <p:extLst>
              <p:ext uri="{D42A27DB-BD31-4B8C-83A1-F6EECF244321}">
                <p14:modId xmlns:p14="http://schemas.microsoft.com/office/powerpoint/2010/main" val="2080183401"/>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2022</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FC11E86C-1BAE-D328-3FC1-49F4093F775A}"/>
              </a:ext>
            </a:extLst>
          </p:cNvPr>
          <p:cNvGrpSpPr/>
          <p:nvPr userDrawn="1"/>
        </p:nvGrpSpPr>
        <p:grpSpPr>
          <a:xfrm>
            <a:off x="0" y="-1"/>
            <a:ext cx="43891200" cy="3563007"/>
            <a:chOff x="0" y="-1"/>
            <a:chExt cx="12192000" cy="1219223"/>
          </a:xfrm>
        </p:grpSpPr>
        <p:sp>
          <p:nvSpPr>
            <p:cNvPr id="6" name="Document 5">
              <a:extLst>
                <a:ext uri="{FF2B5EF4-FFF2-40B4-BE49-F238E27FC236}">
                  <a16:creationId xmlns:a16="http://schemas.microsoft.com/office/drawing/2014/main" id="{FDA6D10E-D6C0-B267-8CA2-C9EBCD9D32A1}"/>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8C340A78-2859-CB97-13FD-79477E762739}"/>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96000564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hyperlink" Target="https://www.ine.gov.py/publication-single.php?codec=MTg="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hyperlink" Target="https://www.cepal.org/es/comunicados/guerra-ucrania-acelera-la-inflacion-reduce-crecimiento-aumenta-la-pobreza-america-latina" TargetMode="Externa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Placeholder 6">
            <a:extLst>
              <a:ext uri="{FF2B5EF4-FFF2-40B4-BE49-F238E27FC236}">
                <a16:creationId xmlns:a16="http://schemas.microsoft.com/office/drawing/2014/main" id="{A66A86E6-3A64-0621-93F1-89A24A0705B5}"/>
              </a:ext>
            </a:extLst>
          </p:cNvPr>
          <p:cNvSpPr txBox="1">
            <a:spLocks/>
          </p:cNvSpPr>
          <p:nvPr/>
        </p:nvSpPr>
        <p:spPr>
          <a:xfrm>
            <a:off x="457071" y="12472011"/>
            <a:ext cx="8274926" cy="8162234"/>
          </a:xfrm>
          <a:prstGeom prst="rect">
            <a:avLst/>
          </a:prstGeom>
        </p:spPr>
        <p:txBody>
          <a:bodyPr wrap="square" lIns="91440" tIns="91440" rIns="91440" bIns="91440" anchor="t" anchorCtr="0">
            <a:spAutoFit/>
          </a:bodyPr>
          <a:lstStyle>
            <a:lvl1pPr marL="0" indent="0" algn="l" defTabSz="3761915" rtl="0" eaLnBrk="1" latinLnBrk="0" hangingPunct="1">
              <a:spcBef>
                <a:spcPct val="20000"/>
              </a:spcBef>
              <a:buFont typeface="Arial" pitchFamily="34" charset="0"/>
              <a:buNone/>
              <a:defRPr sz="20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indent="180340" algn="just"/>
            <a:r>
              <a:rPr lang="es-BO" sz="1800" dirty="0">
                <a:latin typeface="Times New Roman" panose="02020603050405020304" pitchFamily="18" charset="0"/>
                <a:ea typeface="MS Mincho" panose="02020609040205080304" pitchFamily="49" charset="-128"/>
              </a:rPr>
              <a:t>Realizando una investigación del problema que se encuentras en el 2022, es una etapa post pandemia y la situación actual a nivel mundial salto como primeras cosas el impacto que eso tuvo en los costos de la materia prima y energía el cual impacto directamente en el aumento de la canasta familiar.</a:t>
            </a:r>
            <a:endParaRPr lang="es-PY" sz="1800" dirty="0">
              <a:latin typeface="Times New Roman" panose="02020603050405020304" pitchFamily="18" charset="0"/>
              <a:ea typeface="MS Mincho" panose="02020609040205080304" pitchFamily="49" charset="-128"/>
            </a:endParaRPr>
          </a:p>
          <a:p>
            <a:pPr indent="180340" algn="just"/>
            <a:r>
              <a:rPr lang="es-BO" sz="1800" dirty="0">
                <a:latin typeface="Times New Roman" panose="02020603050405020304" pitchFamily="18" charset="0"/>
                <a:ea typeface="MS Mincho" panose="02020609040205080304" pitchFamily="49" charset="-128"/>
              </a:rPr>
              <a:t>En junio de este año la Comisión Económica para América Latina y el Caribe (CEPAL) presento un informe en donde se analizan los impactos económicos y sociales de la guerra en Ucrania. Según la ONU, las economías de la región enfrentan una coyuntura difícil en 2022 en un contexto externo de incertidumbre, inflación y desaceleración de la actividad económica y el comercio.</a:t>
            </a:r>
            <a:endParaRPr lang="es-PY" sz="1800" dirty="0">
              <a:latin typeface="Times New Roman" panose="02020603050405020304" pitchFamily="18" charset="0"/>
              <a:ea typeface="MS Mincho" panose="02020609040205080304" pitchFamily="49" charset="-128"/>
            </a:endParaRPr>
          </a:p>
          <a:p>
            <a:pPr indent="180340" algn="just"/>
            <a:r>
              <a:rPr lang="es-BO" sz="1800" dirty="0">
                <a:latin typeface="Times New Roman" panose="02020603050405020304" pitchFamily="18" charset="0"/>
                <a:ea typeface="MS Mincho" panose="02020609040205080304" pitchFamily="49" charset="-128"/>
              </a:rPr>
              <a:t>El crecimiento de los precios de los alimentos se aceleró y superó la inflación general en todos los países informantes, con la excepción del Ecuador (véase en la Tabla Nº1). La inflación interanual de alimentos y bebidas alcanzó un valor de dos dígitos en Colombia, el Paraguay, México, Chile, el Brasil y el Uruguay, países sin antecedentes recientes de inflación crónica.</a:t>
            </a:r>
          </a:p>
          <a:p>
            <a:pPr indent="180340" algn="just"/>
            <a:endParaRPr lang="es-BO" sz="1800" dirty="0">
              <a:latin typeface="Times New Roman" panose="02020603050405020304" pitchFamily="18" charset="0"/>
              <a:ea typeface="MS Mincho" panose="02020609040205080304" pitchFamily="49" charset="-128"/>
            </a:endParaRPr>
          </a:p>
          <a:p>
            <a:pPr indent="180340" algn="just"/>
            <a:endParaRPr lang="es-BO" sz="1800" dirty="0">
              <a:latin typeface="Times New Roman" panose="02020603050405020304" pitchFamily="18" charset="0"/>
              <a:ea typeface="MS Mincho" panose="02020609040205080304" pitchFamily="49" charset="-128"/>
            </a:endParaRPr>
          </a:p>
          <a:p>
            <a:pPr indent="180340" algn="just"/>
            <a:endParaRPr lang="es-BO" sz="1800" dirty="0">
              <a:latin typeface="Times New Roman" panose="02020603050405020304" pitchFamily="18" charset="0"/>
              <a:ea typeface="MS Mincho" panose="02020609040205080304" pitchFamily="49" charset="-128"/>
            </a:endParaRPr>
          </a:p>
          <a:p>
            <a:pPr indent="180340" algn="just"/>
            <a:endParaRPr lang="es-BO" sz="1800" dirty="0">
              <a:latin typeface="Times New Roman" panose="02020603050405020304" pitchFamily="18" charset="0"/>
              <a:ea typeface="MS Mincho" panose="02020609040205080304" pitchFamily="49" charset="-128"/>
            </a:endParaRPr>
          </a:p>
          <a:p>
            <a:pPr indent="180340" algn="just"/>
            <a:endParaRPr lang="es-BO" sz="1800" dirty="0">
              <a:latin typeface="Times New Roman" panose="02020603050405020304" pitchFamily="18" charset="0"/>
              <a:ea typeface="MS Mincho" panose="02020609040205080304" pitchFamily="49" charset="-128"/>
            </a:endParaRPr>
          </a:p>
          <a:p>
            <a:pPr indent="180340" algn="just"/>
            <a:endParaRPr lang="es-BO" sz="1800" dirty="0">
              <a:latin typeface="Times New Roman" panose="02020603050405020304" pitchFamily="18" charset="0"/>
              <a:ea typeface="MS Mincho" panose="02020609040205080304" pitchFamily="49" charset="-128"/>
            </a:endParaRPr>
          </a:p>
          <a:p>
            <a:pPr indent="180340" algn="just"/>
            <a:endParaRPr lang="es-BO" sz="1800" dirty="0">
              <a:latin typeface="Times New Roman" panose="02020603050405020304" pitchFamily="18" charset="0"/>
              <a:ea typeface="MS Mincho" panose="02020609040205080304" pitchFamily="49" charset="-128"/>
            </a:endParaRPr>
          </a:p>
          <a:p>
            <a:pPr indent="180340" algn="just"/>
            <a:endParaRPr lang="es-BO" sz="1800" dirty="0">
              <a:latin typeface="Times New Roman" panose="02020603050405020304" pitchFamily="18" charset="0"/>
              <a:ea typeface="MS Mincho" panose="02020609040205080304" pitchFamily="49" charset="-128"/>
            </a:endParaRPr>
          </a:p>
          <a:p>
            <a:pPr indent="180340" algn="just"/>
            <a:endParaRPr lang="es-BO" sz="1800" dirty="0">
              <a:latin typeface="Times New Roman" panose="02020603050405020304" pitchFamily="18" charset="0"/>
              <a:ea typeface="MS Mincho" panose="02020609040205080304" pitchFamily="49" charset="-128"/>
            </a:endParaRPr>
          </a:p>
          <a:p>
            <a:pPr indent="180340" algn="just"/>
            <a:endParaRPr lang="es-BO" sz="1800" dirty="0">
              <a:latin typeface="Times New Roman" panose="02020603050405020304" pitchFamily="18" charset="0"/>
              <a:ea typeface="MS Mincho" panose="02020609040205080304" pitchFamily="49" charset="-128"/>
            </a:endParaRPr>
          </a:p>
          <a:p>
            <a:pPr indent="180340" algn="just"/>
            <a:r>
              <a:rPr lang="es-BO" sz="1400" u="sng" dirty="0">
                <a:latin typeface="Times New Roman" panose="02020603050405020304" pitchFamily="18" charset="0"/>
                <a:ea typeface="MS Mincho" panose="02020609040205080304" pitchFamily="49" charset="-128"/>
              </a:rPr>
              <a:t>Tabla Nº1</a:t>
            </a:r>
            <a:r>
              <a:rPr lang="es-BO" sz="1400" dirty="0">
                <a:latin typeface="Times New Roman" panose="02020603050405020304" pitchFamily="18" charset="0"/>
                <a:ea typeface="MS Mincho" panose="02020609040205080304" pitchFamily="49" charset="-128"/>
              </a:rPr>
              <a:t>: Tasa anual de inflación de alimentos y bebidas </a:t>
            </a:r>
          </a:p>
          <a:p>
            <a:pPr indent="180340" algn="just"/>
            <a:r>
              <a:rPr lang="es-BO" sz="1400" dirty="0">
                <a:latin typeface="Times New Roman" panose="02020603050405020304" pitchFamily="18" charset="0"/>
                <a:ea typeface="MS Mincho" panose="02020609040205080304" pitchFamily="49" charset="-128"/>
              </a:rPr>
              <a:t>Fuente: Comisión Económica para América Latina y el caribe (CEPAL)</a:t>
            </a:r>
          </a:p>
        </p:txBody>
      </p:sp>
      <p:sp>
        <p:nvSpPr>
          <p:cNvPr id="37" name="Text Placeholder 6">
            <a:extLst>
              <a:ext uri="{FF2B5EF4-FFF2-40B4-BE49-F238E27FC236}">
                <a16:creationId xmlns:a16="http://schemas.microsoft.com/office/drawing/2014/main" id="{3869CF22-87B6-6845-0C01-8BB02010A1AA}"/>
              </a:ext>
            </a:extLst>
          </p:cNvPr>
          <p:cNvSpPr txBox="1">
            <a:spLocks/>
          </p:cNvSpPr>
          <p:nvPr/>
        </p:nvSpPr>
        <p:spPr>
          <a:xfrm>
            <a:off x="9051250" y="3866318"/>
            <a:ext cx="8274926" cy="6167842"/>
          </a:xfrm>
          <a:prstGeom prst="rect">
            <a:avLst/>
          </a:prstGeom>
        </p:spPr>
        <p:txBody>
          <a:bodyPr wrap="square" lIns="91440" tIns="91440" rIns="91440" bIns="91440" anchor="t" anchorCtr="0">
            <a:spAutoFit/>
          </a:bodyPr>
          <a:lstStyle>
            <a:lvl1pPr marL="0" indent="0" algn="l" defTabSz="3761915" rtl="0" eaLnBrk="1" latinLnBrk="0" hangingPunct="1">
              <a:spcBef>
                <a:spcPct val="20000"/>
              </a:spcBef>
              <a:buFont typeface="Arial" pitchFamily="34" charset="0"/>
              <a:buNone/>
              <a:defRPr sz="20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indent="180340"/>
            <a:r>
              <a:rPr lang="es-BO" sz="1800" dirty="0">
                <a:latin typeface="Times New Roman" panose="02020603050405020304" pitchFamily="18" charset="0"/>
                <a:ea typeface="MS Mincho" panose="02020609040205080304" pitchFamily="49" charset="-128"/>
              </a:rPr>
              <a:t>Las altas cifras se deben principalmente al traspaso de los altos precios internacionales de las materias primas agrícolas (principalmente cereales y aceites) y de las materias primas relacionadas con la energía y el transporte.</a:t>
            </a:r>
            <a:endParaRPr lang="es-PY" sz="1800" dirty="0">
              <a:latin typeface="Times New Roman" panose="02020603050405020304" pitchFamily="18" charset="0"/>
              <a:ea typeface="MS Mincho" panose="02020609040205080304" pitchFamily="49" charset="-128"/>
            </a:endParaRPr>
          </a:p>
          <a:p>
            <a:pPr indent="180340"/>
            <a:r>
              <a:rPr lang="es-BO" sz="1800" dirty="0">
                <a:latin typeface="Times New Roman" panose="02020603050405020304" pitchFamily="18" charset="0"/>
                <a:ea typeface="MS Mincho" panose="02020609040205080304" pitchFamily="49" charset="-128"/>
              </a:rPr>
              <a:t>En la tabla de abajo se puede ver como el costo de vida fue creciendo 126% en los últimos 10 años, por lo que con el contexto actual de crecimiento de precios de la canasta familiar el monitoreo de los productos se vuelve cada vez más importante para contar con una vida digna. </a:t>
            </a:r>
          </a:p>
          <a:p>
            <a:pPr indent="180340"/>
            <a:endParaRPr lang="es-BO" sz="1800" dirty="0">
              <a:latin typeface="Times New Roman" panose="02020603050405020304" pitchFamily="18" charset="0"/>
              <a:ea typeface="MS Mincho" panose="02020609040205080304" pitchFamily="49" charset="-128"/>
            </a:endParaRPr>
          </a:p>
          <a:p>
            <a:pPr indent="180340"/>
            <a:endParaRPr lang="es-BO" sz="1800" dirty="0">
              <a:latin typeface="Times New Roman" panose="02020603050405020304" pitchFamily="18" charset="0"/>
              <a:ea typeface="MS Mincho" panose="02020609040205080304" pitchFamily="49" charset="-128"/>
            </a:endParaRPr>
          </a:p>
          <a:p>
            <a:pPr indent="180340"/>
            <a:endParaRPr lang="es-BO" sz="1800" dirty="0">
              <a:latin typeface="Times New Roman" panose="02020603050405020304" pitchFamily="18" charset="0"/>
              <a:ea typeface="MS Mincho" panose="02020609040205080304" pitchFamily="49" charset="-128"/>
            </a:endParaRPr>
          </a:p>
          <a:p>
            <a:pPr indent="180340"/>
            <a:endParaRPr lang="es-BO" sz="1800" dirty="0">
              <a:latin typeface="Times New Roman" panose="02020603050405020304" pitchFamily="18" charset="0"/>
              <a:ea typeface="MS Mincho" panose="02020609040205080304" pitchFamily="49" charset="-128"/>
            </a:endParaRPr>
          </a:p>
          <a:p>
            <a:pPr indent="180340"/>
            <a:endParaRPr lang="es-PY" sz="1800" dirty="0">
              <a:latin typeface="Times New Roman" panose="02020603050405020304" pitchFamily="18" charset="0"/>
              <a:ea typeface="MS Mincho" panose="02020609040205080304" pitchFamily="49" charset="-128"/>
            </a:endParaRPr>
          </a:p>
          <a:p>
            <a:pPr indent="180340"/>
            <a:endParaRPr lang="es-PY" sz="1800" dirty="0">
              <a:latin typeface="Times New Roman" panose="02020603050405020304" pitchFamily="18" charset="0"/>
              <a:ea typeface="MS Mincho" panose="02020609040205080304" pitchFamily="49" charset="-128"/>
            </a:endParaRPr>
          </a:p>
          <a:p>
            <a:pPr indent="180340"/>
            <a:endParaRPr lang="es-PY" sz="1800" dirty="0">
              <a:latin typeface="Times New Roman" panose="02020603050405020304" pitchFamily="18" charset="0"/>
              <a:ea typeface="MS Mincho" panose="02020609040205080304" pitchFamily="49" charset="-128"/>
            </a:endParaRPr>
          </a:p>
          <a:p>
            <a:pPr indent="180340"/>
            <a:endParaRPr lang="es-PY" sz="1800" dirty="0">
              <a:latin typeface="Times New Roman" panose="02020603050405020304" pitchFamily="18" charset="0"/>
              <a:ea typeface="MS Mincho" panose="02020609040205080304" pitchFamily="49" charset="-128"/>
            </a:endParaRPr>
          </a:p>
          <a:p>
            <a:pPr indent="180340"/>
            <a:endParaRPr lang="es-PY" sz="1800" dirty="0">
              <a:latin typeface="Times New Roman" panose="02020603050405020304" pitchFamily="18" charset="0"/>
              <a:ea typeface="MS Mincho" panose="02020609040205080304" pitchFamily="49" charset="-128"/>
            </a:endParaRPr>
          </a:p>
          <a:p>
            <a:pPr indent="180340"/>
            <a:endParaRPr lang="es-PY" sz="1800" dirty="0">
              <a:latin typeface="Times New Roman" panose="02020603050405020304" pitchFamily="18" charset="0"/>
              <a:ea typeface="MS Mincho" panose="02020609040205080304" pitchFamily="49" charset="-128"/>
            </a:endParaRPr>
          </a:p>
          <a:p>
            <a:pPr indent="180340"/>
            <a:r>
              <a:rPr lang="es-BO" sz="1400" u="sng" dirty="0">
                <a:latin typeface="Times New Roman" panose="02020603050405020304" pitchFamily="18" charset="0"/>
                <a:ea typeface="MS Mincho" panose="02020609040205080304" pitchFamily="49" charset="-128"/>
              </a:rPr>
              <a:t>Tabla Nº2:</a:t>
            </a:r>
            <a:r>
              <a:rPr lang="es-BO" sz="1400" dirty="0">
                <a:latin typeface="Times New Roman" panose="02020603050405020304" pitchFamily="18" charset="0"/>
                <a:ea typeface="MS Mincho" panose="02020609040205080304" pitchFamily="49" charset="-128"/>
              </a:rPr>
              <a:t> Evolución del costo de vida en 10 años</a:t>
            </a:r>
          </a:p>
          <a:p>
            <a:pPr indent="180340"/>
            <a:r>
              <a:rPr lang="es-BO" sz="1400" dirty="0">
                <a:latin typeface="Times New Roman" panose="02020603050405020304" pitchFamily="18" charset="0"/>
                <a:ea typeface="MS Mincho" panose="02020609040205080304" pitchFamily="49" charset="-128"/>
              </a:rPr>
              <a:t>Fuente: </a:t>
            </a:r>
            <a:r>
              <a:rPr lang="es-PY" sz="1400" dirty="0">
                <a:effectLst/>
                <a:latin typeface="Times New Roman" panose="02020603050405020304" pitchFamily="18" charset="0"/>
                <a:ea typeface="MS Mincho" panose="02020609040205080304" pitchFamily="49" charset="-128"/>
              </a:rPr>
              <a:t>Los nuevos patrones de consumo. Consultora CCR Paraguay</a:t>
            </a:r>
            <a:endParaRPr lang="es-PY" sz="1400" dirty="0">
              <a:latin typeface="Times New Roman" panose="02020603050405020304" pitchFamily="18" charset="0"/>
              <a:ea typeface="MS Mincho" panose="02020609040205080304" pitchFamily="49" charset="-128"/>
            </a:endParaRPr>
          </a:p>
        </p:txBody>
      </p:sp>
      <p:sp>
        <p:nvSpPr>
          <p:cNvPr id="3" name="Text Placeholder 2">
            <a:extLst>
              <a:ext uri="{FF2B5EF4-FFF2-40B4-BE49-F238E27FC236}">
                <a16:creationId xmlns:a16="http://schemas.microsoft.com/office/drawing/2014/main" id="{94B5B85C-55A0-958B-8B02-2FB809607B81}"/>
              </a:ext>
            </a:extLst>
          </p:cNvPr>
          <p:cNvSpPr>
            <a:spLocks noGrp="1"/>
          </p:cNvSpPr>
          <p:nvPr>
            <p:ph type="body" sz="quarter" idx="11"/>
          </p:nvPr>
        </p:nvSpPr>
        <p:spPr>
          <a:xfrm>
            <a:off x="438087" y="3990987"/>
            <a:ext cx="8290965" cy="527611"/>
          </a:xfrm>
        </p:spPr>
        <p:txBody>
          <a:bodyPr/>
          <a:lstStyle/>
          <a:p>
            <a:r>
              <a:rPr lang="es-PY" dirty="0"/>
              <a:t>Resumen </a:t>
            </a:r>
          </a:p>
        </p:txBody>
      </p:sp>
      <p:sp>
        <p:nvSpPr>
          <p:cNvPr id="5" name="Text Placeholder 4">
            <a:extLst>
              <a:ext uri="{FF2B5EF4-FFF2-40B4-BE49-F238E27FC236}">
                <a16:creationId xmlns:a16="http://schemas.microsoft.com/office/drawing/2014/main" id="{34C83E54-546A-F1B2-002B-84EE36B786F8}"/>
              </a:ext>
            </a:extLst>
          </p:cNvPr>
          <p:cNvSpPr>
            <a:spLocks noGrp="1"/>
          </p:cNvSpPr>
          <p:nvPr>
            <p:ph type="body" sz="quarter" idx="21"/>
          </p:nvPr>
        </p:nvSpPr>
        <p:spPr>
          <a:xfrm>
            <a:off x="438087" y="4605212"/>
            <a:ext cx="8290965" cy="4875181"/>
          </a:xfrm>
        </p:spPr>
        <p:txBody>
          <a:bodyPr/>
          <a:lstStyle/>
          <a:p>
            <a:pPr indent="180340" algn="just"/>
            <a:r>
              <a:rPr lang="es-ES" sz="1800" i="1" dirty="0">
                <a:effectLst/>
                <a:latin typeface="Times New Roman" panose="02020603050405020304" pitchFamily="18" charset="0"/>
                <a:ea typeface="MS Mincho" panose="02020609040205080304" pitchFamily="49" charset="-128"/>
              </a:rPr>
              <a:t>La pandemia nos forzó a explorar nuevas formas de comprar con lo cual la mayoría de las empresas empezaron a promover sus productos de forma online. Eso nos permitió poder encontrar de forma online todos los productos de la canasta familiar de la mayoría de los comercios principales.</a:t>
            </a:r>
            <a:endParaRPr lang="es-PY" sz="1800" dirty="0">
              <a:effectLst/>
              <a:latin typeface="Times New Roman" panose="02020603050405020304" pitchFamily="18" charset="0"/>
              <a:ea typeface="MS Mincho" panose="02020609040205080304" pitchFamily="49" charset="-128"/>
            </a:endParaRPr>
          </a:p>
          <a:p>
            <a:pPr indent="180340" algn="just"/>
            <a:r>
              <a:rPr lang="es-ES" sz="1800" i="1" dirty="0">
                <a:effectLst/>
                <a:latin typeface="Times New Roman" panose="02020603050405020304" pitchFamily="18" charset="0"/>
                <a:ea typeface="MS Mincho" panose="02020609040205080304" pitchFamily="49" charset="-128"/>
              </a:rPr>
              <a:t>La crisis mundial producida por la guerra de ucrania y el crecimiento de la inflación tanto en Paraguay como a nivel mundial hace que tengamos que tener en cuenta los costos de los productos de la canasta familiar para poder mantener la misma calidad de vida.</a:t>
            </a:r>
            <a:endParaRPr lang="es-PY" sz="1800" dirty="0">
              <a:effectLst/>
              <a:latin typeface="Times New Roman" panose="02020603050405020304" pitchFamily="18" charset="0"/>
              <a:ea typeface="MS Mincho" panose="02020609040205080304" pitchFamily="49" charset="-128"/>
            </a:endParaRPr>
          </a:p>
          <a:p>
            <a:pPr indent="180340" algn="just"/>
            <a:r>
              <a:rPr lang="es-ES" sz="1800" i="1" dirty="0">
                <a:effectLst/>
                <a:latin typeface="Times New Roman" panose="02020603050405020304" pitchFamily="18" charset="0"/>
                <a:ea typeface="MS Mincho" panose="02020609040205080304" pitchFamily="49" charset="-128"/>
              </a:rPr>
              <a:t>Este proyecto plantea el monitoreo continuo de los costos de los productos de la canasta familiar para tener como ayuda y una recomendación sencilla.</a:t>
            </a:r>
            <a:endParaRPr lang="es-PY" sz="1800" dirty="0">
              <a:effectLst/>
              <a:latin typeface="Times New Roman" panose="02020603050405020304" pitchFamily="18" charset="0"/>
              <a:ea typeface="MS Mincho" panose="02020609040205080304" pitchFamily="49" charset="-128"/>
            </a:endParaRPr>
          </a:p>
          <a:p>
            <a:pPr indent="180340" algn="just"/>
            <a:r>
              <a:rPr lang="es-ES" sz="1800" i="1" dirty="0">
                <a:effectLst/>
                <a:latin typeface="Times New Roman" panose="02020603050405020304" pitchFamily="18" charset="0"/>
                <a:ea typeface="MS Mincho" panose="02020609040205080304" pitchFamily="49" charset="-128"/>
              </a:rPr>
              <a:t>Gracias a una librería de Python llamada </a:t>
            </a:r>
            <a:r>
              <a:rPr lang="es-ES" sz="1800" i="1" dirty="0">
                <a:effectLst/>
                <a:latin typeface="Calibri" panose="020F0502020204030204" pitchFamily="34" charset="0"/>
                <a:ea typeface="MS Mincho" panose="02020609040205080304" pitchFamily="49" charset="-128"/>
              </a:rPr>
              <a:t>﻿</a:t>
            </a:r>
            <a:r>
              <a:rPr lang="es-ES" sz="1800" i="1" dirty="0" err="1">
                <a:effectLst/>
                <a:latin typeface="Times New Roman" panose="02020603050405020304" pitchFamily="18" charset="0"/>
                <a:ea typeface="MS Mincho" panose="02020609040205080304" pitchFamily="49" charset="-128"/>
              </a:rPr>
              <a:t>scrapy</a:t>
            </a:r>
            <a:r>
              <a:rPr lang="es-ES" sz="1800" i="1" dirty="0">
                <a:effectLst/>
                <a:latin typeface="Times New Roman" panose="02020603050405020304" pitchFamily="18" charset="0"/>
                <a:ea typeface="MS Mincho" panose="02020609040205080304" pitchFamily="49" charset="-128"/>
              </a:rPr>
              <a:t> podemos hacer </a:t>
            </a:r>
            <a:r>
              <a:rPr lang="es-ES" sz="1800" i="1" dirty="0">
                <a:effectLst/>
                <a:latin typeface="Calibri" panose="020F0502020204030204" pitchFamily="34" charset="0"/>
                <a:ea typeface="MS Mincho" panose="02020609040205080304" pitchFamily="49" charset="-128"/>
              </a:rPr>
              <a:t>﻿</a:t>
            </a:r>
            <a:r>
              <a:rPr lang="es-ES" sz="1800" i="1" dirty="0">
                <a:effectLst/>
                <a:latin typeface="Times New Roman" panose="02020603050405020304" pitchFamily="18" charset="0"/>
                <a:ea typeface="MS Mincho" panose="02020609040205080304" pitchFamily="49" charset="-128"/>
              </a:rPr>
              <a:t>web </a:t>
            </a:r>
            <a:r>
              <a:rPr lang="es-ES" sz="1800" i="1" dirty="0" err="1">
                <a:effectLst/>
                <a:latin typeface="Times New Roman" panose="02020603050405020304" pitchFamily="18" charset="0"/>
                <a:ea typeface="MS Mincho" panose="02020609040205080304" pitchFamily="49" charset="-128"/>
              </a:rPr>
              <a:t>scraping</a:t>
            </a:r>
            <a:r>
              <a:rPr lang="es-ES" sz="1800" i="1" dirty="0">
                <a:effectLst/>
                <a:latin typeface="Times New Roman" panose="02020603050405020304" pitchFamily="18" charset="0"/>
                <a:ea typeface="MS Mincho" panose="02020609040205080304" pitchFamily="49" charset="-128"/>
              </a:rPr>
              <a:t> de la página de los comercios logrando obtener en tiempo real los precios de los distintos comercios lo cual nos permite recolectar los datos, procesarlos y poder visualizarlo de una forma sencilla para explicar al consumidor cual es el comercio que más le conviene para ahorrar algo de dinero. </a:t>
            </a:r>
            <a:endParaRPr lang="es-PY" sz="1800" dirty="0">
              <a:effectLst/>
              <a:latin typeface="Times New Roman" panose="02020603050405020304" pitchFamily="18" charset="0"/>
              <a:ea typeface="MS Mincho" panose="02020609040205080304" pitchFamily="49" charset="-128"/>
            </a:endParaRPr>
          </a:p>
          <a:p>
            <a:endParaRPr lang="es-ES_tradnl" dirty="0"/>
          </a:p>
        </p:txBody>
      </p:sp>
      <p:sp>
        <p:nvSpPr>
          <p:cNvPr id="4" name="Text Placeholder 3">
            <a:extLst>
              <a:ext uri="{FF2B5EF4-FFF2-40B4-BE49-F238E27FC236}">
                <a16:creationId xmlns:a16="http://schemas.microsoft.com/office/drawing/2014/main" id="{C18D9A36-6BF9-6A59-8FD4-6529519684AB}"/>
              </a:ext>
            </a:extLst>
          </p:cNvPr>
          <p:cNvSpPr>
            <a:spLocks noGrp="1"/>
          </p:cNvSpPr>
          <p:nvPr>
            <p:ph type="body" sz="quarter" idx="20"/>
          </p:nvPr>
        </p:nvSpPr>
        <p:spPr>
          <a:xfrm>
            <a:off x="375172" y="9124801"/>
            <a:ext cx="8269287" cy="527611"/>
          </a:xfrm>
        </p:spPr>
        <p:txBody>
          <a:bodyPr/>
          <a:lstStyle/>
          <a:p>
            <a:r>
              <a:rPr lang="es-ES_tradnl" dirty="0"/>
              <a:t>Objetivos</a:t>
            </a:r>
          </a:p>
        </p:txBody>
      </p:sp>
      <p:sp>
        <p:nvSpPr>
          <p:cNvPr id="9" name="Text Placeholder 8">
            <a:extLst>
              <a:ext uri="{FF2B5EF4-FFF2-40B4-BE49-F238E27FC236}">
                <a16:creationId xmlns:a16="http://schemas.microsoft.com/office/drawing/2014/main" id="{89079F2D-0AD8-5DFB-9A0C-E45B02B0B952}"/>
              </a:ext>
            </a:extLst>
          </p:cNvPr>
          <p:cNvSpPr>
            <a:spLocks noGrp="1"/>
          </p:cNvSpPr>
          <p:nvPr>
            <p:ph type="body" sz="quarter" idx="25"/>
          </p:nvPr>
        </p:nvSpPr>
        <p:spPr>
          <a:xfrm>
            <a:off x="35002871" y="8788169"/>
            <a:ext cx="8272463" cy="527611"/>
          </a:xfrm>
        </p:spPr>
        <p:txBody>
          <a:bodyPr/>
          <a:lstStyle/>
          <a:p>
            <a:r>
              <a:rPr lang="es-PY" dirty="0"/>
              <a:t>Conclusión </a:t>
            </a:r>
          </a:p>
        </p:txBody>
      </p:sp>
      <p:sp>
        <p:nvSpPr>
          <p:cNvPr id="10" name="Text Placeholder 9">
            <a:extLst>
              <a:ext uri="{FF2B5EF4-FFF2-40B4-BE49-F238E27FC236}">
                <a16:creationId xmlns:a16="http://schemas.microsoft.com/office/drawing/2014/main" id="{66D85F58-8DE9-5B3E-40AF-3CE7A9680B00}"/>
              </a:ext>
            </a:extLst>
          </p:cNvPr>
          <p:cNvSpPr>
            <a:spLocks noGrp="1"/>
          </p:cNvSpPr>
          <p:nvPr>
            <p:ph type="body" sz="quarter" idx="26"/>
          </p:nvPr>
        </p:nvSpPr>
        <p:spPr>
          <a:xfrm>
            <a:off x="35002870" y="9408866"/>
            <a:ext cx="8272463" cy="3896451"/>
          </a:xfrm>
        </p:spPr>
        <p:txBody>
          <a:bodyPr/>
          <a:lstStyle/>
          <a:p>
            <a:pPr algn="just"/>
            <a:r>
              <a:rPr lang="es-ES_tradnl" sz="1800" dirty="0">
                <a:latin typeface="Times New Roman" panose="02020603050405020304" pitchFamily="18" charset="0"/>
              </a:rPr>
              <a:t>Los errores en la descripción de los productos y los productos con datos incompletos hacen que no se pueda identificar el 100% de los datos de forma automática y cada tipo de error se deba configurar manual para cada escenario.</a:t>
            </a:r>
          </a:p>
          <a:p>
            <a:pPr algn="just"/>
            <a:r>
              <a:rPr lang="es-ES_tradnl" sz="1800" dirty="0">
                <a:latin typeface="Times New Roman" panose="02020603050405020304" pitchFamily="18" charset="0"/>
              </a:rPr>
              <a:t>De los 3 comercios de la prueba se obtuvieron 36.853 datos.</a:t>
            </a:r>
          </a:p>
          <a:p>
            <a:pPr marL="342900" indent="-342900" algn="just">
              <a:buFontTx/>
              <a:buChar char="-"/>
            </a:pPr>
            <a:r>
              <a:rPr lang="es-ES_tradnl" sz="1800" dirty="0">
                <a:latin typeface="Times New Roman" panose="02020603050405020304" pitchFamily="18" charset="0"/>
              </a:rPr>
              <a:t>El 80% de los datos tienen unidad de medidas</a:t>
            </a:r>
          </a:p>
          <a:p>
            <a:pPr marL="342900" indent="-342900" algn="just">
              <a:buFontTx/>
              <a:buChar char="-"/>
            </a:pPr>
            <a:r>
              <a:rPr lang="es-ES_tradnl" sz="1800" dirty="0">
                <a:latin typeface="Times New Roman" panose="02020603050405020304" pitchFamily="18" charset="0"/>
              </a:rPr>
              <a:t>El 88% de los datos tiene un tamaño.</a:t>
            </a:r>
          </a:p>
          <a:p>
            <a:pPr algn="just"/>
            <a:r>
              <a:rPr lang="es-ES_tradnl" sz="1800" dirty="0">
                <a:latin typeface="Times New Roman" panose="02020603050405020304" pitchFamily="18" charset="0"/>
              </a:rPr>
              <a:t>De 58 productos de la canasta básica familiar el comercio 3 es el que tiene mayor cantidad de productos con 52.</a:t>
            </a:r>
          </a:p>
          <a:p>
            <a:pPr algn="just"/>
            <a:r>
              <a:rPr lang="es-ES_tradnl" sz="1800" dirty="0">
                <a:latin typeface="Times New Roman" panose="02020603050405020304" pitchFamily="18" charset="0"/>
              </a:rPr>
              <a:t>Para mejorar la precisión se debe tener mayor cantidad de palabras claves para la búsqueda de los productos.</a:t>
            </a:r>
          </a:p>
          <a:p>
            <a:pPr algn="just"/>
            <a:endParaRPr lang="es-ES_tradnl" sz="1800" dirty="0">
              <a:latin typeface="Times New Roman" panose="02020603050405020304" pitchFamily="18" charset="0"/>
            </a:endParaRPr>
          </a:p>
          <a:p>
            <a:pPr algn="just"/>
            <a:endParaRPr lang="es-ES_tradnl" sz="1800" dirty="0">
              <a:latin typeface="Times New Roman" panose="02020603050405020304" pitchFamily="18" charset="0"/>
            </a:endParaRPr>
          </a:p>
        </p:txBody>
      </p:sp>
      <p:sp>
        <p:nvSpPr>
          <p:cNvPr id="11" name="Text Placeholder 10">
            <a:extLst>
              <a:ext uri="{FF2B5EF4-FFF2-40B4-BE49-F238E27FC236}">
                <a16:creationId xmlns:a16="http://schemas.microsoft.com/office/drawing/2014/main" id="{858FF131-AD4E-B363-95F8-46DC3BE64395}"/>
              </a:ext>
            </a:extLst>
          </p:cNvPr>
          <p:cNvSpPr>
            <a:spLocks noGrp="1"/>
          </p:cNvSpPr>
          <p:nvPr>
            <p:ph type="body" sz="quarter" idx="27"/>
          </p:nvPr>
        </p:nvSpPr>
        <p:spPr>
          <a:xfrm>
            <a:off x="35034954" y="13566570"/>
            <a:ext cx="8272463" cy="527611"/>
          </a:xfrm>
        </p:spPr>
        <p:txBody>
          <a:bodyPr/>
          <a:lstStyle/>
          <a:p>
            <a:r>
              <a:rPr lang="es-PY" dirty="0"/>
              <a:t>DIFICULTADES Y TRABAJOS FUTUROS </a:t>
            </a:r>
          </a:p>
        </p:txBody>
      </p:sp>
      <p:sp>
        <p:nvSpPr>
          <p:cNvPr id="12" name="Text Placeholder 11">
            <a:extLst>
              <a:ext uri="{FF2B5EF4-FFF2-40B4-BE49-F238E27FC236}">
                <a16:creationId xmlns:a16="http://schemas.microsoft.com/office/drawing/2014/main" id="{2A7A40C7-2E64-BC2E-8F6F-275ACE7B5700}"/>
              </a:ext>
            </a:extLst>
          </p:cNvPr>
          <p:cNvSpPr>
            <a:spLocks noGrp="1"/>
          </p:cNvSpPr>
          <p:nvPr>
            <p:ph type="body" sz="quarter" idx="28"/>
          </p:nvPr>
        </p:nvSpPr>
        <p:spPr>
          <a:xfrm>
            <a:off x="35034955" y="14155736"/>
            <a:ext cx="8272462" cy="1403461"/>
          </a:xfrm>
        </p:spPr>
        <p:txBody>
          <a:bodyPr/>
          <a:lstStyle/>
          <a:p>
            <a:r>
              <a:rPr lang="es-ES_tradnl" sz="1800" dirty="0">
                <a:latin typeface="Times New Roman" panose="02020603050405020304" pitchFamily="18" charset="0"/>
              </a:rPr>
              <a:t>La calidad de información es la principal dificultad.</a:t>
            </a:r>
          </a:p>
          <a:p>
            <a:r>
              <a:rPr lang="es-ES_tradnl" sz="1800" dirty="0">
                <a:latin typeface="Times New Roman" panose="02020603050405020304" pitchFamily="18" charset="0"/>
              </a:rPr>
              <a:t>- Como ampliación se podria trabajar en una tabla con mayor cantidad de palabras claves para mejorar el filtrado.</a:t>
            </a:r>
          </a:p>
          <a:p>
            <a:r>
              <a:rPr lang="es-ES_tradnl" sz="1800" dirty="0">
                <a:latin typeface="Times New Roman" panose="02020603050405020304" pitchFamily="18" charset="0"/>
              </a:rPr>
              <a:t>- Aplicar un modulo para poner todos los productos en la misma medida</a:t>
            </a:r>
          </a:p>
        </p:txBody>
      </p:sp>
      <p:sp>
        <p:nvSpPr>
          <p:cNvPr id="13" name="Text Placeholder 12">
            <a:extLst>
              <a:ext uri="{FF2B5EF4-FFF2-40B4-BE49-F238E27FC236}">
                <a16:creationId xmlns:a16="http://schemas.microsoft.com/office/drawing/2014/main" id="{82F12360-9112-8A62-C99C-756549DD1B68}"/>
              </a:ext>
            </a:extLst>
          </p:cNvPr>
          <p:cNvSpPr>
            <a:spLocks noGrp="1"/>
          </p:cNvSpPr>
          <p:nvPr>
            <p:ph type="body" sz="quarter" idx="29"/>
          </p:nvPr>
        </p:nvSpPr>
        <p:spPr>
          <a:xfrm>
            <a:off x="35147250" y="16109650"/>
            <a:ext cx="8275320" cy="527611"/>
          </a:xfrm>
        </p:spPr>
        <p:txBody>
          <a:bodyPr/>
          <a:lstStyle/>
          <a:p>
            <a:r>
              <a:rPr lang="es-PY" dirty="0"/>
              <a:t>Referencias Bibliográficas</a:t>
            </a:r>
          </a:p>
        </p:txBody>
      </p:sp>
      <p:sp>
        <p:nvSpPr>
          <p:cNvPr id="14" name="Text Placeholder 13">
            <a:extLst>
              <a:ext uri="{FF2B5EF4-FFF2-40B4-BE49-F238E27FC236}">
                <a16:creationId xmlns:a16="http://schemas.microsoft.com/office/drawing/2014/main" id="{6A649161-1233-2C83-5C46-9BC157533990}"/>
              </a:ext>
            </a:extLst>
          </p:cNvPr>
          <p:cNvSpPr>
            <a:spLocks noGrp="1"/>
          </p:cNvSpPr>
          <p:nvPr>
            <p:ph type="body" sz="quarter" idx="30"/>
          </p:nvPr>
        </p:nvSpPr>
        <p:spPr>
          <a:xfrm>
            <a:off x="35147248" y="16752048"/>
            <a:ext cx="8272463" cy="4801314"/>
          </a:xfrm>
        </p:spPr>
        <p:txBody>
          <a:bodyPr/>
          <a:lstStyle/>
          <a:p>
            <a:r>
              <a:rPr lang="es-ES" sz="1800" dirty="0">
                <a:effectLst/>
                <a:latin typeface="Times New Roman" panose="02020603050405020304" pitchFamily="18" charset="0"/>
                <a:ea typeface="MS Mincho" panose="02020609040205080304" pitchFamily="49" charset="-128"/>
              </a:rPr>
              <a:t>NU. CEPAL</a:t>
            </a:r>
            <a:r>
              <a:rPr lang="es-PY" sz="1800" dirty="0">
                <a:effectLst/>
                <a:latin typeface="Times New Roman" panose="02020603050405020304" pitchFamily="18" charset="0"/>
                <a:ea typeface="MS Mincho" panose="02020609040205080304" pitchFamily="49" charset="-128"/>
              </a:rPr>
              <a:t>. (2022). Repercusiones en América Latina y el Caribe de la guerra en Ucrania: ¿cómo enfrentar esta nueva crisis?. </a:t>
            </a:r>
            <a:r>
              <a:rPr lang="es-ES" sz="1800" dirty="0">
                <a:effectLst/>
                <a:latin typeface="Times New Roman" panose="02020603050405020304" pitchFamily="18" charset="0"/>
                <a:ea typeface="MS Mincho" panose="02020609040205080304" pitchFamily="49" charset="-128"/>
              </a:rPr>
              <a:t>Editorial CEPAL</a:t>
            </a:r>
            <a:endParaRPr lang="es-PY" sz="1800" dirty="0">
              <a:effectLst/>
              <a:latin typeface="Times New Roman" panose="02020603050405020304" pitchFamily="18" charset="0"/>
              <a:ea typeface="MS Mincho" panose="02020609040205080304" pitchFamily="49" charset="-128"/>
            </a:endParaRPr>
          </a:p>
          <a:p>
            <a:endParaRPr lang="es-ES_tradnl" dirty="0">
              <a:latin typeface="Times New Roman" panose="02020603050405020304" pitchFamily="18" charset="0"/>
            </a:endParaRPr>
          </a:p>
          <a:p>
            <a:r>
              <a:rPr lang="es-ES" sz="1800" dirty="0">
                <a:effectLst/>
                <a:latin typeface="Times New Roman" panose="02020603050405020304" pitchFamily="18" charset="0"/>
                <a:ea typeface="MS Mincho" panose="02020609040205080304" pitchFamily="49" charset="-128"/>
              </a:rPr>
              <a:t>Mauricio Larrosa. (2022). </a:t>
            </a:r>
            <a:r>
              <a:rPr lang="es-PY" sz="1800" dirty="0">
                <a:effectLst/>
                <a:latin typeface="Times New Roman" panose="02020603050405020304" pitchFamily="18" charset="0"/>
                <a:ea typeface="MS Mincho" panose="02020609040205080304" pitchFamily="49" charset="-128"/>
              </a:rPr>
              <a:t>Los nuevos patrones de consumo. Consultora CCR Paraguay</a:t>
            </a:r>
          </a:p>
          <a:p>
            <a:endParaRPr lang="es-ES_tradnl" dirty="0">
              <a:latin typeface="Times New Roman" panose="02020603050405020304" pitchFamily="18" charset="0"/>
            </a:endParaRPr>
          </a:p>
          <a:p>
            <a:r>
              <a:rPr lang="es-ES" sz="1800" dirty="0">
                <a:effectLst/>
                <a:latin typeface="Times New Roman" panose="02020603050405020304" pitchFamily="18" charset="0"/>
                <a:ea typeface="MS Mincho" panose="02020609040205080304" pitchFamily="49" charset="-128"/>
              </a:rPr>
              <a:t>Guerra en Ucrania acelera la inflación, reduce el crecimiento y aumenta la pobreza en América Latina y el Caribe | Comisión Económica para América Latina y el Caribe. (s. f.). Recuperado 31 de octubre de 2022, de </a:t>
            </a:r>
            <a:r>
              <a:rPr lang="es-ES" sz="1800" dirty="0">
                <a:effectLst/>
                <a:latin typeface="Times New Roman" panose="02020603050405020304" pitchFamily="18" charset="0"/>
                <a:ea typeface="MS Mincho" panose="02020609040205080304" pitchFamily="49" charset="-128"/>
                <a:hlinkClick r:id="rId2"/>
              </a:rPr>
              <a:t>https://www.cepal.org/es/comunicados/guerra-ucrania-acelera-la-inflacion-reduce-crecimiento-aumenta-la-pobreza-america-latina</a:t>
            </a:r>
            <a:endParaRPr lang="es-ES" sz="1800" dirty="0">
              <a:effectLst/>
              <a:latin typeface="Times New Roman" panose="02020603050405020304" pitchFamily="18" charset="0"/>
              <a:ea typeface="MS Mincho" panose="02020609040205080304" pitchFamily="49" charset="-128"/>
            </a:endParaRPr>
          </a:p>
          <a:p>
            <a:endParaRPr lang="es-ES" sz="1800" dirty="0">
              <a:latin typeface="Times New Roman" panose="02020603050405020304" pitchFamily="18" charset="0"/>
              <a:ea typeface="MS Mincho" panose="02020609040205080304" pitchFamily="49" charset="-128"/>
            </a:endParaRPr>
          </a:p>
          <a:p>
            <a:r>
              <a:rPr lang="es-ES" sz="1800" dirty="0">
                <a:effectLst/>
                <a:latin typeface="Times New Roman" panose="02020603050405020304" pitchFamily="18" charset="0"/>
                <a:ea typeface="MS Mincho" panose="02020609040205080304" pitchFamily="49" charset="-128"/>
              </a:rPr>
              <a:t>CONSTRUCCION DE LAS CANASTAS PARA LA MEDICION DE POBREZA. (s. f.). Recuperado 31 de octubre de 2022, de </a:t>
            </a:r>
            <a:r>
              <a:rPr lang="es-ES" sz="1800" dirty="0">
                <a:effectLst/>
                <a:latin typeface="Times New Roman" panose="02020603050405020304" pitchFamily="18" charset="0"/>
                <a:ea typeface="MS Mincho" panose="02020609040205080304" pitchFamily="49" charset="-128"/>
                <a:hlinkClick r:id="rId3"/>
              </a:rPr>
              <a:t>https://www.ine.gov.py/publication-single.php?codec=MTg=</a:t>
            </a:r>
            <a:endParaRPr lang="es-PY" sz="1800" dirty="0">
              <a:effectLst/>
              <a:latin typeface="Times New Roman" panose="02020603050405020304" pitchFamily="18" charset="0"/>
              <a:ea typeface="MS Mincho" panose="02020609040205080304" pitchFamily="49" charset="-128"/>
            </a:endParaRPr>
          </a:p>
          <a:p>
            <a:endParaRPr lang="es-PY" sz="1800" dirty="0">
              <a:effectLst/>
              <a:latin typeface="Times New Roman" panose="02020603050405020304" pitchFamily="18" charset="0"/>
              <a:ea typeface="MS Mincho" panose="02020609040205080304" pitchFamily="49" charset="-128"/>
            </a:endParaRPr>
          </a:p>
        </p:txBody>
      </p:sp>
      <p:sp>
        <p:nvSpPr>
          <p:cNvPr id="15" name="Text Placeholder 14">
            <a:extLst>
              <a:ext uri="{FF2B5EF4-FFF2-40B4-BE49-F238E27FC236}">
                <a16:creationId xmlns:a16="http://schemas.microsoft.com/office/drawing/2014/main" id="{DE62F441-B419-E0BE-6016-0B2BCD4DA30A}"/>
              </a:ext>
            </a:extLst>
          </p:cNvPr>
          <p:cNvSpPr>
            <a:spLocks noGrp="1"/>
          </p:cNvSpPr>
          <p:nvPr>
            <p:ph type="body" sz="quarter" idx="96"/>
          </p:nvPr>
        </p:nvSpPr>
        <p:spPr>
          <a:xfrm>
            <a:off x="380141" y="9745498"/>
            <a:ext cx="8271345" cy="2068259"/>
          </a:xfrm>
        </p:spPr>
        <p:txBody>
          <a:bodyPr/>
          <a:lstStyle/>
          <a:p>
            <a:pPr indent="180340" algn="just"/>
            <a:r>
              <a:rPr lang="es-ES" sz="1800" dirty="0">
                <a:effectLst/>
                <a:latin typeface="Times New Roman" panose="02020603050405020304" pitchFamily="18" charset="0"/>
                <a:ea typeface="MS Mincho" panose="02020609040205080304" pitchFamily="49" charset="-128"/>
              </a:rPr>
              <a:t>Monitorear los productos de la canasta básica familiar, con el fin de identificar los comercios más beneficiosos para el consumidor. </a:t>
            </a:r>
            <a:endParaRPr lang="es-PY" sz="1800" dirty="0">
              <a:effectLst/>
              <a:latin typeface="Times New Roman" panose="02020603050405020304" pitchFamily="18" charset="0"/>
              <a:ea typeface="MS Mincho" panose="02020609040205080304" pitchFamily="49" charset="-128"/>
            </a:endParaRPr>
          </a:p>
          <a:p>
            <a:pPr marL="342900" lvl="0" indent="-342900" algn="just">
              <a:buFont typeface="Times New Roman" panose="02020603050405020304" pitchFamily="18" charset="0"/>
              <a:buChar char="-"/>
            </a:pPr>
            <a:r>
              <a:rPr lang="es-ES" sz="1800" dirty="0">
                <a:effectLst/>
                <a:latin typeface="Times New Roman" panose="02020603050405020304" pitchFamily="18" charset="0"/>
                <a:ea typeface="MS Mincho" panose="02020609040205080304" pitchFamily="49" charset="-128"/>
              </a:rPr>
              <a:t>Contar con al menos 3 comercios donde comparar los productos.</a:t>
            </a:r>
            <a:endParaRPr lang="es-PY" sz="1800" dirty="0">
              <a:effectLst/>
              <a:latin typeface="Times New Roman" panose="02020603050405020304" pitchFamily="18" charset="0"/>
              <a:ea typeface="MS Mincho" panose="02020609040205080304" pitchFamily="49" charset="-128"/>
            </a:endParaRPr>
          </a:p>
          <a:p>
            <a:pPr marL="342900" lvl="0" indent="-342900" algn="just">
              <a:buFont typeface="Times New Roman" panose="02020603050405020304" pitchFamily="18" charset="0"/>
              <a:buChar char="-"/>
            </a:pPr>
            <a:r>
              <a:rPr lang="es-ES" sz="1800" dirty="0">
                <a:effectLst/>
                <a:latin typeface="Times New Roman" panose="02020603050405020304" pitchFamily="18" charset="0"/>
                <a:ea typeface="MS Mincho" panose="02020609040205080304" pitchFamily="49" charset="-128"/>
              </a:rPr>
              <a:t>Contar con información actualizada mensualmente.</a:t>
            </a:r>
            <a:endParaRPr lang="es-PY" sz="1800" dirty="0">
              <a:effectLst/>
              <a:latin typeface="Times New Roman" panose="02020603050405020304" pitchFamily="18" charset="0"/>
              <a:ea typeface="MS Mincho" panose="02020609040205080304" pitchFamily="49" charset="-128"/>
            </a:endParaRPr>
          </a:p>
          <a:p>
            <a:pPr marL="342900" lvl="0" indent="-342900" algn="just">
              <a:buFont typeface="Times New Roman" panose="02020603050405020304" pitchFamily="18" charset="0"/>
              <a:buChar char="-"/>
            </a:pPr>
            <a:r>
              <a:rPr lang="es-ES" sz="1800" dirty="0">
                <a:effectLst/>
                <a:latin typeface="Times New Roman" panose="02020603050405020304" pitchFamily="18" charset="0"/>
                <a:ea typeface="MS Mincho" panose="02020609040205080304" pitchFamily="49" charset="-128"/>
              </a:rPr>
              <a:t>Obtener la información de los productos en forma automática y online.</a:t>
            </a:r>
            <a:endParaRPr lang="es-PY" sz="1800" dirty="0">
              <a:effectLst/>
              <a:latin typeface="Times New Roman" panose="02020603050405020304" pitchFamily="18" charset="0"/>
              <a:ea typeface="MS Mincho" panose="02020609040205080304" pitchFamily="49" charset="-128"/>
            </a:endParaRPr>
          </a:p>
          <a:p>
            <a:pPr marL="342900" lvl="0" indent="-342900" algn="just">
              <a:buFont typeface="Times New Roman" panose="02020603050405020304" pitchFamily="18" charset="0"/>
              <a:buChar char="-"/>
            </a:pPr>
            <a:r>
              <a:rPr lang="es-ES" sz="1800" dirty="0">
                <a:effectLst/>
                <a:latin typeface="Times New Roman" panose="02020603050405020304" pitchFamily="18" charset="0"/>
                <a:ea typeface="MS Mincho" panose="02020609040205080304" pitchFamily="49" charset="-128"/>
              </a:rPr>
              <a:t>Tener histórico de los productos de la cartera para análisis.</a:t>
            </a:r>
            <a:endParaRPr lang="es-PY" sz="1800" dirty="0">
              <a:effectLst/>
              <a:latin typeface="Times New Roman" panose="02020603050405020304" pitchFamily="18" charset="0"/>
              <a:ea typeface="MS Mincho" panose="02020609040205080304" pitchFamily="49" charset="-128"/>
            </a:endParaRPr>
          </a:p>
        </p:txBody>
      </p:sp>
      <p:sp>
        <p:nvSpPr>
          <p:cNvPr id="16" name="Text Placeholder 15">
            <a:extLst>
              <a:ext uri="{FF2B5EF4-FFF2-40B4-BE49-F238E27FC236}">
                <a16:creationId xmlns:a16="http://schemas.microsoft.com/office/drawing/2014/main" id="{77C4F309-46BC-9E5D-1E88-37D1B16A7F7C}"/>
              </a:ext>
            </a:extLst>
          </p:cNvPr>
          <p:cNvSpPr>
            <a:spLocks noGrp="1"/>
          </p:cNvSpPr>
          <p:nvPr>
            <p:ph type="body" sz="quarter" idx="136"/>
          </p:nvPr>
        </p:nvSpPr>
        <p:spPr>
          <a:xfrm>
            <a:off x="26462419" y="4580154"/>
            <a:ext cx="8274926" cy="16158270"/>
          </a:xfrm>
        </p:spPr>
        <p:txBody>
          <a:bodyPr/>
          <a:lstStyle/>
          <a:p>
            <a:pPr indent="180340" algn="just"/>
            <a:r>
              <a:rPr lang="es-ES_tradnl" sz="1800" dirty="0">
                <a:effectLst/>
                <a:latin typeface="Times New Roman" panose="02020603050405020304" pitchFamily="18" charset="0"/>
                <a:ea typeface="MS Mincho" panose="02020609040205080304" pitchFamily="49" charset="-128"/>
              </a:rPr>
              <a:t>En la recolección de los datos, nos encontramos con el escenario donde cada comercio clasifica sus productos de distintas formas, todos tienen una descripción del producto y el precio, pero no así fecha, categoría, código de barras.</a:t>
            </a:r>
          </a:p>
          <a:p>
            <a:pPr indent="180340" algn="just"/>
            <a:r>
              <a:rPr lang="es-ES_tradnl" sz="1800" dirty="0">
                <a:effectLst/>
                <a:latin typeface="Times New Roman" panose="02020603050405020304" pitchFamily="18" charset="0"/>
                <a:ea typeface="MS Mincho" panose="02020609040205080304" pitchFamily="49" charset="-128"/>
              </a:rPr>
              <a:t>Inicialmente se trató de completar los códigos de barra de cada producto encontrándose que hay productos que son exclusivos para algunos comercios o utilizaban el mismo código de barra para productos diferentes. </a:t>
            </a:r>
          </a:p>
          <a:p>
            <a:pPr indent="180340" algn="just"/>
            <a:r>
              <a:rPr lang="es-ES_tradnl" sz="1800" dirty="0">
                <a:effectLst/>
                <a:latin typeface="Times New Roman" panose="02020603050405020304" pitchFamily="18" charset="0"/>
                <a:ea typeface="MS Mincho" panose="02020609040205080304" pitchFamily="49" charset="-128"/>
              </a:rPr>
              <a:t>Se opto por hacer inspección de la descripción de los productos para poder tener cual es la unidad de medida del producto y cuál es el tamaño para poder hacer comparaciones con productos similares.</a:t>
            </a:r>
          </a:p>
          <a:p>
            <a:pPr indent="180340" algn="just"/>
            <a:r>
              <a:rPr lang="es-ES_tradnl" sz="1800" dirty="0">
                <a:effectLst/>
                <a:latin typeface="Times New Roman" panose="02020603050405020304" pitchFamily="18" charset="0"/>
                <a:ea typeface="MS Mincho" panose="02020609040205080304" pitchFamily="49" charset="-128"/>
              </a:rPr>
              <a:t>Para poder estandarizar las unidades de medida de los productos se tuvo que inspeccionar todas la palaras de todas las descripciones para poder encontrar todas las formas de escribir a una misma unidad de medida por ejemplo Kilogramos encontramos con las siguientes variaciones ['KG.', 'KLG.', 'X KG',  'X KILO', 'XKILO', 'POR KILO', 'XKG', 'KL'] y lo mismo se tuvo que realizar para las demás unidades de medida como gramos, centímetros cúbicos, litro, milímetros, unidad, botella, metros o mazo.</a:t>
            </a:r>
          </a:p>
          <a:p>
            <a:pPr indent="180340" algn="just"/>
            <a:r>
              <a:rPr lang="es-ES_tradnl" sz="1800" dirty="0">
                <a:effectLst/>
                <a:latin typeface="Times New Roman" panose="02020603050405020304" pitchFamily="18" charset="0"/>
                <a:ea typeface="MS Mincho" panose="02020609040205080304" pitchFamily="49" charset="-128"/>
              </a:rPr>
              <a:t>Para poder tener la medida o tamaño correcto del producto se tuvo que realizar dos tipos de búsqueda desde el inicio al fin de la cadena y desde el fin al inicio de la cadena. El tamaño del producto normalmente se encuentra como último dato de la descripción, pero existen muchos casos que algunos comercios lo poner otros números después del tamaño. </a:t>
            </a:r>
          </a:p>
          <a:p>
            <a:pPr indent="180340" algn="just"/>
            <a:r>
              <a:rPr lang="es-ES_tradnl" sz="1800" dirty="0">
                <a:effectLst/>
                <a:latin typeface="Times New Roman" panose="02020603050405020304" pitchFamily="18" charset="0"/>
                <a:ea typeface="MS Mincho" panose="02020609040205080304" pitchFamily="49" charset="-128"/>
              </a:rPr>
              <a:t>Para definir cuál es el correcto se utiliza cual tenía unidad de medida posterior al número para considerar como valido cual es el correcto.</a:t>
            </a:r>
          </a:p>
          <a:p>
            <a:pPr indent="180340" algn="just"/>
            <a:r>
              <a:rPr lang="es-ES_tradnl" sz="1800" dirty="0">
                <a:effectLst/>
                <a:latin typeface="Times New Roman" panose="02020603050405020304" pitchFamily="18" charset="0"/>
                <a:ea typeface="MS Mincho" panose="02020609040205080304" pitchFamily="49" charset="-128"/>
              </a:rPr>
              <a:t>Los números dentro de los textos pueden estar escritos con punto o con coma por lo que todos los números deben estandarizarse con puntos para que puedan analizarse.</a:t>
            </a:r>
          </a:p>
          <a:p>
            <a:pPr indent="180340" algn="just"/>
            <a:r>
              <a:rPr lang="es-ES_tradnl" sz="1800" dirty="0">
                <a:effectLst/>
                <a:latin typeface="Times New Roman" panose="02020603050405020304" pitchFamily="18" charset="0"/>
                <a:ea typeface="MS Mincho" panose="02020609040205080304" pitchFamily="49" charset="-128"/>
              </a:rPr>
              <a:t>Para la validación de la canasta familiar ya está defino por la dirección general de estadísticas, encuestas y censo cuales son los productos por lo que para saber los precios de los productos se realiza la búsqueda palabra por palabra dentro de la descripción del producto hasta encontrar un producto donde todas las palabras contenga la descripción. Con este método de búsqueda se tiene una lista de productos que cumplen la condición y se selección el producto con el menor precio para definir en el comercio evaluado.</a:t>
            </a:r>
          </a:p>
          <a:p>
            <a:pPr indent="180340" algn="just"/>
            <a:endParaRPr lang="es-ES_tradnl" sz="1800" dirty="0">
              <a:latin typeface="Times New Roman" panose="02020603050405020304" pitchFamily="18" charset="0"/>
              <a:ea typeface="MS Mincho" panose="02020609040205080304" pitchFamily="49" charset="-128"/>
            </a:endParaRPr>
          </a:p>
          <a:p>
            <a:pPr indent="180340" algn="just"/>
            <a:endParaRPr lang="es-ES_tradnl" sz="1800" dirty="0">
              <a:effectLst/>
              <a:latin typeface="Times New Roman" panose="02020603050405020304" pitchFamily="18" charset="0"/>
              <a:ea typeface="MS Mincho" panose="02020609040205080304" pitchFamily="49" charset="-128"/>
            </a:endParaRPr>
          </a:p>
          <a:p>
            <a:pPr indent="180340" algn="just"/>
            <a:endParaRPr lang="es-ES_tradnl" sz="1800" dirty="0">
              <a:latin typeface="Times New Roman" panose="02020603050405020304" pitchFamily="18" charset="0"/>
              <a:ea typeface="MS Mincho" panose="02020609040205080304" pitchFamily="49" charset="-128"/>
            </a:endParaRPr>
          </a:p>
          <a:p>
            <a:pPr indent="180340" algn="just"/>
            <a:endParaRPr lang="es-ES_tradnl" sz="1800" dirty="0">
              <a:effectLst/>
              <a:latin typeface="Times New Roman" panose="02020603050405020304" pitchFamily="18" charset="0"/>
              <a:ea typeface="MS Mincho" panose="02020609040205080304" pitchFamily="49" charset="-128"/>
            </a:endParaRPr>
          </a:p>
          <a:p>
            <a:pPr indent="180340" algn="just"/>
            <a:endParaRPr lang="es-ES_tradnl" sz="1800" dirty="0">
              <a:latin typeface="Times New Roman" panose="02020603050405020304" pitchFamily="18" charset="0"/>
              <a:ea typeface="MS Mincho" panose="02020609040205080304" pitchFamily="49" charset="-128"/>
            </a:endParaRPr>
          </a:p>
          <a:p>
            <a:pPr indent="180340" algn="just"/>
            <a:endParaRPr lang="es-ES_tradnl" sz="1800" dirty="0">
              <a:effectLst/>
              <a:latin typeface="Times New Roman" panose="02020603050405020304" pitchFamily="18" charset="0"/>
              <a:ea typeface="MS Mincho" panose="02020609040205080304" pitchFamily="49" charset="-128"/>
            </a:endParaRPr>
          </a:p>
          <a:p>
            <a:pPr indent="180340" algn="just"/>
            <a:endParaRPr lang="es-ES_tradnl" sz="1800" dirty="0">
              <a:latin typeface="Times New Roman" panose="02020603050405020304" pitchFamily="18" charset="0"/>
              <a:ea typeface="MS Mincho" panose="02020609040205080304" pitchFamily="49" charset="-128"/>
            </a:endParaRPr>
          </a:p>
          <a:p>
            <a:pPr indent="180340" algn="just"/>
            <a:endParaRPr lang="es-ES_tradnl" sz="1800" dirty="0">
              <a:effectLst/>
              <a:latin typeface="Times New Roman" panose="02020603050405020304" pitchFamily="18" charset="0"/>
              <a:ea typeface="MS Mincho" panose="02020609040205080304" pitchFamily="49" charset="-128"/>
            </a:endParaRPr>
          </a:p>
          <a:p>
            <a:pPr indent="180340" algn="just"/>
            <a:endParaRPr lang="es-ES_tradnl" sz="1800" dirty="0">
              <a:latin typeface="Times New Roman" panose="02020603050405020304" pitchFamily="18" charset="0"/>
              <a:ea typeface="MS Mincho" panose="02020609040205080304" pitchFamily="49" charset="-128"/>
            </a:endParaRPr>
          </a:p>
          <a:p>
            <a:pPr indent="180340" algn="just"/>
            <a:r>
              <a:rPr lang="es-ES_tradnl" sz="1400" u="sng" dirty="0">
                <a:latin typeface="Times New Roman" panose="02020603050405020304" pitchFamily="18" charset="0"/>
                <a:ea typeface="MS Mincho" panose="02020609040205080304" pitchFamily="49" charset="-128"/>
              </a:rPr>
              <a:t>Gráfico Nº4:</a:t>
            </a:r>
            <a:r>
              <a:rPr lang="es-ES_tradnl" sz="1400" dirty="0">
                <a:latin typeface="Times New Roman" panose="02020603050405020304" pitchFamily="18" charset="0"/>
                <a:ea typeface="MS Mincho" panose="02020609040205080304" pitchFamily="49" charset="-128"/>
              </a:rPr>
              <a:t> Comercio 1 (precios x producto)	               </a:t>
            </a:r>
            <a:r>
              <a:rPr lang="es-ES_tradnl" sz="1400" u="sng" dirty="0">
                <a:latin typeface="Times New Roman" panose="02020603050405020304" pitchFamily="18" charset="0"/>
                <a:ea typeface="MS Mincho" panose="02020609040205080304" pitchFamily="49" charset="-128"/>
              </a:rPr>
              <a:t>Gráfico Nº5:</a:t>
            </a:r>
            <a:r>
              <a:rPr lang="es-ES_tradnl" sz="1400" dirty="0">
                <a:latin typeface="Times New Roman" panose="02020603050405020304" pitchFamily="18" charset="0"/>
                <a:ea typeface="MS Mincho" panose="02020609040205080304" pitchFamily="49" charset="-128"/>
              </a:rPr>
              <a:t> Comercio 3 (precios x producto)</a:t>
            </a:r>
          </a:p>
          <a:p>
            <a:pPr indent="180340" algn="just"/>
            <a:endParaRPr lang="es-ES_tradnl" sz="1800" dirty="0">
              <a:effectLst/>
              <a:latin typeface="Times New Roman" panose="02020603050405020304" pitchFamily="18" charset="0"/>
              <a:ea typeface="MS Mincho" panose="02020609040205080304" pitchFamily="49" charset="-128"/>
            </a:endParaRPr>
          </a:p>
          <a:p>
            <a:pPr indent="180340" algn="just"/>
            <a:endParaRPr lang="es-ES_tradnl" sz="1800" dirty="0">
              <a:latin typeface="Times New Roman" panose="02020603050405020304" pitchFamily="18" charset="0"/>
              <a:ea typeface="MS Mincho" panose="02020609040205080304" pitchFamily="49" charset="-128"/>
            </a:endParaRPr>
          </a:p>
          <a:p>
            <a:pPr indent="180340" algn="just"/>
            <a:endParaRPr lang="es-ES_tradnl" sz="1800" dirty="0">
              <a:effectLst/>
              <a:latin typeface="Times New Roman" panose="02020603050405020304" pitchFamily="18" charset="0"/>
              <a:ea typeface="MS Mincho" panose="02020609040205080304" pitchFamily="49" charset="-128"/>
            </a:endParaRPr>
          </a:p>
          <a:p>
            <a:pPr indent="180340" algn="just"/>
            <a:endParaRPr lang="es-ES_tradnl" sz="1800" dirty="0">
              <a:latin typeface="Times New Roman" panose="02020603050405020304" pitchFamily="18" charset="0"/>
              <a:ea typeface="MS Mincho" panose="02020609040205080304" pitchFamily="49" charset="-128"/>
            </a:endParaRPr>
          </a:p>
          <a:p>
            <a:pPr indent="180340" algn="just"/>
            <a:endParaRPr lang="es-ES_tradnl" sz="1800" dirty="0">
              <a:effectLst/>
              <a:latin typeface="Times New Roman" panose="02020603050405020304" pitchFamily="18" charset="0"/>
              <a:ea typeface="MS Mincho" panose="02020609040205080304" pitchFamily="49" charset="-128"/>
            </a:endParaRPr>
          </a:p>
          <a:p>
            <a:pPr indent="180340" algn="just"/>
            <a:endParaRPr lang="es-ES_tradnl" sz="1800" dirty="0">
              <a:latin typeface="Times New Roman" panose="02020603050405020304" pitchFamily="18" charset="0"/>
              <a:ea typeface="MS Mincho" panose="02020609040205080304" pitchFamily="49" charset="-128"/>
            </a:endParaRPr>
          </a:p>
          <a:p>
            <a:pPr indent="180340" algn="just"/>
            <a:endParaRPr lang="es-ES_tradnl" sz="1800" dirty="0">
              <a:effectLst/>
              <a:latin typeface="Times New Roman" panose="02020603050405020304" pitchFamily="18" charset="0"/>
              <a:ea typeface="MS Mincho" panose="02020609040205080304" pitchFamily="49" charset="-128"/>
            </a:endParaRPr>
          </a:p>
          <a:p>
            <a:pPr indent="180340" algn="just"/>
            <a:endParaRPr lang="es-ES_tradnl" sz="1800" dirty="0">
              <a:latin typeface="Times New Roman" panose="02020603050405020304" pitchFamily="18" charset="0"/>
              <a:ea typeface="MS Mincho" panose="02020609040205080304" pitchFamily="49" charset="-128"/>
            </a:endParaRPr>
          </a:p>
          <a:p>
            <a:pPr indent="180340" algn="just"/>
            <a:endParaRPr lang="es-ES_tradnl" sz="1800" dirty="0">
              <a:effectLst/>
              <a:latin typeface="Times New Roman" panose="02020603050405020304" pitchFamily="18" charset="0"/>
              <a:ea typeface="MS Mincho" panose="02020609040205080304" pitchFamily="49" charset="-128"/>
            </a:endParaRPr>
          </a:p>
          <a:p>
            <a:pPr indent="180340" algn="just"/>
            <a:endParaRPr lang="es-ES_tradnl" sz="1800" dirty="0">
              <a:latin typeface="Times New Roman" panose="02020603050405020304" pitchFamily="18" charset="0"/>
              <a:ea typeface="MS Mincho" panose="02020609040205080304" pitchFamily="49" charset="-128"/>
            </a:endParaRPr>
          </a:p>
          <a:p>
            <a:pPr indent="180340" algn="just"/>
            <a:r>
              <a:rPr lang="es-ES_tradnl" sz="1400" u="sng" dirty="0">
                <a:latin typeface="Times New Roman" panose="02020603050405020304" pitchFamily="18" charset="0"/>
                <a:ea typeface="MS Mincho" panose="02020609040205080304" pitchFamily="49" charset="-128"/>
              </a:rPr>
              <a:t>Gráfico Nº6:</a:t>
            </a:r>
            <a:r>
              <a:rPr lang="es-ES_tradnl" sz="1400" dirty="0">
                <a:latin typeface="Times New Roman" panose="02020603050405020304" pitchFamily="18" charset="0"/>
                <a:ea typeface="MS Mincho" panose="02020609040205080304" pitchFamily="49" charset="-128"/>
              </a:rPr>
              <a:t> Comercio 3 (precios x producto) 	              </a:t>
            </a:r>
            <a:r>
              <a:rPr lang="es-ES_tradnl" sz="1400" u="sng" dirty="0">
                <a:latin typeface="Times New Roman" panose="02020603050405020304" pitchFamily="18" charset="0"/>
                <a:ea typeface="MS Mincho" panose="02020609040205080304" pitchFamily="49" charset="-128"/>
              </a:rPr>
              <a:t>Gráfico Nº7:</a:t>
            </a:r>
            <a:r>
              <a:rPr lang="es-ES_tradnl" sz="1400" dirty="0">
                <a:latin typeface="Times New Roman" panose="02020603050405020304" pitchFamily="18" charset="0"/>
                <a:ea typeface="MS Mincho" panose="02020609040205080304" pitchFamily="49" charset="-128"/>
              </a:rPr>
              <a:t> Comparación de los Comercios</a:t>
            </a:r>
            <a:endParaRPr lang="es-ES_tradnl" sz="1400" dirty="0">
              <a:effectLst/>
              <a:latin typeface="Times New Roman" panose="02020603050405020304" pitchFamily="18" charset="0"/>
              <a:ea typeface="MS Mincho" panose="02020609040205080304" pitchFamily="49" charset="-128"/>
            </a:endParaRPr>
          </a:p>
          <a:p>
            <a:endParaRPr lang="es-ES_tradnl" dirty="0"/>
          </a:p>
        </p:txBody>
      </p:sp>
      <p:sp>
        <p:nvSpPr>
          <p:cNvPr id="17" name="Text Placeholder 16">
            <a:extLst>
              <a:ext uri="{FF2B5EF4-FFF2-40B4-BE49-F238E27FC236}">
                <a16:creationId xmlns:a16="http://schemas.microsoft.com/office/drawing/2014/main" id="{F7024FB7-F496-AE84-568E-BA9E0719E1F4}"/>
              </a:ext>
            </a:extLst>
          </p:cNvPr>
          <p:cNvSpPr>
            <a:spLocks noGrp="1"/>
          </p:cNvSpPr>
          <p:nvPr>
            <p:ph type="body" sz="quarter" idx="137"/>
          </p:nvPr>
        </p:nvSpPr>
        <p:spPr>
          <a:xfrm>
            <a:off x="26472560" y="3990987"/>
            <a:ext cx="8274926" cy="527611"/>
          </a:xfrm>
        </p:spPr>
        <p:txBody>
          <a:bodyPr/>
          <a:lstStyle/>
          <a:p>
            <a:r>
              <a:rPr lang="es-PY" dirty="0"/>
              <a:t>Resultados </a:t>
            </a:r>
          </a:p>
        </p:txBody>
      </p:sp>
      <p:sp>
        <p:nvSpPr>
          <p:cNvPr id="18" name="Text Placeholder 17">
            <a:extLst>
              <a:ext uri="{FF2B5EF4-FFF2-40B4-BE49-F238E27FC236}">
                <a16:creationId xmlns:a16="http://schemas.microsoft.com/office/drawing/2014/main" id="{1DFA2C35-6ADB-BF10-54FE-08BB18A1955A}"/>
              </a:ext>
            </a:extLst>
          </p:cNvPr>
          <p:cNvSpPr>
            <a:spLocks noGrp="1"/>
          </p:cNvSpPr>
          <p:nvPr>
            <p:ph type="body" sz="quarter" idx="161"/>
          </p:nvPr>
        </p:nvSpPr>
        <p:spPr>
          <a:xfrm>
            <a:off x="5225143" y="1960189"/>
            <a:ext cx="33440914" cy="584775"/>
          </a:xfrm>
        </p:spPr>
        <p:txBody>
          <a:bodyPr/>
          <a:lstStyle/>
          <a:p>
            <a:r>
              <a:rPr lang="es-ES_tradnl" dirty="0"/>
              <a:t>Gustavo Rodas / José Colina</a:t>
            </a:r>
          </a:p>
        </p:txBody>
      </p:sp>
      <p:sp>
        <p:nvSpPr>
          <p:cNvPr id="20" name="Text Placeholder 19">
            <a:extLst>
              <a:ext uri="{FF2B5EF4-FFF2-40B4-BE49-F238E27FC236}">
                <a16:creationId xmlns:a16="http://schemas.microsoft.com/office/drawing/2014/main" id="{3BACED76-9DD7-97AA-2044-90954A1D9417}"/>
              </a:ext>
            </a:extLst>
          </p:cNvPr>
          <p:cNvSpPr>
            <a:spLocks noGrp="1"/>
          </p:cNvSpPr>
          <p:nvPr>
            <p:ph type="body" sz="quarter" idx="196"/>
          </p:nvPr>
        </p:nvSpPr>
        <p:spPr>
          <a:xfrm>
            <a:off x="5225143" y="683054"/>
            <a:ext cx="33440914" cy="1015663"/>
          </a:xfrm>
        </p:spPr>
        <p:txBody>
          <a:bodyPr/>
          <a:lstStyle/>
          <a:p>
            <a:r>
              <a:rPr lang="es-PY" sz="6000" dirty="0">
                <a:effectLst/>
                <a:ea typeface="MS Mincho" panose="02020609040205080304" pitchFamily="49" charset="-128"/>
              </a:rPr>
              <a:t>Monitoreo de precios de productos de la canasta familiar en comercios método scraping</a:t>
            </a:r>
            <a:endParaRPr lang="es-ES_tradnl" sz="13800" dirty="0"/>
          </a:p>
        </p:txBody>
      </p:sp>
      <p:pic>
        <p:nvPicPr>
          <p:cNvPr id="33" name="Imagen 32">
            <a:extLst>
              <a:ext uri="{FF2B5EF4-FFF2-40B4-BE49-F238E27FC236}">
                <a16:creationId xmlns:a16="http://schemas.microsoft.com/office/drawing/2014/main" id="{DD96E068-BDAD-876C-67C6-700910E27F3B}"/>
              </a:ext>
            </a:extLst>
          </p:cNvPr>
          <p:cNvPicPr>
            <a:picLocks noChangeAspect="1"/>
          </p:cNvPicPr>
          <p:nvPr/>
        </p:nvPicPr>
        <p:blipFill rotWithShape="1">
          <a:blip r:embed="rId4"/>
          <a:srcRect l="26298" t="10088" r="408" b="852"/>
          <a:stretch/>
        </p:blipFill>
        <p:spPr>
          <a:xfrm>
            <a:off x="11139047" y="5999021"/>
            <a:ext cx="4405746" cy="3158837"/>
          </a:xfrm>
          <a:prstGeom prst="rect">
            <a:avLst/>
          </a:prstGeom>
        </p:spPr>
      </p:pic>
      <p:sp>
        <p:nvSpPr>
          <p:cNvPr id="48" name="Text Placeholder 7">
            <a:extLst>
              <a:ext uri="{FF2B5EF4-FFF2-40B4-BE49-F238E27FC236}">
                <a16:creationId xmlns:a16="http://schemas.microsoft.com/office/drawing/2014/main" id="{D1CE804D-F1B7-3D2A-A964-566F58922DE0}"/>
              </a:ext>
            </a:extLst>
          </p:cNvPr>
          <p:cNvSpPr txBox="1">
            <a:spLocks/>
          </p:cNvSpPr>
          <p:nvPr/>
        </p:nvSpPr>
        <p:spPr>
          <a:xfrm>
            <a:off x="457071" y="11849714"/>
            <a:ext cx="8274926" cy="527611"/>
          </a:xfrm>
          <a:prstGeom prst="rect">
            <a:avLst/>
          </a:prstGeom>
          <a:solidFill>
            <a:schemeClr val="accent5">
              <a:lumMod val="50000"/>
            </a:schemeClr>
          </a:solidFill>
        </p:spPr>
        <p:txBody>
          <a:bodyPr wrap="square" lIns="78374" tIns="78374" rIns="78374" bIns="78374" anchor="t" anchorCtr="0">
            <a:spAutoFit/>
          </a:bodyPr>
          <a:lstStyle>
            <a:lvl1pPr marL="0" indent="0" algn="ctr" defTabSz="3761915" rtl="0" eaLnBrk="1" latinLnBrk="0" hangingPunct="1">
              <a:spcBef>
                <a:spcPct val="20000"/>
              </a:spcBef>
              <a:buFont typeface="Arial" pitchFamily="34" charset="0"/>
              <a:buNone/>
              <a:defRPr sz="2400" b="1" u="none" kern="1200" baseline="0">
                <a:solidFill>
                  <a:schemeClr val="bg1"/>
                </a:solidFill>
                <a:latin typeface="Century Gothic" panose="020B0502020202020204" pitchFamily="34" charset="0"/>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s-PY" dirty="0">
                <a:ea typeface="MS Mincho" panose="02020609040205080304" pitchFamily="49" charset="-128"/>
              </a:rPr>
              <a:t>Introducción y </a:t>
            </a:r>
            <a:r>
              <a:rPr lang="es-BO" dirty="0">
                <a:ea typeface="MS Mincho" panose="02020609040205080304" pitchFamily="49" charset="-128"/>
              </a:rPr>
              <a:t>Justificación</a:t>
            </a:r>
            <a:r>
              <a:rPr lang="es-PY" dirty="0">
                <a:ea typeface="MS Mincho" panose="02020609040205080304" pitchFamily="49" charset="-128"/>
              </a:rPr>
              <a:t> </a:t>
            </a:r>
            <a:endParaRPr lang="es-ES_tradnl" dirty="0">
              <a:ea typeface="MS Mincho" panose="02020609040205080304" pitchFamily="49" charset="-128"/>
            </a:endParaRPr>
          </a:p>
        </p:txBody>
      </p:sp>
      <p:sp>
        <p:nvSpPr>
          <p:cNvPr id="53" name="Text Placeholder 6">
            <a:extLst>
              <a:ext uri="{FF2B5EF4-FFF2-40B4-BE49-F238E27FC236}">
                <a16:creationId xmlns:a16="http://schemas.microsoft.com/office/drawing/2014/main" id="{B4EFAE63-C46D-30D4-8478-27A90475183C}"/>
              </a:ext>
            </a:extLst>
          </p:cNvPr>
          <p:cNvSpPr txBox="1">
            <a:spLocks/>
          </p:cNvSpPr>
          <p:nvPr/>
        </p:nvSpPr>
        <p:spPr>
          <a:xfrm>
            <a:off x="9100120" y="9892247"/>
            <a:ext cx="8274926" cy="11541621"/>
          </a:xfrm>
          <a:prstGeom prst="rect">
            <a:avLst/>
          </a:prstGeom>
        </p:spPr>
        <p:txBody>
          <a:bodyPr wrap="square" lIns="91440" tIns="91440" rIns="91440" bIns="91440" anchor="t" anchorCtr="0">
            <a:spAutoFit/>
          </a:bodyPr>
          <a:lstStyle>
            <a:lvl1pPr marL="0" indent="0" algn="l" defTabSz="3761915" rtl="0" eaLnBrk="1" latinLnBrk="0" hangingPunct="1">
              <a:spcBef>
                <a:spcPct val="20000"/>
              </a:spcBef>
              <a:buFont typeface="Arial" pitchFamily="34" charset="0"/>
              <a:buNone/>
              <a:defRPr sz="20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indent="180340" algn="just"/>
            <a:r>
              <a:rPr lang="es-BO" sz="1800" dirty="0">
                <a:latin typeface="Times New Roman" panose="02020603050405020304" pitchFamily="18" charset="0"/>
                <a:ea typeface="MS Mincho" panose="02020609040205080304" pitchFamily="49" charset="-128"/>
              </a:rPr>
              <a:t>La </a:t>
            </a:r>
            <a:r>
              <a:rPr lang="es-BO" sz="1800" dirty="0" err="1">
                <a:latin typeface="Times New Roman" panose="02020603050405020304" pitchFamily="18" charset="0"/>
                <a:ea typeface="MS Mincho" panose="02020609040205080304" pitchFamily="49" charset="-128"/>
              </a:rPr>
              <a:t>Capasu</a:t>
            </a:r>
            <a:r>
              <a:rPr lang="es-BO" sz="1800" dirty="0">
                <a:latin typeface="Times New Roman" panose="02020603050405020304" pitchFamily="18" charset="0"/>
                <a:ea typeface="MS Mincho" panose="02020609040205080304" pitchFamily="49" charset="-128"/>
              </a:rPr>
              <a:t> realizo unas encuestas a los consumidores en el cual resulto que el 45% de la población observa una economía estable, sin embargo la sensación de mejora cae de 30% a 15%, mientras que un 39% opina que ha empeorado su realidad actual </a:t>
            </a:r>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indent="180340" algn="just"/>
            <a:endParaRPr lang="es-PY" sz="1800" dirty="0">
              <a:latin typeface="Times New Roman" panose="02020603050405020304" pitchFamily="18" charset="0"/>
              <a:ea typeface="MS Mincho" panose="02020609040205080304" pitchFamily="49" charset="-128"/>
            </a:endParaRPr>
          </a:p>
          <a:p>
            <a:pPr algn="ctr"/>
            <a:r>
              <a:rPr lang="es-ES_tradnl" sz="1400" u="sng" dirty="0">
                <a:latin typeface="Times New Roman" panose="02020603050405020304" pitchFamily="18" charset="0"/>
                <a:ea typeface="MS Mincho" panose="02020609040205080304" pitchFamily="49" charset="-128"/>
              </a:rPr>
              <a:t>Gráfico N</a:t>
            </a:r>
            <a:r>
              <a:rPr lang="es-BO" sz="1400" u="sng" dirty="0">
                <a:latin typeface="Times New Roman" panose="02020603050405020304" pitchFamily="18" charset="0"/>
                <a:ea typeface="MS Mincho" panose="02020609040205080304" pitchFamily="49" charset="-128"/>
              </a:rPr>
              <a:t>º</a:t>
            </a:r>
            <a:r>
              <a:rPr lang="es-ES_tradnl" sz="1400" u="sng" dirty="0">
                <a:latin typeface="Times New Roman" panose="02020603050405020304" pitchFamily="18" charset="0"/>
                <a:ea typeface="MS Mincho" panose="02020609040205080304" pitchFamily="49" charset="-128"/>
              </a:rPr>
              <a:t>1:</a:t>
            </a:r>
            <a:r>
              <a:rPr lang="es-ES_tradnl" sz="1400" dirty="0">
                <a:latin typeface="Times New Roman" panose="02020603050405020304" pitchFamily="18" charset="0"/>
                <a:ea typeface="MS Mincho" panose="02020609040205080304" pitchFamily="49" charset="-128"/>
              </a:rPr>
              <a:t> Encuesta realizada por CCR</a:t>
            </a:r>
          </a:p>
          <a:p>
            <a:pPr algn="ctr"/>
            <a:r>
              <a:rPr lang="es-BO" sz="1400" dirty="0">
                <a:latin typeface="Times New Roman" panose="02020603050405020304" pitchFamily="18" charset="0"/>
                <a:ea typeface="MS Mincho" panose="02020609040205080304" pitchFamily="49" charset="-128"/>
              </a:rPr>
              <a:t>Fuente: </a:t>
            </a:r>
            <a:r>
              <a:rPr lang="es-PY" sz="1400" dirty="0">
                <a:effectLst/>
                <a:latin typeface="Times New Roman" panose="02020603050405020304" pitchFamily="18" charset="0"/>
                <a:ea typeface="MS Mincho" panose="02020609040205080304" pitchFamily="49" charset="-128"/>
              </a:rPr>
              <a:t>Los nuevos patrones de consumo. Consultora CCR Paraguay</a:t>
            </a:r>
          </a:p>
          <a:p>
            <a:pPr algn="ctr"/>
            <a:endParaRPr lang="es-ES_tradnl" sz="1800" u="sng" dirty="0">
              <a:latin typeface="Times New Roman" panose="02020603050405020304" pitchFamily="18" charset="0"/>
              <a:ea typeface="MS Mincho" panose="02020609040205080304" pitchFamily="49" charset="-128"/>
            </a:endParaRPr>
          </a:p>
          <a:p>
            <a:pPr algn="just"/>
            <a:r>
              <a:rPr lang="es-PY" sz="1800" dirty="0">
                <a:latin typeface="Times New Roman" panose="02020603050405020304" pitchFamily="18" charset="0"/>
                <a:ea typeface="MS Mincho" panose="02020609040205080304" pitchFamily="49" charset="-128"/>
              </a:rPr>
              <a:t>Por lo puntos planteado donde el producto bruto interno de Paraguay viene de una caida por la pandemia, el dólar cada vez mas fuerte  y la mayor inflacion de Paraguay en la historia (11,4) siendo el tercer pais con mayor inflacion en sudamerica, nos plantea un problema social en el cual monitorear los productos de la canasta basica familiar juega un papel importante para mantener la calidad de vida.</a:t>
            </a:r>
          </a:p>
          <a:p>
            <a:pPr algn="just"/>
            <a:endParaRPr lang="es-PY" sz="1800" dirty="0">
              <a:latin typeface="Times New Roman" panose="02020603050405020304" pitchFamily="18" charset="0"/>
              <a:ea typeface="MS Mincho" panose="02020609040205080304" pitchFamily="49" charset="-128"/>
            </a:endParaRPr>
          </a:p>
          <a:p>
            <a:pPr algn="just"/>
            <a:endParaRPr lang="es-PY" sz="1800" dirty="0">
              <a:latin typeface="Times New Roman" panose="02020603050405020304" pitchFamily="18" charset="0"/>
              <a:ea typeface="MS Mincho" panose="02020609040205080304" pitchFamily="49" charset="-128"/>
            </a:endParaRPr>
          </a:p>
          <a:p>
            <a:pPr algn="just"/>
            <a:endParaRPr lang="es-PY" sz="1800" dirty="0">
              <a:latin typeface="Times New Roman" panose="02020603050405020304" pitchFamily="18" charset="0"/>
              <a:ea typeface="MS Mincho" panose="02020609040205080304" pitchFamily="49" charset="-128"/>
            </a:endParaRPr>
          </a:p>
          <a:p>
            <a:pPr algn="just"/>
            <a:endParaRPr lang="es-PY" sz="1800" dirty="0">
              <a:latin typeface="Times New Roman" panose="02020603050405020304" pitchFamily="18" charset="0"/>
              <a:ea typeface="MS Mincho" panose="02020609040205080304" pitchFamily="49" charset="-128"/>
            </a:endParaRPr>
          </a:p>
          <a:p>
            <a:pPr algn="just"/>
            <a:endParaRPr lang="es-PY" sz="1800" dirty="0">
              <a:latin typeface="Times New Roman" panose="02020603050405020304" pitchFamily="18" charset="0"/>
              <a:ea typeface="MS Mincho" panose="02020609040205080304" pitchFamily="49" charset="-128"/>
            </a:endParaRPr>
          </a:p>
          <a:p>
            <a:pPr algn="just"/>
            <a:endParaRPr lang="es-PY" sz="1800" dirty="0">
              <a:latin typeface="Times New Roman" panose="02020603050405020304" pitchFamily="18" charset="0"/>
              <a:ea typeface="MS Mincho" panose="02020609040205080304" pitchFamily="49" charset="-128"/>
            </a:endParaRPr>
          </a:p>
          <a:p>
            <a:pPr algn="just"/>
            <a:endParaRPr lang="es-PY" sz="1800" dirty="0">
              <a:latin typeface="Times New Roman" panose="02020603050405020304" pitchFamily="18" charset="0"/>
              <a:ea typeface="MS Mincho" panose="02020609040205080304" pitchFamily="49" charset="-128"/>
            </a:endParaRPr>
          </a:p>
          <a:p>
            <a:pPr algn="just"/>
            <a:endParaRPr lang="es-PY" sz="1800" dirty="0">
              <a:latin typeface="Times New Roman" panose="02020603050405020304" pitchFamily="18" charset="0"/>
              <a:ea typeface="MS Mincho" panose="02020609040205080304" pitchFamily="49" charset="-128"/>
            </a:endParaRPr>
          </a:p>
          <a:p>
            <a:pPr algn="just"/>
            <a:endParaRPr lang="es-PY" sz="1800" dirty="0">
              <a:latin typeface="Times New Roman" panose="02020603050405020304" pitchFamily="18" charset="0"/>
              <a:ea typeface="MS Mincho" panose="02020609040205080304" pitchFamily="49" charset="-128"/>
            </a:endParaRPr>
          </a:p>
          <a:p>
            <a:pPr algn="just"/>
            <a:r>
              <a:rPr lang="es-ES_tradnl" sz="1400" u="sng" dirty="0">
                <a:latin typeface="Times New Roman" panose="02020603050405020304" pitchFamily="18" charset="0"/>
                <a:ea typeface="MS Mincho" panose="02020609040205080304" pitchFamily="49" charset="-128"/>
              </a:rPr>
              <a:t>Gráfico N</a:t>
            </a:r>
            <a:r>
              <a:rPr lang="es-BO" sz="1400" u="sng" dirty="0">
                <a:latin typeface="Times New Roman" panose="02020603050405020304" pitchFamily="18" charset="0"/>
                <a:ea typeface="MS Mincho" panose="02020609040205080304" pitchFamily="49" charset="-128"/>
              </a:rPr>
              <a:t>º</a:t>
            </a:r>
            <a:r>
              <a:rPr lang="es-ES_tradnl" sz="1400" u="sng" dirty="0">
                <a:latin typeface="Times New Roman" panose="02020603050405020304" pitchFamily="18" charset="0"/>
                <a:ea typeface="MS Mincho" panose="02020609040205080304" pitchFamily="49" charset="-128"/>
              </a:rPr>
              <a:t>2:</a:t>
            </a:r>
            <a:r>
              <a:rPr lang="es-ES_tradnl" sz="1400" dirty="0">
                <a:latin typeface="Times New Roman" panose="02020603050405020304" pitchFamily="18" charset="0"/>
                <a:ea typeface="MS Mincho" panose="02020609040205080304" pitchFamily="49" charset="-128"/>
              </a:rPr>
              <a:t> PIB anual de Paraguay</a:t>
            </a:r>
            <a:r>
              <a:rPr lang="es-PY" sz="1400" dirty="0">
                <a:latin typeface="Times New Roman" panose="02020603050405020304" pitchFamily="18" charset="0"/>
                <a:ea typeface="MS Mincho" panose="02020609040205080304" pitchFamily="49" charset="-128"/>
              </a:rPr>
              <a:t> 	</a:t>
            </a:r>
            <a:r>
              <a:rPr lang="es-ES_tradnl" sz="1400" u="sng" dirty="0">
                <a:latin typeface="Times New Roman" panose="02020603050405020304" pitchFamily="18" charset="0"/>
                <a:ea typeface="MS Mincho" panose="02020609040205080304" pitchFamily="49" charset="-128"/>
              </a:rPr>
              <a:t>Gráfico N</a:t>
            </a:r>
            <a:r>
              <a:rPr lang="es-BO" sz="1400" u="sng" dirty="0">
                <a:latin typeface="Times New Roman" panose="02020603050405020304" pitchFamily="18" charset="0"/>
                <a:ea typeface="MS Mincho" panose="02020609040205080304" pitchFamily="49" charset="-128"/>
              </a:rPr>
              <a:t>º</a:t>
            </a:r>
            <a:r>
              <a:rPr lang="es-ES_tradnl" sz="1400" u="sng" dirty="0">
                <a:latin typeface="Times New Roman" panose="02020603050405020304" pitchFamily="18" charset="0"/>
                <a:ea typeface="MS Mincho" panose="02020609040205080304" pitchFamily="49" charset="-128"/>
              </a:rPr>
              <a:t>3:</a:t>
            </a:r>
            <a:r>
              <a:rPr lang="es-ES_tradnl" sz="1400" dirty="0">
                <a:latin typeface="Times New Roman" panose="02020603050405020304" pitchFamily="18" charset="0"/>
                <a:ea typeface="MS Mincho" panose="02020609040205080304" pitchFamily="49" charset="-128"/>
              </a:rPr>
              <a:t> Tipo de cambio PYG/USD</a:t>
            </a:r>
          </a:p>
        </p:txBody>
      </p:sp>
      <p:pic>
        <p:nvPicPr>
          <p:cNvPr id="54" name="Imagen 53">
            <a:extLst>
              <a:ext uri="{FF2B5EF4-FFF2-40B4-BE49-F238E27FC236}">
                <a16:creationId xmlns:a16="http://schemas.microsoft.com/office/drawing/2014/main" id="{01560369-A186-E07F-CE97-349B129A631F}"/>
              </a:ext>
            </a:extLst>
          </p:cNvPr>
          <p:cNvPicPr>
            <a:picLocks noChangeAspect="1"/>
          </p:cNvPicPr>
          <p:nvPr/>
        </p:nvPicPr>
        <p:blipFill>
          <a:blip r:embed="rId5"/>
          <a:stretch>
            <a:fillRect/>
          </a:stretch>
        </p:blipFill>
        <p:spPr>
          <a:xfrm>
            <a:off x="9051251" y="10891372"/>
            <a:ext cx="8208050" cy="4874367"/>
          </a:xfrm>
          <a:prstGeom prst="rect">
            <a:avLst/>
          </a:prstGeom>
        </p:spPr>
      </p:pic>
      <p:pic>
        <p:nvPicPr>
          <p:cNvPr id="55" name="Imagen 54">
            <a:extLst>
              <a:ext uri="{FF2B5EF4-FFF2-40B4-BE49-F238E27FC236}">
                <a16:creationId xmlns:a16="http://schemas.microsoft.com/office/drawing/2014/main" id="{F2052666-5A76-4E9C-5FEF-D3564D544DCB}"/>
              </a:ext>
            </a:extLst>
          </p:cNvPr>
          <p:cNvPicPr>
            <a:picLocks noChangeAspect="1"/>
          </p:cNvPicPr>
          <p:nvPr/>
        </p:nvPicPr>
        <p:blipFill>
          <a:blip r:embed="rId6"/>
          <a:stretch>
            <a:fillRect/>
          </a:stretch>
        </p:blipFill>
        <p:spPr>
          <a:xfrm>
            <a:off x="9051251" y="18056378"/>
            <a:ext cx="4460110" cy="2945048"/>
          </a:xfrm>
          <a:prstGeom prst="rect">
            <a:avLst/>
          </a:prstGeom>
        </p:spPr>
      </p:pic>
      <p:pic>
        <p:nvPicPr>
          <p:cNvPr id="56" name="Imagen 55">
            <a:extLst>
              <a:ext uri="{FF2B5EF4-FFF2-40B4-BE49-F238E27FC236}">
                <a16:creationId xmlns:a16="http://schemas.microsoft.com/office/drawing/2014/main" id="{36D1E1F9-DB8E-249A-BADF-C0A8E0C9CF34}"/>
              </a:ext>
            </a:extLst>
          </p:cNvPr>
          <p:cNvPicPr>
            <a:picLocks noChangeAspect="1"/>
          </p:cNvPicPr>
          <p:nvPr/>
        </p:nvPicPr>
        <p:blipFill>
          <a:blip r:embed="rId7"/>
          <a:stretch>
            <a:fillRect/>
          </a:stretch>
        </p:blipFill>
        <p:spPr>
          <a:xfrm>
            <a:off x="13074941" y="18330434"/>
            <a:ext cx="4251234" cy="2641184"/>
          </a:xfrm>
          <a:prstGeom prst="rect">
            <a:avLst/>
          </a:prstGeom>
        </p:spPr>
      </p:pic>
      <p:sp>
        <p:nvSpPr>
          <p:cNvPr id="57" name="Text Placeholder 1">
            <a:extLst>
              <a:ext uri="{FF2B5EF4-FFF2-40B4-BE49-F238E27FC236}">
                <a16:creationId xmlns:a16="http://schemas.microsoft.com/office/drawing/2014/main" id="{C4B66310-25DF-FCDF-0200-09E2A8B0BC81}"/>
              </a:ext>
            </a:extLst>
          </p:cNvPr>
          <p:cNvSpPr>
            <a:spLocks noGrp="1"/>
          </p:cNvSpPr>
          <p:nvPr>
            <p:ph type="body" sz="quarter" idx="10"/>
          </p:nvPr>
        </p:nvSpPr>
        <p:spPr>
          <a:xfrm>
            <a:off x="17725940" y="4580153"/>
            <a:ext cx="8290965" cy="15733538"/>
          </a:xfrm>
        </p:spPr>
        <p:txBody>
          <a:bodyPr/>
          <a:lstStyle/>
          <a:p>
            <a:pPr marL="228600" indent="-228600" algn="just">
              <a:tabLst>
                <a:tab pos="270510" algn="l"/>
                <a:tab pos="540385" algn="l"/>
              </a:tabLst>
            </a:pPr>
            <a:r>
              <a:rPr lang="es-ES" sz="1800" b="1" dirty="0">
                <a:effectLst/>
                <a:latin typeface="Times New Roman" panose="02020603050405020304" pitchFamily="18" charset="0"/>
                <a:cs typeface="Arial" panose="020B0604020202020204" pitchFamily="34" charset="0"/>
              </a:rPr>
              <a:t>	Tipo de Investigación</a:t>
            </a:r>
            <a:endParaRPr lang="es-ES" sz="18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El trabajo se desarrollará recolectando la información online de todos los productos que ofrecen algunos comercios seleccionados, por lo que la información de cada comercio la obtendremos online analizando la página web del comercio, los comercios se eligieron de tal forma de que sean competencias y que sean los más convenientes para el consumidor.</a:t>
            </a:r>
            <a:endParaRPr lang="es-PY" sz="18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 </a:t>
            </a:r>
            <a:endParaRPr lang="es-PY" sz="1800" dirty="0">
              <a:latin typeface="Times New Roman" panose="02020603050405020304" pitchFamily="18" charset="0"/>
              <a:ea typeface="MS Mincho" panose="02020609040205080304" pitchFamily="49" charset="-128"/>
            </a:endParaRPr>
          </a:p>
          <a:p>
            <a:pPr indent="180340" algn="just"/>
            <a:r>
              <a:rPr lang="es-ES" sz="1800" b="1" dirty="0">
                <a:effectLst/>
                <a:latin typeface="Times New Roman" panose="02020603050405020304" pitchFamily="18" charset="0"/>
                <a:cs typeface="Arial" panose="020B0604020202020204" pitchFamily="34" charset="0"/>
              </a:rPr>
              <a:t>Técnicas de Investigación</a:t>
            </a:r>
            <a:endParaRPr lang="es-PY" sz="1800" b="1" dirty="0">
              <a:effectLst/>
              <a:latin typeface="Times New Roman" panose="02020603050405020304" pitchFamily="18" charset="0"/>
              <a:cs typeface="Arial" panose="020B0604020202020204" pitchFamily="34" charset="0"/>
            </a:endParaRPr>
          </a:p>
          <a:p>
            <a:pPr indent="180340" algn="just"/>
            <a:r>
              <a:rPr lang="es-ES" sz="1800" dirty="0">
                <a:effectLst/>
                <a:latin typeface="Times New Roman" panose="02020603050405020304" pitchFamily="18" charset="0"/>
                <a:ea typeface="MS Mincho" panose="02020609040205080304" pitchFamily="49" charset="-128"/>
              </a:rPr>
              <a:t>Tenemos varios procesos en el proyecto el cual es Extracción de datos, almacenamientos de datos, trasformación y visualización de los datos.</a:t>
            </a:r>
          </a:p>
          <a:p>
            <a:pPr indent="180340" algn="just"/>
            <a:endParaRPr lang="es-PY" sz="18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 </a:t>
            </a:r>
            <a:r>
              <a:rPr lang="es-PY" sz="1800" b="1" dirty="0">
                <a:latin typeface="Times New Roman" panose="02020603050405020304" pitchFamily="18" charset="0"/>
                <a:ea typeface="MS Mincho" panose="02020609040205080304" pitchFamily="49" charset="-128"/>
              </a:rPr>
              <a:t>1)</a:t>
            </a:r>
            <a:r>
              <a:rPr lang="es-PY" sz="1800" dirty="0">
                <a:latin typeface="Times New Roman" panose="02020603050405020304" pitchFamily="18" charset="0"/>
                <a:ea typeface="MS Mincho" panose="02020609040205080304" pitchFamily="49" charset="-128"/>
              </a:rPr>
              <a:t> </a:t>
            </a:r>
            <a:r>
              <a:rPr lang="es-ES" sz="1800" b="1" dirty="0">
                <a:effectLst/>
                <a:latin typeface="Times New Roman" panose="02020603050405020304" pitchFamily="18" charset="0"/>
                <a:ea typeface="MS Mincho" panose="02020609040205080304" pitchFamily="49" charset="-128"/>
              </a:rPr>
              <a:t>Extracción de datos</a:t>
            </a:r>
            <a:r>
              <a:rPr lang="es-ES" sz="1800" dirty="0">
                <a:effectLst/>
                <a:latin typeface="Times New Roman" panose="02020603050405020304" pitchFamily="18" charset="0"/>
                <a:ea typeface="MS Mincho" panose="02020609040205080304" pitchFamily="49" charset="-128"/>
              </a:rPr>
              <a:t>: en el proceso de recolección de la información se utilizan librerías del Python en cual nos permiten realizar web </a:t>
            </a:r>
            <a:r>
              <a:rPr lang="es-ES" sz="1800" dirty="0" err="1">
                <a:effectLst/>
                <a:latin typeface="Times New Roman" panose="02020603050405020304" pitchFamily="18" charset="0"/>
                <a:ea typeface="MS Mincho" panose="02020609040205080304" pitchFamily="49" charset="-128"/>
              </a:rPr>
              <a:t>scraping</a:t>
            </a:r>
            <a:r>
              <a:rPr lang="es-ES" sz="1800" dirty="0">
                <a:effectLst/>
                <a:latin typeface="Times New Roman" panose="02020603050405020304" pitchFamily="18" charset="0"/>
                <a:ea typeface="MS Mincho" panose="02020609040205080304" pitchFamily="49" charset="-128"/>
              </a:rPr>
              <a:t> lo cual una técnica utilizada para extraer información de sitios web. Usualmente, simulan la navegación de un humano en la </a:t>
            </a:r>
            <a:r>
              <a:rPr lang="es-ES" sz="1800" dirty="0" err="1">
                <a:effectLst/>
                <a:latin typeface="Times New Roman" panose="02020603050405020304" pitchFamily="18" charset="0"/>
                <a:ea typeface="MS Mincho" panose="02020609040205080304" pitchFamily="49" charset="-128"/>
              </a:rPr>
              <a:t>World</a:t>
            </a:r>
            <a:r>
              <a:rPr lang="es-ES" sz="1800" dirty="0">
                <a:effectLst/>
                <a:latin typeface="Times New Roman" panose="02020603050405020304" pitchFamily="18" charset="0"/>
                <a:ea typeface="MS Mincho" panose="02020609040205080304" pitchFamily="49" charset="-128"/>
              </a:rPr>
              <a:t> Wide Web ya sea utilizando el protocolo HTTP manualmente, o incrustando un navegador en una aplicación.</a:t>
            </a:r>
            <a:endParaRPr lang="es-PY" sz="18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El web </a:t>
            </a:r>
            <a:r>
              <a:rPr lang="es-ES" sz="1800" dirty="0" err="1">
                <a:effectLst/>
                <a:latin typeface="Times New Roman" panose="02020603050405020304" pitchFamily="18" charset="0"/>
                <a:ea typeface="MS Mincho" panose="02020609040205080304" pitchFamily="49" charset="-128"/>
              </a:rPr>
              <a:t>scraping</a:t>
            </a:r>
            <a:r>
              <a:rPr lang="es-ES" sz="1800" dirty="0">
                <a:effectLst/>
                <a:latin typeface="Times New Roman" panose="02020603050405020304" pitchFamily="18" charset="0"/>
                <a:ea typeface="MS Mincho" panose="02020609040205080304" pitchFamily="49" charset="-128"/>
              </a:rPr>
              <a:t> está muy relacionado con la indexación de la web, la cual indexa la información de la web utilizando un robot y es una técnica universal adoptada por la mayoría de los motores de búsqueda.</a:t>
            </a:r>
            <a:endParaRPr lang="es-PY" sz="18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Sin embargo, el web </a:t>
            </a:r>
            <a:r>
              <a:rPr lang="es-ES" sz="1800" dirty="0" err="1">
                <a:effectLst/>
                <a:latin typeface="Times New Roman" panose="02020603050405020304" pitchFamily="18" charset="0"/>
                <a:ea typeface="MS Mincho" panose="02020609040205080304" pitchFamily="49" charset="-128"/>
              </a:rPr>
              <a:t>scraping</a:t>
            </a:r>
            <a:r>
              <a:rPr lang="es-ES" sz="1800" dirty="0">
                <a:effectLst/>
                <a:latin typeface="Times New Roman" panose="02020603050405020304" pitchFamily="18" charset="0"/>
                <a:ea typeface="MS Mincho" panose="02020609040205080304" pitchFamily="49" charset="-128"/>
              </a:rPr>
              <a:t> se enfoca más en la transformación de datos sin estructura en la web (como el formato HTML) en datos estructurados que pueden ser almacenados y analizados en una base de datos central, en una hoja de cálculo o en alguna otra fuente de almacenamiento. </a:t>
            </a:r>
            <a:endParaRPr lang="es-PY" sz="18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Alguno de los usos del web </a:t>
            </a:r>
            <a:r>
              <a:rPr lang="es-ES" sz="1800" dirty="0" err="1">
                <a:effectLst/>
                <a:latin typeface="Times New Roman" panose="02020603050405020304" pitchFamily="18" charset="0"/>
                <a:ea typeface="MS Mincho" panose="02020609040205080304" pitchFamily="49" charset="-128"/>
              </a:rPr>
              <a:t>scraping</a:t>
            </a:r>
            <a:r>
              <a:rPr lang="es-ES" sz="1800" dirty="0">
                <a:effectLst/>
                <a:latin typeface="Times New Roman" panose="02020603050405020304" pitchFamily="18" charset="0"/>
                <a:ea typeface="MS Mincho" panose="02020609040205080304" pitchFamily="49" charset="-128"/>
              </a:rPr>
              <a:t> son la comparación de precios en tiendas, la monitorización de datos relacionados con el clima de cierta región, la detección de cambios en sitios webs y la integración de datos en sitios webs.</a:t>
            </a:r>
            <a:endParaRPr lang="es-PY" sz="18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Tipos de </a:t>
            </a:r>
            <a:r>
              <a:rPr lang="es-ES" sz="1800" dirty="0" err="1">
                <a:effectLst/>
                <a:latin typeface="Times New Roman" panose="02020603050405020304" pitchFamily="18" charset="0"/>
                <a:ea typeface="MS Mincho" panose="02020609040205080304" pitchFamily="49" charset="-128"/>
              </a:rPr>
              <a:t>scraping</a:t>
            </a:r>
            <a:r>
              <a:rPr lang="es-ES" sz="1800" dirty="0">
                <a:effectLst/>
                <a:latin typeface="Times New Roman" panose="02020603050405020304" pitchFamily="18" charset="0"/>
                <a:ea typeface="MS Mincho" panose="02020609040205080304" pitchFamily="49" charset="-128"/>
              </a:rPr>
              <a:t>:</a:t>
            </a:r>
            <a:endParaRPr lang="es-PY" sz="18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 Web: Datos son obtenidos mediante peticiones HTTP y utilizando un </a:t>
            </a:r>
            <a:r>
              <a:rPr lang="es-ES" sz="1800" dirty="0" err="1">
                <a:effectLst/>
                <a:latin typeface="Times New Roman" panose="02020603050405020304" pitchFamily="18" charset="0"/>
                <a:ea typeface="MS Mincho" panose="02020609040205080304" pitchFamily="49" charset="-128"/>
              </a:rPr>
              <a:t>parser</a:t>
            </a:r>
            <a:r>
              <a:rPr lang="es-ES" sz="1800" dirty="0">
                <a:effectLst/>
                <a:latin typeface="Times New Roman" panose="02020603050405020304" pitchFamily="18" charset="0"/>
                <a:ea typeface="MS Mincho" panose="02020609040205080304" pitchFamily="49" charset="-128"/>
              </a:rPr>
              <a:t> del DOM del sitio, XPATH o XQUERY.</a:t>
            </a:r>
            <a:endParaRPr lang="es-PY" sz="1800" dirty="0">
              <a:effectLst/>
              <a:latin typeface="Times New Roman" panose="02020603050405020304" pitchFamily="18" charset="0"/>
              <a:ea typeface="MS Mincho" panose="02020609040205080304" pitchFamily="49" charset="-128"/>
            </a:endParaRPr>
          </a:p>
          <a:p>
            <a:pPr marL="285750" indent="-285750" algn="just">
              <a:buFontTx/>
              <a:buChar char="-"/>
            </a:pPr>
            <a:r>
              <a:rPr lang="es-ES" sz="1800" dirty="0">
                <a:effectLst/>
                <a:latin typeface="Times New Roman" panose="02020603050405020304" pitchFamily="18" charset="0"/>
                <a:ea typeface="MS Mincho" panose="02020609040205080304" pitchFamily="49" charset="-128"/>
              </a:rPr>
              <a:t>API: Datos son obtenidos mediante peticiones HTTP al servidor remoto por medio de una </a:t>
            </a:r>
            <a:r>
              <a:rPr lang="es-ES" sz="1800" dirty="0" err="1">
                <a:effectLst/>
                <a:latin typeface="Times New Roman" panose="02020603050405020304" pitchFamily="18" charset="0"/>
                <a:ea typeface="MS Mincho" panose="02020609040205080304" pitchFamily="49" charset="-128"/>
              </a:rPr>
              <a:t>url</a:t>
            </a:r>
            <a:r>
              <a:rPr lang="es-ES" sz="1800" dirty="0">
                <a:effectLst/>
                <a:latin typeface="Times New Roman" panose="02020603050405020304" pitchFamily="18" charset="0"/>
                <a:ea typeface="MS Mincho" panose="02020609040205080304" pitchFamily="49" charset="-128"/>
              </a:rPr>
              <a:t> que corresponde a la API para extracción de datos.</a:t>
            </a:r>
          </a:p>
          <a:p>
            <a:pPr marL="285750" indent="-285750" algn="just">
              <a:buFontTx/>
              <a:buChar char="-"/>
            </a:pPr>
            <a:endParaRPr lang="es-PY" sz="1800" dirty="0">
              <a:effectLst/>
              <a:latin typeface="Times New Roman" panose="02020603050405020304" pitchFamily="18" charset="0"/>
              <a:ea typeface="MS Mincho" panose="02020609040205080304" pitchFamily="49" charset="-128"/>
            </a:endParaRPr>
          </a:p>
          <a:p>
            <a:pPr indent="180340" algn="just"/>
            <a:r>
              <a:rPr lang="es-PY" sz="1800" b="1" dirty="0">
                <a:latin typeface="Times New Roman" panose="02020603050405020304" pitchFamily="18" charset="0"/>
                <a:ea typeface="MS Mincho" panose="02020609040205080304" pitchFamily="49" charset="-128"/>
              </a:rPr>
              <a:t>2) </a:t>
            </a:r>
            <a:r>
              <a:rPr lang="es-ES" sz="1800" b="1" dirty="0">
                <a:latin typeface="Times New Roman" panose="02020603050405020304" pitchFamily="18" charset="0"/>
                <a:ea typeface="MS Mincho" panose="02020609040205080304" pitchFamily="49" charset="-128"/>
              </a:rPr>
              <a:t>Trasformación: </a:t>
            </a:r>
            <a:r>
              <a:rPr lang="es-ES" sz="1800" dirty="0">
                <a:latin typeface="Times New Roman" panose="02020603050405020304" pitchFamily="18" charset="0"/>
                <a:ea typeface="MS Mincho" panose="02020609040205080304" pitchFamily="49" charset="-128"/>
              </a:rPr>
              <a:t>En este proceso se extrae los datos no estructurados de la base de datos, realizando un pre-procesamiento del mismo para identificar cada producto. En el procesamiento se analiza la descripción de cada producto para identificar el tamaño del producto, la unidad de medida, la categoría y luego se estructura los datos para almacenar dentro de la base de datos </a:t>
            </a:r>
            <a:r>
              <a:rPr lang="es-ES" sz="1800" dirty="0" err="1">
                <a:latin typeface="Times New Roman" panose="02020603050405020304" pitchFamily="18" charset="0"/>
                <a:ea typeface="MS Mincho" panose="02020609040205080304" pitchFamily="49" charset="-128"/>
              </a:rPr>
              <a:t>postgres</a:t>
            </a:r>
            <a:endParaRPr lang="es-ES" sz="1800" dirty="0">
              <a:latin typeface="Times New Roman" panose="02020603050405020304" pitchFamily="18" charset="0"/>
              <a:ea typeface="MS Mincho" panose="02020609040205080304" pitchFamily="49" charset="-128"/>
            </a:endParaRPr>
          </a:p>
          <a:p>
            <a:pPr marL="285750" indent="-285750" algn="just">
              <a:buFontTx/>
              <a:buChar char="-"/>
            </a:pPr>
            <a:endParaRPr lang="es-PY" sz="1800" dirty="0">
              <a:effectLst/>
              <a:latin typeface="Times New Roman" panose="02020603050405020304" pitchFamily="18" charset="0"/>
              <a:ea typeface="MS Mincho" panose="02020609040205080304" pitchFamily="49" charset="-128"/>
            </a:endParaRPr>
          </a:p>
          <a:p>
            <a:pPr indent="180340" algn="just"/>
            <a:r>
              <a:rPr lang="es-PY" sz="1800" b="1" dirty="0">
                <a:latin typeface="Times New Roman" panose="02020603050405020304" pitchFamily="18" charset="0"/>
                <a:ea typeface="MS Mincho" panose="02020609040205080304" pitchFamily="49" charset="-128"/>
              </a:rPr>
              <a:t>3)</a:t>
            </a:r>
            <a:r>
              <a:rPr lang="es-PY" sz="1800" dirty="0">
                <a:latin typeface="Times New Roman" panose="02020603050405020304" pitchFamily="18" charset="0"/>
                <a:ea typeface="MS Mincho" panose="02020609040205080304" pitchFamily="49" charset="-128"/>
              </a:rPr>
              <a:t> </a:t>
            </a:r>
            <a:r>
              <a:rPr lang="es-ES" sz="1800" b="1" dirty="0">
                <a:effectLst/>
                <a:latin typeface="Times New Roman" panose="02020603050405020304" pitchFamily="18" charset="0"/>
                <a:ea typeface="MS Mincho" panose="02020609040205080304" pitchFamily="49" charset="-128"/>
              </a:rPr>
              <a:t>Almacenamientos de datos :</a:t>
            </a:r>
            <a:r>
              <a:rPr lang="es-ES" sz="1800" dirty="0">
                <a:effectLst/>
                <a:latin typeface="Times New Roman" panose="02020603050405020304" pitchFamily="18" charset="0"/>
                <a:ea typeface="MS Mincho" panose="02020609040205080304" pitchFamily="49" charset="-128"/>
              </a:rPr>
              <a:t> Los datos recolectados de las páginas web se agrupan, por producto, código de barra, precio, fecha y una categoría para luego ser almacenados en una base de datos </a:t>
            </a:r>
            <a:r>
              <a:rPr lang="es-ES" sz="1800" dirty="0" err="1">
                <a:effectLst/>
                <a:latin typeface="Times New Roman" panose="02020603050405020304" pitchFamily="18" charset="0"/>
                <a:ea typeface="MS Mincho" panose="02020609040205080304" pitchFamily="49" charset="-128"/>
              </a:rPr>
              <a:t>postgres</a:t>
            </a:r>
            <a:r>
              <a:rPr lang="es-ES" sz="1800" dirty="0">
                <a:effectLst/>
                <a:latin typeface="Times New Roman" panose="02020603050405020304" pitchFamily="18" charset="0"/>
                <a:ea typeface="MS Mincho" panose="02020609040205080304" pitchFamily="49" charset="-128"/>
              </a:rPr>
              <a:t>. Con esto se podrá tener un histórico de datos para ser analizados con la frecuencia y las fechas que se desee.</a:t>
            </a:r>
          </a:p>
          <a:p>
            <a:pPr indent="180340" algn="just"/>
            <a:endParaRPr lang="es-PY" sz="1800" dirty="0">
              <a:latin typeface="Times New Roman" panose="02020603050405020304" pitchFamily="18" charset="0"/>
              <a:ea typeface="MS Mincho" panose="02020609040205080304" pitchFamily="49" charset="-128"/>
            </a:endParaRPr>
          </a:p>
          <a:p>
            <a:pPr indent="180340" algn="just"/>
            <a:r>
              <a:rPr lang="es-PY" sz="1800" b="1" dirty="0">
                <a:effectLst/>
                <a:latin typeface="Times New Roman" panose="02020603050405020304" pitchFamily="18" charset="0"/>
                <a:ea typeface="MS Mincho" panose="02020609040205080304" pitchFamily="49" charset="-128"/>
              </a:rPr>
              <a:t>4) </a:t>
            </a:r>
            <a:r>
              <a:rPr lang="es-ES" sz="1800" b="1" dirty="0">
                <a:effectLst/>
                <a:latin typeface="Times New Roman" panose="02020603050405020304" pitchFamily="18" charset="0"/>
                <a:ea typeface="MS Mincho" panose="02020609040205080304" pitchFamily="49" charset="-128"/>
              </a:rPr>
              <a:t>Visualización de los datos:</a:t>
            </a:r>
            <a:r>
              <a:rPr lang="es-ES" sz="1800" dirty="0">
                <a:effectLst/>
                <a:latin typeface="Times New Roman" panose="02020603050405020304" pitchFamily="18" charset="0"/>
                <a:ea typeface="MS Mincho" panose="02020609040205080304" pitchFamily="49" charset="-128"/>
              </a:rPr>
              <a:t> se crea una tabla con los productos de la canasta familiar donde se puede ver el mejor precio por comercio, analizar cual tiene el menor precio, el precio promedio y el precio máximo de los comercios.</a:t>
            </a:r>
            <a:endParaRPr lang="es-PY" sz="18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Con una graficas de barras se puede comparar los precios y tener una idea que comercios tienen mayor cantidad de productos de la canasta familiar y precios mas convenientes para el consumidor.</a:t>
            </a:r>
            <a:endParaRPr lang="es-PY" sz="1800" dirty="0">
              <a:effectLst/>
              <a:latin typeface="Times New Roman" panose="02020603050405020304" pitchFamily="18" charset="0"/>
              <a:ea typeface="MS Mincho" panose="02020609040205080304" pitchFamily="49" charset="-128"/>
            </a:endParaRPr>
          </a:p>
          <a:p>
            <a:pPr algn="just"/>
            <a:endParaRPr lang="es-ES_tradnl" sz="3200" dirty="0"/>
          </a:p>
        </p:txBody>
      </p:sp>
      <p:sp>
        <p:nvSpPr>
          <p:cNvPr id="58" name="Text Placeholder 5">
            <a:extLst>
              <a:ext uri="{FF2B5EF4-FFF2-40B4-BE49-F238E27FC236}">
                <a16:creationId xmlns:a16="http://schemas.microsoft.com/office/drawing/2014/main" id="{C486680E-6739-C57B-F039-EEDAA0CD2F71}"/>
              </a:ext>
            </a:extLst>
          </p:cNvPr>
          <p:cNvSpPr>
            <a:spLocks noGrp="1"/>
          </p:cNvSpPr>
          <p:nvPr>
            <p:ph type="body" sz="quarter" idx="22"/>
          </p:nvPr>
        </p:nvSpPr>
        <p:spPr>
          <a:xfrm>
            <a:off x="17725940" y="3990987"/>
            <a:ext cx="8290965" cy="527611"/>
          </a:xfrm>
        </p:spPr>
        <p:txBody>
          <a:bodyPr/>
          <a:lstStyle/>
          <a:p>
            <a:r>
              <a:rPr lang="es-PY" dirty="0"/>
              <a:t>Metodología</a:t>
            </a:r>
            <a:endParaRPr lang="es-ES_tradnl" dirty="0"/>
          </a:p>
        </p:txBody>
      </p:sp>
      <p:pic>
        <p:nvPicPr>
          <p:cNvPr id="8" name="Imagen 7">
            <a:extLst>
              <a:ext uri="{FF2B5EF4-FFF2-40B4-BE49-F238E27FC236}">
                <a16:creationId xmlns:a16="http://schemas.microsoft.com/office/drawing/2014/main" id="{866D3420-5713-0677-A157-A250F1B9C1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38796" y="13456653"/>
            <a:ext cx="4195571" cy="2681705"/>
          </a:xfrm>
          <a:prstGeom prst="rect">
            <a:avLst/>
          </a:prstGeom>
        </p:spPr>
      </p:pic>
      <p:pic>
        <p:nvPicPr>
          <p:cNvPr id="21" name="Imagen 20">
            <a:extLst>
              <a:ext uri="{FF2B5EF4-FFF2-40B4-BE49-F238E27FC236}">
                <a16:creationId xmlns:a16="http://schemas.microsoft.com/office/drawing/2014/main" id="{1DF7E181-A5CB-ACB2-EFA3-D0CBDD9722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93702" y="13456652"/>
            <a:ext cx="4170474" cy="2665664"/>
          </a:xfrm>
          <a:prstGeom prst="rect">
            <a:avLst/>
          </a:prstGeom>
        </p:spPr>
      </p:pic>
      <p:pic>
        <p:nvPicPr>
          <p:cNvPr id="25" name="Imagen 24">
            <a:extLst>
              <a:ext uri="{FF2B5EF4-FFF2-40B4-BE49-F238E27FC236}">
                <a16:creationId xmlns:a16="http://schemas.microsoft.com/office/drawing/2014/main" id="{2DA542BB-3092-AAD1-5849-1C0F3A5737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38797" y="17059442"/>
            <a:ext cx="4212390" cy="2692455"/>
          </a:xfrm>
          <a:prstGeom prst="rect">
            <a:avLst/>
          </a:prstGeom>
        </p:spPr>
      </p:pic>
      <p:pic>
        <p:nvPicPr>
          <p:cNvPr id="27" name="Imagen 26">
            <a:extLst>
              <a:ext uri="{FF2B5EF4-FFF2-40B4-BE49-F238E27FC236}">
                <a16:creationId xmlns:a16="http://schemas.microsoft.com/office/drawing/2014/main" id="{D01C3792-2202-44D9-25F5-4EB217F244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13492" y="17011315"/>
            <a:ext cx="4260516" cy="2723216"/>
          </a:xfrm>
          <a:prstGeom prst="rect">
            <a:avLst/>
          </a:prstGeom>
        </p:spPr>
      </p:pic>
      <p:sp>
        <p:nvSpPr>
          <p:cNvPr id="29" name="Text Placeholder 15">
            <a:extLst>
              <a:ext uri="{FF2B5EF4-FFF2-40B4-BE49-F238E27FC236}">
                <a16:creationId xmlns:a16="http://schemas.microsoft.com/office/drawing/2014/main" id="{281FE306-8D68-47FD-B649-25A761889680}"/>
              </a:ext>
            </a:extLst>
          </p:cNvPr>
          <p:cNvSpPr txBox="1">
            <a:spLocks/>
          </p:cNvSpPr>
          <p:nvPr/>
        </p:nvSpPr>
        <p:spPr>
          <a:xfrm>
            <a:off x="34977769" y="3970554"/>
            <a:ext cx="8274926" cy="4856714"/>
          </a:xfrm>
          <a:prstGeom prst="rect">
            <a:avLst/>
          </a:prstGeom>
        </p:spPr>
        <p:txBody>
          <a:bodyPr wrap="square" lIns="91440" tIns="91440" rIns="91440" bIns="91440" anchor="t" anchorCtr="0">
            <a:spAutoFit/>
          </a:bodyPr>
          <a:lstStyle>
            <a:lvl1pPr marL="0" indent="0" algn="l" defTabSz="3761915" rtl="0" eaLnBrk="1" latinLnBrk="0" hangingPunct="1">
              <a:spcBef>
                <a:spcPct val="20000"/>
              </a:spcBef>
              <a:buFont typeface="Arial" pitchFamily="34" charset="0"/>
              <a:buNone/>
              <a:defRPr sz="20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indent="180340" algn="just"/>
            <a:r>
              <a:rPr lang="es-ES" sz="1800" dirty="0">
                <a:effectLst/>
                <a:latin typeface="Times New Roman" panose="02020603050405020304" pitchFamily="18" charset="0"/>
                <a:ea typeface="MS Mincho" panose="02020609040205080304" pitchFamily="49" charset="-128"/>
              </a:rPr>
              <a:t>De esta forma se puede formar una tabla con todos los productos de la canasta familiar y los precios mínimos de cada comercio evaluado.</a:t>
            </a:r>
          </a:p>
          <a:p>
            <a:pPr indent="180340" algn="just"/>
            <a:endParaRPr lang="es-ES" sz="1800" dirty="0">
              <a:latin typeface="Times New Roman" panose="02020603050405020304" pitchFamily="18" charset="0"/>
              <a:ea typeface="MS Mincho" panose="02020609040205080304" pitchFamily="49" charset="-128"/>
            </a:endParaRPr>
          </a:p>
          <a:p>
            <a:pPr indent="180340" algn="just"/>
            <a:endParaRPr lang="es-ES" sz="1800" dirty="0">
              <a:effectLst/>
              <a:latin typeface="Times New Roman" panose="02020603050405020304" pitchFamily="18" charset="0"/>
              <a:ea typeface="MS Mincho" panose="02020609040205080304" pitchFamily="49" charset="-128"/>
            </a:endParaRPr>
          </a:p>
          <a:p>
            <a:pPr indent="180340" algn="just"/>
            <a:endParaRPr lang="es-ES" sz="1800" dirty="0">
              <a:latin typeface="Times New Roman" panose="02020603050405020304" pitchFamily="18" charset="0"/>
              <a:ea typeface="MS Mincho" panose="02020609040205080304" pitchFamily="49" charset="-128"/>
            </a:endParaRPr>
          </a:p>
          <a:p>
            <a:pPr indent="180340" algn="just"/>
            <a:endParaRPr lang="es-ES" sz="1800" dirty="0">
              <a:effectLst/>
              <a:latin typeface="Times New Roman" panose="02020603050405020304" pitchFamily="18" charset="0"/>
              <a:ea typeface="MS Mincho" panose="02020609040205080304" pitchFamily="49" charset="-128"/>
            </a:endParaRPr>
          </a:p>
          <a:p>
            <a:pPr indent="180340" algn="just"/>
            <a:endParaRPr lang="es-ES" sz="1800" dirty="0">
              <a:latin typeface="Times New Roman" panose="02020603050405020304" pitchFamily="18" charset="0"/>
              <a:ea typeface="MS Mincho" panose="02020609040205080304" pitchFamily="49" charset="-128"/>
            </a:endParaRPr>
          </a:p>
          <a:p>
            <a:pPr indent="180340" algn="just"/>
            <a:endParaRPr lang="es-ES" sz="1800" dirty="0">
              <a:effectLst/>
              <a:latin typeface="Times New Roman" panose="02020603050405020304" pitchFamily="18" charset="0"/>
              <a:ea typeface="MS Mincho" panose="02020609040205080304" pitchFamily="49" charset="-128"/>
            </a:endParaRPr>
          </a:p>
          <a:p>
            <a:pPr indent="180340" algn="just"/>
            <a:endParaRPr lang="es-ES" sz="1800" dirty="0">
              <a:latin typeface="Times New Roman" panose="02020603050405020304" pitchFamily="18" charset="0"/>
              <a:ea typeface="MS Mincho" panose="02020609040205080304" pitchFamily="49" charset="-128"/>
            </a:endParaRPr>
          </a:p>
          <a:p>
            <a:pPr indent="180340" algn="just"/>
            <a:endParaRPr lang="es-ES" sz="1800" dirty="0">
              <a:effectLst/>
              <a:latin typeface="Times New Roman" panose="02020603050405020304" pitchFamily="18" charset="0"/>
              <a:ea typeface="MS Mincho" panose="02020609040205080304" pitchFamily="49" charset="-128"/>
            </a:endParaRPr>
          </a:p>
          <a:p>
            <a:pPr indent="180340" algn="just"/>
            <a:endParaRPr lang="es-ES" sz="1800" dirty="0">
              <a:effectLst/>
              <a:latin typeface="Times New Roman" panose="02020603050405020304" pitchFamily="18" charset="0"/>
              <a:ea typeface="MS Mincho" panose="02020609040205080304" pitchFamily="49" charset="-128"/>
            </a:endParaRPr>
          </a:p>
          <a:p>
            <a:pPr indent="180340" algn="just"/>
            <a:r>
              <a:rPr lang="es-ES_tradnl" sz="1400" u="sng" dirty="0">
                <a:latin typeface="Times New Roman" panose="02020603050405020304" pitchFamily="18" charset="0"/>
                <a:ea typeface="MS Mincho" panose="02020609040205080304" pitchFamily="49" charset="-128"/>
              </a:rPr>
              <a:t>Gráfico Nº8:</a:t>
            </a:r>
            <a:r>
              <a:rPr lang="es-ES_tradnl" sz="1400" dirty="0">
                <a:latin typeface="Times New Roman" panose="02020603050405020304" pitchFamily="18" charset="0"/>
                <a:ea typeface="MS Mincho" panose="02020609040205080304" pitchFamily="49" charset="-128"/>
              </a:rPr>
              <a:t> Precio de la canasta familiar por comercio.</a:t>
            </a:r>
          </a:p>
          <a:p>
            <a:pPr indent="180340" algn="just"/>
            <a:endParaRPr lang="es-ES" sz="1400" dirty="0">
              <a:effectLst/>
              <a:latin typeface="Times New Roman" panose="02020603050405020304" pitchFamily="18" charset="0"/>
              <a:ea typeface="MS Mincho" panose="02020609040205080304" pitchFamily="49" charset="-128"/>
            </a:endParaRPr>
          </a:p>
          <a:p>
            <a:pPr indent="180340" algn="just"/>
            <a:r>
              <a:rPr lang="es-ES" sz="1800" dirty="0">
                <a:effectLst/>
                <a:latin typeface="Times New Roman" panose="02020603050405020304" pitchFamily="18" charset="0"/>
                <a:ea typeface="MS Mincho" panose="02020609040205080304" pitchFamily="49" charset="-128"/>
              </a:rPr>
              <a:t>Una vez conformada la tabla se puede hacer los precios más bajos que se puede conseguir, precios promedios o los más caros de cada producto.</a:t>
            </a:r>
            <a:endParaRPr lang="es-PY" sz="1800" dirty="0">
              <a:effectLst/>
              <a:latin typeface="Times New Roman" panose="02020603050405020304" pitchFamily="18" charset="0"/>
              <a:ea typeface="MS Mincho" panose="02020609040205080304" pitchFamily="49" charset="-128"/>
            </a:endParaRPr>
          </a:p>
        </p:txBody>
      </p:sp>
      <p:pic>
        <p:nvPicPr>
          <p:cNvPr id="31" name="Imagen 30">
            <a:extLst>
              <a:ext uri="{FF2B5EF4-FFF2-40B4-BE49-F238E27FC236}">
                <a16:creationId xmlns:a16="http://schemas.microsoft.com/office/drawing/2014/main" id="{84709D4D-FA7A-4FD2-E4F6-644374D5433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333491" y="4634005"/>
            <a:ext cx="7772400" cy="2841760"/>
          </a:xfrm>
          <a:prstGeom prst="rect">
            <a:avLst/>
          </a:prstGeom>
        </p:spPr>
      </p:pic>
      <p:pic>
        <p:nvPicPr>
          <p:cNvPr id="2" name="Imagen 1">
            <a:extLst>
              <a:ext uri="{FF2B5EF4-FFF2-40B4-BE49-F238E27FC236}">
                <a16:creationId xmlns:a16="http://schemas.microsoft.com/office/drawing/2014/main" id="{55493734-50EF-C562-1ED4-1A0553C26084}"/>
              </a:ext>
            </a:extLst>
          </p:cNvPr>
          <p:cNvPicPr>
            <a:picLocks noChangeAspect="1"/>
          </p:cNvPicPr>
          <p:nvPr/>
        </p:nvPicPr>
        <p:blipFill>
          <a:blip r:embed="rId13"/>
          <a:stretch>
            <a:fillRect/>
          </a:stretch>
        </p:blipFill>
        <p:spPr>
          <a:xfrm>
            <a:off x="535878" y="16721098"/>
            <a:ext cx="8020908" cy="3016559"/>
          </a:xfrm>
          <a:prstGeom prst="rect">
            <a:avLst/>
          </a:prstGeom>
        </p:spPr>
      </p:pic>
    </p:spTree>
    <p:extLst>
      <p:ext uri="{BB962C8B-B14F-4D97-AF65-F5344CB8AC3E}">
        <p14:creationId xmlns:p14="http://schemas.microsoft.com/office/powerpoint/2010/main" val="1394695677"/>
      </p:ext>
    </p:extLst>
  </p:cSld>
  <p:clrMapOvr>
    <a:masterClrMapping/>
  </p:clrMapOvr>
</p:sld>
</file>

<file path=ppt/theme/theme1.xml><?xml version="1.0" encoding="utf-8"?>
<a:theme xmlns:a="http://schemas.openxmlformats.org/drawingml/2006/main" name="48x96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1955</TotalTime>
  <Words>2144</Words>
  <Application>Microsoft Macintosh PowerPoint</Application>
  <PresentationFormat>Personalizado</PresentationFormat>
  <Paragraphs>156</Paragraphs>
  <Slides>1</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vt:i4>
      </vt:variant>
    </vt:vector>
  </HeadingPairs>
  <TitlesOfParts>
    <vt:vector size="9" baseType="lpstr">
      <vt:lpstr>Arial</vt:lpstr>
      <vt:lpstr>Arial Black</vt:lpstr>
      <vt:lpstr>Calibri</vt:lpstr>
      <vt:lpstr>Century Gothic</vt:lpstr>
      <vt:lpstr>Times New Roman</vt:lpstr>
      <vt:lpstr>Trebuchet MS</vt:lpstr>
      <vt:lpstr>48x96 Template</vt:lpstr>
      <vt:lpstr>Without Guides</vt:lpstr>
      <vt:lpstr>Presentación de PowerPoint</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48x96 PowerPoint Presentation</dc:title>
  <dc:subject>Research poster presentation template </dc:subject>
  <dc:creator>PosterPresentations.com </dc:creator>
  <cp:keywords>48x96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Gustavo Rodas</cp:lastModifiedBy>
  <cp:revision>55</cp:revision>
  <dcterms:created xsi:type="dcterms:W3CDTF">2012-02-09T21:25:37Z</dcterms:created>
  <dcterms:modified xsi:type="dcterms:W3CDTF">2022-11-01T02:31:58Z</dcterms:modified>
  <cp:category>Research poster templates </cp:category>
</cp:coreProperties>
</file>