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PT Serif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058BA3-9A5D-4F9E-A9A3-9B8B7F5560B4}">
  <a:tblStyle styleId="{5B058BA3-9A5D-4F9E-A9A3-9B8B7F5560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Daniel Fernández Dávila" userId="a66050f1358b27ae" providerId="Windows Live" clId="Web-{17BD4EFE-7659-4CD5-AD41-D8233245CCC7}"/>
    <pc:docChg chg="delSld">
      <pc:chgData name="José Daniel Fernández Dávila" userId="a66050f1358b27ae" providerId="Windows Live" clId="Web-{17BD4EFE-7659-4CD5-AD41-D8233245CCC7}" dt="2018-10-03T05:42:55.754" v="0"/>
      <pc:docMkLst>
        <pc:docMk/>
      </pc:docMkLst>
      <pc:sldChg chg="del">
        <pc:chgData name="José Daniel Fernández Dávila" userId="a66050f1358b27ae" providerId="Windows Live" clId="Web-{17BD4EFE-7659-4CD5-AD41-D8233245CCC7}" dt="2018-10-03T05:42:55.754" v="0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954fb969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954fb969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954fb969d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954fb969d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954fb969d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954fb969d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9667db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9667db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954fb96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954fb96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954fb969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954fb969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954fb96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954fb96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9667db1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9667db1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9667db1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9667db1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9667db1e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9667db1e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954fb969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954fb969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954fb969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954fb969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54fb969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954fb969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954fb969d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954fb969d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954fb969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954fb969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707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None/>
              <a:defRPr sz="3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None/>
              <a:defRPr sz="1800">
                <a:solidFill>
                  <a:srgbClr val="6AA84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85" name="Google Shape;8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0707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sz="3200" i="1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 i="1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sz="3200" i="1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6" name="Google Shape;96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7" name="Google Shape;97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7" name="Google Shape;107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8" name="Google Shape;118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9" name="Google Shape;119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9" name="Google Shape;129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2" name="Google Shape;142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3" name="Google Shape;143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3" name="Google Shape;153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7" name="Google Shape;167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8" name="Google Shape;168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8" name="Google Shape;178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3" name="Google Shape;18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3" name="Google Shape;193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4" name="Google Shape;194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4" name="Google Shape;204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6" name="Google Shape;216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7" name="Google Shape;217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7" name="Google Shape;227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8" name="Google Shape;228;p9"/>
          <p:cNvSpPr txBox="1">
            <a:spLocks noGrp="1"/>
          </p:cNvSpPr>
          <p:nvPr>
            <p:ph type="body" idx="1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9" name="Google Shape;239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40" name="Google Shape;240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50" name="Google Shape;250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1" name="Google Shape;25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404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Montserrat"/>
              <a:buNone/>
              <a:defRPr sz="24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⊸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▫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⋅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●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○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PT Serif"/>
              <a:buChar char="■"/>
              <a:defRPr sz="24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>
              <a:buNone/>
              <a:defRPr sz="13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r">
              <a:buNone/>
              <a:defRPr sz="13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r">
              <a:buNone/>
              <a:defRPr sz="13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r">
              <a:buNone/>
              <a:defRPr sz="13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r">
              <a:buNone/>
              <a:defRPr sz="13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r">
              <a:buNone/>
              <a:defRPr sz="13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r">
              <a:buNone/>
              <a:defRPr sz="13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r">
              <a:buNone/>
              <a:defRPr sz="1300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ctrTitle"/>
          </p:nvPr>
        </p:nvSpPr>
        <p:spPr>
          <a:xfrm>
            <a:off x="1539600" y="1830775"/>
            <a:ext cx="6064800" cy="15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Bitcoin Price Prediction using Tweets</a:t>
            </a:r>
            <a:endParaRPr sz="3600"/>
          </a:p>
        </p:txBody>
      </p:sp>
      <p:pic>
        <p:nvPicPr>
          <p:cNvPr id="259" name="Google Shape;2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25" y="486125"/>
            <a:ext cx="1836800" cy="1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775" y="801149"/>
            <a:ext cx="1206751" cy="120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2"/>
          <p:cNvSpPr txBox="1">
            <a:spLocks noGrp="1"/>
          </p:cNvSpPr>
          <p:nvPr>
            <p:ph type="ctrTitle"/>
          </p:nvPr>
        </p:nvSpPr>
        <p:spPr>
          <a:xfrm>
            <a:off x="1653600" y="3367450"/>
            <a:ext cx="6064800" cy="15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4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Han Chen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Daniel Fernandez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May 8, 2018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II. Data Preparation</a:t>
            </a:r>
            <a:endParaRPr sz="3000"/>
          </a:p>
        </p:txBody>
      </p:sp>
      <p:sp>
        <p:nvSpPr>
          <p:cNvPr id="351" name="Google Shape;351;p21"/>
          <p:cNvSpPr txBox="1">
            <a:spLocks noGrp="1"/>
          </p:cNvSpPr>
          <p:nvPr>
            <p:ph type="body" idx="4294967295"/>
          </p:nvPr>
        </p:nvSpPr>
        <p:spPr>
          <a:xfrm>
            <a:off x="152400" y="4213750"/>
            <a:ext cx="591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04/23/2017 - 04/04/2018</a:t>
            </a: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52" name="Google Shape;3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9850"/>
            <a:ext cx="8839198" cy="175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12375"/>
            <a:ext cx="8839201" cy="17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III. Feature Selection</a:t>
            </a:r>
            <a:endParaRPr sz="3000"/>
          </a:p>
        </p:txBody>
      </p:sp>
      <p:sp>
        <p:nvSpPr>
          <p:cNvPr id="361" name="Google Shape;361;p22"/>
          <p:cNvSpPr txBox="1">
            <a:spLocks noGrp="1"/>
          </p:cNvSpPr>
          <p:nvPr>
            <p:ph type="body" idx="4294967295"/>
          </p:nvPr>
        </p:nvSpPr>
        <p:spPr>
          <a:xfrm>
            <a:off x="323850" y="819150"/>
            <a:ext cx="8553300" cy="4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After removing stop words, we created the feature space from the tweets in 3 different ways: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 b="1"/>
              <a:t>Bag of Words:</a:t>
            </a: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Created a Matrix of tweets-words, which counts the occurrences of each word in the tweets of 6-hour interval. Hence, the columns are words and the values of the columns are occurrences.</a:t>
            </a:r>
            <a:endParaRPr sz="1800">
              <a:solidFill>
                <a:srgbClr val="FF00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2) Term Frequency times Inverse Document Frequency (TF-IDF):</a:t>
            </a: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Created a TF-IDF Matrix, which results from dividing the number of occurrences of each word in a tweet by the total number of words in the tweet. And additionally, downscaling weights for words that occur in many tweets.</a:t>
            </a:r>
            <a:endParaRPr sz="1800"/>
          </a:p>
        </p:txBody>
      </p:sp>
      <p:sp>
        <p:nvSpPr>
          <p:cNvPr id="362" name="Google Shape;36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III. Feature Selection</a:t>
            </a:r>
            <a:endParaRPr sz="3000"/>
          </a:p>
        </p:txBody>
      </p:sp>
      <p:sp>
        <p:nvSpPr>
          <p:cNvPr id="370" name="Google Shape;370;p23"/>
          <p:cNvSpPr txBox="1">
            <a:spLocks noGrp="1"/>
          </p:cNvSpPr>
          <p:nvPr>
            <p:ph type="body" idx="4294967295"/>
          </p:nvPr>
        </p:nvSpPr>
        <p:spPr>
          <a:xfrm>
            <a:off x="323850" y="1147900"/>
            <a:ext cx="2781300" cy="3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3)     Words to Vectors:</a:t>
            </a:r>
            <a:endParaRPr sz="18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Used GloVe</a:t>
            </a:r>
            <a:r>
              <a:rPr lang="en" sz="1800" baseline="30000"/>
              <a:t>\1</a:t>
            </a:r>
            <a:r>
              <a:rPr lang="en" sz="1800"/>
              <a:t> pre-trained embeddings to get vector representation for each word on each tweet.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embeddings used are 200 dimensional vectors. Obtained from training on 2 Billion tweets.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1" name="Google Shape;37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72" name="Google Shape;3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3"/>
          <p:cNvSpPr txBox="1"/>
          <p:nvPr/>
        </p:nvSpPr>
        <p:spPr>
          <a:xfrm>
            <a:off x="200025" y="4412175"/>
            <a:ext cx="8448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1\ GloVe is an unsupervised learning algorithm for obtaining vector representations for words. Training is performed on aggregated global word-word co-occurrence statistics from a corpus, and the resulting representations showcase interesting linear substructures of the word vector space.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375" name="Google Shape;3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550" y="913475"/>
            <a:ext cx="5602414" cy="334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81" name="Google Shape;381;p24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III. Feature Selection</a:t>
            </a:r>
            <a:endParaRPr sz="3000"/>
          </a:p>
        </p:txBody>
      </p:sp>
      <p:sp>
        <p:nvSpPr>
          <p:cNvPr id="382" name="Google Shape;382;p24"/>
          <p:cNvSpPr txBox="1">
            <a:spLocks noGrp="1"/>
          </p:cNvSpPr>
          <p:nvPr>
            <p:ph type="body" idx="4294967295"/>
          </p:nvPr>
        </p:nvSpPr>
        <p:spPr>
          <a:xfrm>
            <a:off x="323850" y="819150"/>
            <a:ext cx="8553300" cy="4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pick the Word Embeddings because it presented the highest accuracy.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added 10 lagged movements to capture the “momentum” of the market.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Split into Training Dataset and Testing Dataset (80% - 20%)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83" name="Google Shape;3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254750"/>
            <a:ext cx="8231751" cy="17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67266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IV. Machine Learning Models</a:t>
            </a:r>
            <a:endParaRPr sz="3000"/>
          </a:p>
        </p:txBody>
      </p:sp>
      <p:sp>
        <p:nvSpPr>
          <p:cNvPr id="391" name="Google Shape;391;p25"/>
          <p:cNvSpPr txBox="1">
            <a:spLocks noGrp="1"/>
          </p:cNvSpPr>
          <p:nvPr>
            <p:ph type="body" idx="4294967295"/>
          </p:nvPr>
        </p:nvSpPr>
        <p:spPr>
          <a:xfrm>
            <a:off x="986150" y="1187925"/>
            <a:ext cx="6849600" cy="30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AutoNum type="romanUcPeriod"/>
            </a:pPr>
            <a:r>
              <a:rPr lang="en" b="1"/>
              <a:t>Baseline Model</a:t>
            </a:r>
            <a:endParaRPr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b="1"/>
              <a:t>Naive Bayes</a:t>
            </a:r>
            <a:endParaRPr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b="1"/>
              <a:t>Logistic Regression</a:t>
            </a:r>
            <a:endParaRPr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b="1"/>
              <a:t>Decision Tree</a:t>
            </a:r>
            <a:endParaRPr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b="1"/>
              <a:t>Random Forest</a:t>
            </a:r>
            <a:endParaRPr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b="1"/>
              <a:t>Support Vector Machine</a:t>
            </a:r>
            <a:endParaRPr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romanUcPeriod"/>
            </a:pPr>
            <a:r>
              <a:rPr lang="en" b="1"/>
              <a:t>Voting Classifier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2" name="Google Shape;39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93" name="Google Shape;3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>
            <a:spLocks noGrp="1"/>
          </p:cNvSpPr>
          <p:nvPr>
            <p:ph type="ctrTitle" idx="4294967295"/>
          </p:nvPr>
        </p:nvSpPr>
        <p:spPr>
          <a:xfrm>
            <a:off x="445675" y="555525"/>
            <a:ext cx="63648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IV. Machine Learning Models</a:t>
            </a:r>
            <a:endParaRPr sz="3000"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Baseline Model</a:t>
            </a:r>
            <a:endParaRPr sz="3000"/>
          </a:p>
        </p:txBody>
      </p:sp>
      <p:sp>
        <p:nvSpPr>
          <p:cNvPr id="400" name="Google Shape;400;p26"/>
          <p:cNvSpPr txBox="1">
            <a:spLocks noGrp="1"/>
          </p:cNvSpPr>
          <p:nvPr>
            <p:ph type="body" idx="4294967295"/>
          </p:nvPr>
        </p:nvSpPr>
        <p:spPr>
          <a:xfrm>
            <a:off x="384200" y="1405600"/>
            <a:ext cx="82677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First tried to classify with Lexicon list of Positive and Negative Words from previous Sentiment Analysis Models.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Count the occurrences of Positive and Negative Words and classify the tweet accordingly (Net sum positive as +1, otherwise -1) </a:t>
            </a:r>
            <a:endParaRPr sz="1800" i="1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→ Accuracy: 46.54% &lt; 50% (a random guess)</a:t>
            </a:r>
            <a:endParaRPr sz="18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Probably because the data selection (people related to Bitcoin business)</a:t>
            </a:r>
            <a:endParaRPr sz="18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Random Guess → Accuracy: 50% for balanced dataset</a:t>
            </a:r>
            <a:r>
              <a:rPr lang="en" sz="1800" b="1"/>
              <a:t> </a:t>
            </a: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1" name="Google Shape;40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02" name="Google Shape;4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/>
          <p:nvPr/>
        </p:nvSpPr>
        <p:spPr>
          <a:xfrm>
            <a:off x="8476679" y="2596851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8464353" y="4196027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>
            <a:spLocks noGrp="1"/>
          </p:cNvSpPr>
          <p:nvPr>
            <p:ph type="ctrTitle" idx="4294967295"/>
          </p:nvPr>
        </p:nvSpPr>
        <p:spPr>
          <a:xfrm>
            <a:off x="445675" y="221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Performance Metrics</a:t>
            </a:r>
            <a:endParaRPr sz="3000"/>
          </a:p>
        </p:txBody>
      </p:sp>
      <p:sp>
        <p:nvSpPr>
          <p:cNvPr id="411" name="Google Shape;41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12" name="Google Shape;4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4" name="Google Shape;414;p27"/>
          <p:cNvGraphicFramePr/>
          <p:nvPr/>
        </p:nvGraphicFramePr>
        <p:xfrm>
          <a:off x="2069425" y="1045688"/>
          <a:ext cx="4915600" cy="3793995"/>
        </p:xfrm>
        <a:graphic>
          <a:graphicData uri="http://schemas.openxmlformats.org/drawingml/2006/table">
            <a:tbl>
              <a:tblPr>
                <a:noFill/>
                <a:tableStyleId>{5B058BA3-9A5D-4F9E-A9A3-9B8B7F5560B4}</a:tableStyleId>
              </a:tblPr>
              <a:tblGrid>
                <a:gridCol w="299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1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Model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Test Accuracy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1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Naive Bayes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0.54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1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Logistic Regression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0.52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Decision Tree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0.52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Random Forest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0.49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SVM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0.58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KNN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0.54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Majority Voting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0.57</a:t>
                      </a:r>
                      <a:endParaRPr sz="19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20" name="Google Shape;4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50" y="1174825"/>
            <a:ext cx="6439499" cy="341107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8"/>
          <p:cNvSpPr txBox="1">
            <a:spLocks noGrp="1"/>
          </p:cNvSpPr>
          <p:nvPr>
            <p:ph type="ctrTitle" idx="4294967295"/>
          </p:nvPr>
        </p:nvSpPr>
        <p:spPr>
          <a:xfrm>
            <a:off x="445675" y="22125"/>
            <a:ext cx="7346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Demonstration of Majority Voting</a:t>
            </a:r>
            <a:endParaRPr sz="3000"/>
          </a:p>
        </p:txBody>
      </p:sp>
      <p:pic>
        <p:nvPicPr>
          <p:cNvPr id="422" name="Google Shape;4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29" name="Google Shape;429;p29"/>
          <p:cNvPicPr preferRelativeResize="0"/>
          <p:nvPr/>
        </p:nvPicPr>
        <p:blipFill rotWithShape="1">
          <a:blip r:embed="rId3">
            <a:alphaModFix/>
          </a:blip>
          <a:srcRect l="16344" t="8778" r="17857" b="8096"/>
          <a:stretch/>
        </p:blipFill>
        <p:spPr>
          <a:xfrm>
            <a:off x="2022950" y="860825"/>
            <a:ext cx="4453074" cy="42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9"/>
          <p:cNvSpPr txBox="1">
            <a:spLocks noGrp="1"/>
          </p:cNvSpPr>
          <p:nvPr>
            <p:ph type="ctrTitle" idx="4294967295"/>
          </p:nvPr>
        </p:nvSpPr>
        <p:spPr>
          <a:xfrm>
            <a:off x="445675" y="22125"/>
            <a:ext cx="82380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Word Cloud - Most Confident Prediction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45" name="Google Shape;445;p31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VII. Future Work to do</a:t>
            </a:r>
            <a:endParaRPr sz="3000"/>
          </a:p>
        </p:txBody>
      </p:sp>
      <p:sp>
        <p:nvSpPr>
          <p:cNvPr id="446" name="Google Shape;446;p31"/>
          <p:cNvSpPr txBox="1"/>
          <p:nvPr/>
        </p:nvSpPr>
        <p:spPr>
          <a:xfrm>
            <a:off x="514650" y="1685050"/>
            <a:ext cx="81147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erif"/>
              <a:buAutoNum type="arabicPeriod"/>
            </a:pPr>
            <a:r>
              <a:rPr lang="en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Tweets style not standardized - special characters/abbreviation</a:t>
            </a:r>
            <a:endParaRPr sz="1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erif"/>
              <a:buAutoNum type="arabicPeriod"/>
            </a:pPr>
            <a:r>
              <a:rPr lang="en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No exhaustive filtering method available</a:t>
            </a:r>
            <a:endParaRPr sz="1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erif"/>
              <a:buAutoNum type="arabicPeriod"/>
            </a:pPr>
            <a:r>
              <a:rPr lang="en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Our data has limited and specific type of users (its possible to scrape Twitter regularly to increase variance in users)</a:t>
            </a:r>
            <a:endParaRPr sz="1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erif"/>
              <a:buAutoNum type="arabicPeriod"/>
            </a:pPr>
            <a:r>
              <a:rPr lang="en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Our model does not account for tweet impressions (nor Followers)</a:t>
            </a:r>
            <a:endParaRPr sz="1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erif"/>
              <a:buAutoNum type="arabicPeriod"/>
            </a:pPr>
            <a:r>
              <a:rPr lang="en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Further experiments are needed to disentangle specific causality</a:t>
            </a:r>
            <a:endParaRPr sz="1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447" name="Google Shape;4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267" name="Google Shape;267;p13"/>
          <p:cNvSpPr txBox="1"/>
          <p:nvPr/>
        </p:nvSpPr>
        <p:spPr>
          <a:xfrm>
            <a:off x="1058300" y="1322775"/>
            <a:ext cx="48939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erif"/>
              <a:buAutoNum type="romanUcPeriod"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Motivation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erif"/>
              <a:buAutoNum type="romanUcPeriod"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Dataset &amp; Data Preparation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erif"/>
              <a:buAutoNum type="romanUcPeriod"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Feature Selection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erif"/>
              <a:buAutoNum type="romanUcPeriod"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Models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erif"/>
              <a:buAutoNum type="romanUcPeriod"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Results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erif"/>
              <a:buAutoNum type="romanUcPeriod"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Conclusions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T Serif"/>
              <a:buAutoNum type="romanUcPeriod"/>
            </a:pPr>
            <a:r>
              <a:rPr lang="en" sz="24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Future Work</a:t>
            </a:r>
            <a:endParaRPr sz="24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>
            <a:spLocks noGrp="1"/>
          </p:cNvSpPr>
          <p:nvPr>
            <p:ph type="ctrTitle"/>
          </p:nvPr>
        </p:nvSpPr>
        <p:spPr>
          <a:xfrm>
            <a:off x="941975" y="2093850"/>
            <a:ext cx="5514600" cy="9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  <p:sp>
        <p:nvSpPr>
          <p:cNvPr id="454" name="Google Shape;45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>
            <a:spLocks noGrp="1"/>
          </p:cNvSpPr>
          <p:nvPr>
            <p:ph type="body" idx="1"/>
          </p:nvPr>
        </p:nvSpPr>
        <p:spPr>
          <a:xfrm>
            <a:off x="724400" y="714375"/>
            <a:ext cx="5819400" cy="29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“It [Bitcoin] can only go UP UP UP!"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0">
                <a:solidFill>
                  <a:srgbClr val="1ABB9C"/>
                </a:solidFill>
                <a:latin typeface="Roboto"/>
                <a:ea typeface="Roboto"/>
                <a:cs typeface="Roboto"/>
                <a:sym typeface="Roboto"/>
              </a:rPr>
              <a:t>Bruce Wagner - American novelist &amp; actor</a:t>
            </a:r>
            <a:r>
              <a:rPr lang="en" sz="1800" i="0">
                <a:solidFill>
                  <a:srgbClr val="333333"/>
                </a:solidFill>
                <a:highlight>
                  <a:srgbClr val="242B2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"If you look back in history in terms of financial bubbles, they always end. It's going to be a very rough ride for guys that invest in Bitcoin for speculative purposes."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0">
                <a:solidFill>
                  <a:srgbClr val="1ABB9C"/>
                </a:solidFill>
                <a:latin typeface="Roboto"/>
                <a:ea typeface="Roboto"/>
                <a:cs typeface="Roboto"/>
                <a:sym typeface="Roboto"/>
              </a:rPr>
              <a:t>Alistair Cotton - Senior analyst with Currencies Direct</a:t>
            </a:r>
            <a:r>
              <a:rPr lang="en" sz="1800" i="0">
                <a:solidFill>
                  <a:srgbClr val="333333"/>
                </a:solidFill>
                <a:highlight>
                  <a:srgbClr val="242B2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 i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350" i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350" i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ctrTitle" idx="4294967295"/>
          </p:nvPr>
        </p:nvSpPr>
        <p:spPr>
          <a:xfrm>
            <a:off x="382275" y="178800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AutoNum type="romanUcPeriod"/>
            </a:pPr>
            <a:r>
              <a:rPr lang="en" sz="3200"/>
              <a:t>Motivation</a:t>
            </a:r>
            <a:endParaRPr sz="3200"/>
          </a:p>
        </p:txBody>
      </p:sp>
      <p:sp>
        <p:nvSpPr>
          <p:cNvPr id="280" name="Google Shape;280;p15"/>
          <p:cNvSpPr txBox="1">
            <a:spLocks noGrp="1"/>
          </p:cNvSpPr>
          <p:nvPr>
            <p:ph type="body" idx="4294967295"/>
          </p:nvPr>
        </p:nvSpPr>
        <p:spPr>
          <a:xfrm>
            <a:off x="538500" y="1128850"/>
            <a:ext cx="8067000" cy="362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Many of the choices we make are influenced by others’ opinions. Recently social media has gained traction on this matter.</a:t>
            </a: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Bitcoin has been a hot topic recently, and its prices seem to be driven by speculative trends. Some of these speculative trends and Bitcoin enthusiasm/aversion is probably spread across social networks.</a:t>
            </a: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We aim to to use Machine Learning methods to predict the Bitcoin market movement based on Tweets. As we have the movement in price and the tweets, it is a classification problem.</a:t>
            </a: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82" name="Google Shape;2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II. Datasets (1 / 2)</a:t>
            </a:r>
            <a:endParaRPr sz="3000"/>
          </a:p>
        </p:txBody>
      </p:sp>
      <p:sp>
        <p:nvSpPr>
          <p:cNvPr id="289" name="Google Shape;289;p16"/>
          <p:cNvSpPr txBox="1">
            <a:spLocks noGrp="1"/>
          </p:cNvSpPr>
          <p:nvPr>
            <p:ph type="body" idx="4294967295"/>
          </p:nvPr>
        </p:nvSpPr>
        <p:spPr>
          <a:xfrm>
            <a:off x="289075" y="883125"/>
            <a:ext cx="8500800" cy="3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merged two Datasets to perform our analysis. One consisting on Bitcoin Prices and the other consisting on Tweets. </a:t>
            </a: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Bitcoin Data:</a:t>
            </a:r>
            <a:endParaRPr sz="18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Got it from a Kaggle Dataset, obtained from Poloinex API.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Price information from 04/23/2017 to 04/05/2018 with 5 minute intervals.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The attributes are: Timestamp, Closing price, Opening Price, Volume, Average, Low and High.</a:t>
            </a:r>
            <a:endParaRPr sz="1800"/>
          </a:p>
        </p:txBody>
      </p:sp>
      <p:sp>
        <p:nvSpPr>
          <p:cNvPr id="290" name="Google Shape;2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91" name="Google Shape;2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II. Datasets (2 / 2)</a:t>
            </a:r>
            <a:endParaRPr sz="3000"/>
          </a:p>
        </p:txBody>
      </p:sp>
      <p:sp>
        <p:nvSpPr>
          <p:cNvPr id="298" name="Google Shape;298;p17"/>
          <p:cNvSpPr txBox="1">
            <a:spLocks noGrp="1"/>
          </p:cNvSpPr>
          <p:nvPr>
            <p:ph type="body" idx="4294967295"/>
          </p:nvPr>
        </p:nvSpPr>
        <p:spPr>
          <a:xfrm>
            <a:off x="445675" y="883125"/>
            <a:ext cx="8267700" cy="3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Twitter Data</a:t>
            </a: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Used Tweepy API to scrape tweets related to Bitcoin.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Tweepy have a limit of scraping 7 days back on “topics”.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But allows to scrape on individuals (up to 3,000+ tweets per user). We looked for Bitcoin “influencers” on Twitter. (People who tweet constantly about Bitcoin and have more than 10k followers):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Bitcoin Analysts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Bitcoin Investors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Bitcoin News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Standard news (The Economist, Bloomberg, etc.)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We got a list of influencers consisting of 77 people, with a total of 68K tweets.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Features: timestamp, user, tweet content</a:t>
            </a:r>
            <a:endParaRPr sz="1800"/>
          </a:p>
        </p:txBody>
      </p:sp>
      <p:sp>
        <p:nvSpPr>
          <p:cNvPr id="299" name="Google Shape;29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II. Data Preparation</a:t>
            </a:r>
            <a:endParaRPr sz="3000"/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4294967295"/>
          </p:nvPr>
        </p:nvSpPr>
        <p:spPr>
          <a:xfrm>
            <a:off x="445675" y="959325"/>
            <a:ext cx="5128200" cy="3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Bitcoin Data</a:t>
            </a:r>
            <a:endParaRPr sz="1800" b="1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Group the data by 6-hour interval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Extract the opening and closing price of each interval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Compute price change in percentage  </a:t>
            </a:r>
            <a:endParaRPr sz="1800"/>
          </a:p>
          <a:p>
            <a:pPr marL="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→ “change (%)”</a:t>
            </a:r>
            <a:endParaRPr sz="180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Label “movement” as 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1 if “change (%)” &gt; 0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-1 if “change (%)” &lt; 0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8" name="Google Shape;30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125" y="737300"/>
            <a:ext cx="3661117" cy="41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II. Data Preparation</a:t>
            </a:r>
            <a:endParaRPr sz="3000"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4294967295"/>
          </p:nvPr>
        </p:nvSpPr>
        <p:spPr>
          <a:xfrm>
            <a:off x="388525" y="883127"/>
            <a:ext cx="8267700" cy="1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Cleaning Tweets Dataset</a:t>
            </a:r>
            <a:endParaRPr sz="1800" b="1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</a:t>
            </a:r>
            <a:r>
              <a:rPr lang="en" sz="1800" b="1"/>
              <a:t>filtered tweets</a:t>
            </a:r>
            <a:r>
              <a:rPr lang="en" sz="1800"/>
              <a:t> not containing Bitcoin related content (using regex patterns, we kept only tweets containing </a:t>
            </a:r>
            <a:r>
              <a:rPr lang="en" sz="1800" i="1"/>
              <a:t>bitcoin, cryptocurrency, btc</a:t>
            </a:r>
            <a:r>
              <a:rPr lang="en" sz="1800"/>
              <a:t>, etc)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Several tweets had </a:t>
            </a:r>
            <a:r>
              <a:rPr lang="en" sz="1800" b="1"/>
              <a:t>noise on the text</a:t>
            </a:r>
            <a:r>
              <a:rPr lang="en" sz="1800"/>
              <a:t>: links, special characters, symbols, etc. We cleaned the tweets from these special characters: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8" name="Google Shape;31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19"/>
          <p:cNvGrpSpPr/>
          <p:nvPr/>
        </p:nvGrpSpPr>
        <p:grpSpPr>
          <a:xfrm>
            <a:off x="541525" y="2759925"/>
            <a:ext cx="7826203" cy="1951151"/>
            <a:chOff x="541525" y="2646300"/>
            <a:chExt cx="7826203" cy="1951151"/>
          </a:xfrm>
        </p:grpSpPr>
        <p:pic>
          <p:nvPicPr>
            <p:cNvPr id="322" name="Google Shape;32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1526" y="2646300"/>
              <a:ext cx="7826202" cy="45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1525" y="3373044"/>
              <a:ext cx="7826201" cy="47433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4" name="Google Shape;324;p19"/>
            <p:cNvCxnSpPr>
              <a:stCxn id="322" idx="3"/>
            </p:cNvCxnSpPr>
            <p:nvPr/>
          </p:nvCxnSpPr>
          <p:spPr>
            <a:xfrm flipH="1">
              <a:off x="6265928" y="2872575"/>
              <a:ext cx="2101800" cy="117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9"/>
            <p:cNvCxnSpPr/>
            <p:nvPr/>
          </p:nvCxnSpPr>
          <p:spPr>
            <a:xfrm flipH="1">
              <a:off x="639550" y="3063550"/>
              <a:ext cx="1819500" cy="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9"/>
            <p:cNvCxnSpPr/>
            <p:nvPr/>
          </p:nvCxnSpPr>
          <p:spPr>
            <a:xfrm flipH="1">
              <a:off x="2547700" y="3751050"/>
              <a:ext cx="1274400" cy="10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27" name="Google Shape;327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1525" y="4141821"/>
              <a:ext cx="7826202" cy="45563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8" name="Google Shape;328;p19"/>
            <p:cNvCxnSpPr/>
            <p:nvPr/>
          </p:nvCxnSpPr>
          <p:spPr>
            <a:xfrm rot="10800000">
              <a:off x="923675" y="4538725"/>
              <a:ext cx="807900" cy="105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9"/>
            <p:cNvCxnSpPr/>
            <p:nvPr/>
          </p:nvCxnSpPr>
          <p:spPr>
            <a:xfrm flipH="1">
              <a:off x="5026225" y="4532525"/>
              <a:ext cx="1495500" cy="6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9"/>
            <p:cNvCxnSpPr/>
            <p:nvPr/>
          </p:nvCxnSpPr>
          <p:spPr>
            <a:xfrm rot="10800000">
              <a:off x="4049575" y="3779475"/>
              <a:ext cx="17049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9"/>
            <p:cNvCxnSpPr/>
            <p:nvPr/>
          </p:nvCxnSpPr>
          <p:spPr>
            <a:xfrm rot="10800000">
              <a:off x="639625" y="4372650"/>
              <a:ext cx="303000" cy="24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9"/>
            <p:cNvCxnSpPr/>
            <p:nvPr/>
          </p:nvCxnSpPr>
          <p:spPr>
            <a:xfrm rot="10800000">
              <a:off x="598400" y="3600000"/>
              <a:ext cx="313500" cy="6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9"/>
            <p:cNvCxnSpPr/>
            <p:nvPr/>
          </p:nvCxnSpPr>
          <p:spPr>
            <a:xfrm flipH="1">
              <a:off x="594800" y="2868875"/>
              <a:ext cx="317100" cy="6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9"/>
            <p:cNvCxnSpPr/>
            <p:nvPr/>
          </p:nvCxnSpPr>
          <p:spPr>
            <a:xfrm flipH="1">
              <a:off x="2802700" y="4532525"/>
              <a:ext cx="195300" cy="18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9"/>
            <p:cNvCxnSpPr/>
            <p:nvPr/>
          </p:nvCxnSpPr>
          <p:spPr>
            <a:xfrm flipH="1">
              <a:off x="3488500" y="4532525"/>
              <a:ext cx="195300" cy="18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>
            <a:spLocks noGrp="1"/>
          </p:cNvSpPr>
          <p:nvPr>
            <p:ph type="ctrTitle" idx="4294967295"/>
          </p:nvPr>
        </p:nvSpPr>
        <p:spPr>
          <a:xfrm>
            <a:off x="445675" y="98325"/>
            <a:ext cx="57081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II. Data Preparation</a:t>
            </a:r>
            <a:endParaRPr sz="3000"/>
          </a:p>
        </p:txBody>
      </p:sp>
      <p:sp>
        <p:nvSpPr>
          <p:cNvPr id="341" name="Google Shape;341;p20"/>
          <p:cNvSpPr txBox="1">
            <a:spLocks noGrp="1"/>
          </p:cNvSpPr>
          <p:nvPr>
            <p:ph type="body" idx="4294967295"/>
          </p:nvPr>
        </p:nvSpPr>
        <p:spPr>
          <a:xfrm>
            <a:off x="445675" y="883125"/>
            <a:ext cx="8263800" cy="3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Merging</a:t>
            </a:r>
            <a:endParaRPr sz="1800"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Merge the Bitcoin data with preprocessed tweets data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Resulting data frame consists of features: </a:t>
            </a:r>
            <a:endParaRPr sz="18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date &amp; time, opening price, closing price, price change in percentage, market movement label,  number of tweets posted, and text</a:t>
            </a:r>
            <a:endParaRPr sz="1800"/>
          </a:p>
          <a:p>
            <a:pPr marL="45720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 6-hour interval</a:t>
            </a: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2" name="Google Shape;34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8050"/>
            <a:ext cx="729250" cy="7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300" y="98325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Balthasar template</vt:lpstr>
      <vt:lpstr> Bitcoin Price Prediction using Tweets</vt:lpstr>
      <vt:lpstr>AGENDA</vt:lpstr>
      <vt:lpstr>Presentación de PowerPoint</vt:lpstr>
      <vt:lpstr>Motivation</vt:lpstr>
      <vt:lpstr>II. Datasets (1 / 2)</vt:lpstr>
      <vt:lpstr>II. Datasets (2 / 2)</vt:lpstr>
      <vt:lpstr>II. Data Preparation</vt:lpstr>
      <vt:lpstr>II. Data Preparation</vt:lpstr>
      <vt:lpstr>II. Data Preparation</vt:lpstr>
      <vt:lpstr>II. Data Preparation</vt:lpstr>
      <vt:lpstr>III. Feature Selection</vt:lpstr>
      <vt:lpstr>III. Feature Selection</vt:lpstr>
      <vt:lpstr>III. Feature Selection</vt:lpstr>
      <vt:lpstr>IV. Machine Learning Models</vt:lpstr>
      <vt:lpstr>IV. Machine Learning Models Baseline Model</vt:lpstr>
      <vt:lpstr>Performance Metrics</vt:lpstr>
      <vt:lpstr>Demonstration of Majority Voting</vt:lpstr>
      <vt:lpstr>Word Cloud - Most Confident Prediction</vt:lpstr>
      <vt:lpstr>VII. Future Work to do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Bitcoin Price Prediction using Tweets</dc:title>
  <cp:revision>1</cp:revision>
  <dcterms:modified xsi:type="dcterms:W3CDTF">2018-10-03T05:42:56Z</dcterms:modified>
</cp:coreProperties>
</file>