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95" r:id="rId17"/>
    <p:sldId id="273" r:id="rId18"/>
    <p:sldId id="274" r:id="rId19"/>
    <p:sldId id="29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7" r:id="rId28"/>
    <p:sldId id="283" r:id="rId29"/>
    <p:sldId id="284" r:id="rId30"/>
    <p:sldId id="286" r:id="rId31"/>
    <p:sldId id="288" r:id="rId32"/>
    <p:sldId id="289" r:id="rId33"/>
    <p:sldId id="297" r:id="rId34"/>
    <p:sldId id="291" r:id="rId35"/>
    <p:sldId id="290" r:id="rId36"/>
    <p:sldId id="292" r:id="rId37"/>
    <p:sldId id="293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BA692-5FEC-4BD7-835D-ED60298DCD63}" v="4" dt="2020-09-14T17:26:14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871" autoAdjust="0"/>
  </p:normalViewPr>
  <p:slideViewPr>
    <p:cSldViewPr snapToGrid="0">
      <p:cViewPr varScale="1">
        <p:scale>
          <a:sx n="72" d="100"/>
          <a:sy n="72" d="100"/>
        </p:scale>
        <p:origin x="9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hua Ruan" userId="92d3cf1d-80a2-4e8f-b52b-f0260e9c9bc1" providerId="ADAL" clId="{50EBA692-5FEC-4BD7-835D-ED60298DCD63}"/>
    <pc:docChg chg="undo custSel addSld delSld modSld">
      <pc:chgData name="Jianhua Ruan" userId="92d3cf1d-80a2-4e8f-b52b-f0260e9c9bc1" providerId="ADAL" clId="{50EBA692-5FEC-4BD7-835D-ED60298DCD63}" dt="2020-09-14T17:36:05.542" v="698" actId="1035"/>
      <pc:docMkLst>
        <pc:docMk/>
      </pc:docMkLst>
      <pc:sldChg chg="addSp modSp mod">
        <pc:chgData name="Jianhua Ruan" userId="92d3cf1d-80a2-4e8f-b52b-f0260e9c9bc1" providerId="ADAL" clId="{50EBA692-5FEC-4BD7-835D-ED60298DCD63}" dt="2020-09-14T15:07:16.175" v="539" actId="20577"/>
        <pc:sldMkLst>
          <pc:docMk/>
          <pc:sldMk cId="2709645981" sldId="257"/>
        </pc:sldMkLst>
        <pc:spChg chg="mod">
          <ac:chgData name="Jianhua Ruan" userId="92d3cf1d-80a2-4e8f-b52b-f0260e9c9bc1" providerId="ADAL" clId="{50EBA692-5FEC-4BD7-835D-ED60298DCD63}" dt="2020-09-14T15:04:00.594" v="112" actId="20577"/>
          <ac:spMkLst>
            <pc:docMk/>
            <pc:sldMk cId="2709645981" sldId="257"/>
            <ac:spMk id="4" creationId="{F199DA32-961D-4799-9C74-6BEC38B87CC9}"/>
          </ac:spMkLst>
        </pc:spChg>
        <pc:spChg chg="add mod">
          <ac:chgData name="Jianhua Ruan" userId="92d3cf1d-80a2-4e8f-b52b-f0260e9c9bc1" providerId="ADAL" clId="{50EBA692-5FEC-4BD7-835D-ED60298DCD63}" dt="2020-09-14T15:07:16.175" v="539" actId="20577"/>
          <ac:spMkLst>
            <pc:docMk/>
            <pc:sldMk cId="2709645981" sldId="257"/>
            <ac:spMk id="5" creationId="{38D771A9-5992-402E-82D3-482FCB1F30EA}"/>
          </ac:spMkLst>
        </pc:spChg>
      </pc:sldChg>
      <pc:sldChg chg="modSp mod">
        <pc:chgData name="Jianhua Ruan" userId="92d3cf1d-80a2-4e8f-b52b-f0260e9c9bc1" providerId="ADAL" clId="{50EBA692-5FEC-4BD7-835D-ED60298DCD63}" dt="2020-09-14T16:17:38.545" v="540" actId="20577"/>
        <pc:sldMkLst>
          <pc:docMk/>
          <pc:sldMk cId="245668464" sldId="288"/>
        </pc:sldMkLst>
        <pc:spChg chg="mod">
          <ac:chgData name="Jianhua Ruan" userId="92d3cf1d-80a2-4e8f-b52b-f0260e9c9bc1" providerId="ADAL" clId="{50EBA692-5FEC-4BD7-835D-ED60298DCD63}" dt="2020-09-14T16:17:38.545" v="540" actId="20577"/>
          <ac:spMkLst>
            <pc:docMk/>
            <pc:sldMk cId="245668464" sldId="288"/>
            <ac:spMk id="10" creationId="{00000000-0000-0000-0000-000000000000}"/>
          </ac:spMkLst>
        </pc:spChg>
      </pc:sldChg>
      <pc:sldChg chg="addSp modSp mod">
        <pc:chgData name="Jianhua Ruan" userId="92d3cf1d-80a2-4e8f-b52b-f0260e9c9bc1" providerId="ADAL" clId="{50EBA692-5FEC-4BD7-835D-ED60298DCD63}" dt="2020-09-14T17:16:52.866" v="630" actId="113"/>
        <pc:sldMkLst>
          <pc:docMk/>
          <pc:sldMk cId="3379559451" sldId="289"/>
        </pc:sldMkLst>
        <pc:spChg chg="add mod">
          <ac:chgData name="Jianhua Ruan" userId="92d3cf1d-80a2-4e8f-b52b-f0260e9c9bc1" providerId="ADAL" clId="{50EBA692-5FEC-4BD7-835D-ED60298DCD63}" dt="2020-09-14T17:16:52.866" v="630" actId="113"/>
          <ac:spMkLst>
            <pc:docMk/>
            <pc:sldMk cId="3379559451" sldId="289"/>
            <ac:spMk id="3" creationId="{B9A2B21D-D3AC-49A4-A2F1-DCA0C8C38B3C}"/>
          </ac:spMkLst>
        </pc:spChg>
      </pc:sldChg>
      <pc:sldChg chg="add del">
        <pc:chgData name="Jianhua Ruan" userId="92d3cf1d-80a2-4e8f-b52b-f0260e9c9bc1" providerId="ADAL" clId="{50EBA692-5FEC-4BD7-835D-ED60298DCD63}" dt="2020-09-14T15:01:34.824" v="85" actId="2696"/>
        <pc:sldMkLst>
          <pc:docMk/>
          <pc:sldMk cId="2081790565" sldId="296"/>
        </pc:sldMkLst>
      </pc:sldChg>
      <pc:sldChg chg="modSp add mod">
        <pc:chgData name="Jianhua Ruan" userId="92d3cf1d-80a2-4e8f-b52b-f0260e9c9bc1" providerId="ADAL" clId="{50EBA692-5FEC-4BD7-835D-ED60298DCD63}" dt="2020-09-14T15:02:01.648" v="87" actId="20577"/>
        <pc:sldMkLst>
          <pc:docMk/>
          <pc:sldMk cId="2217636141" sldId="296"/>
        </pc:sldMkLst>
        <pc:spChg chg="mod">
          <ac:chgData name="Jianhua Ruan" userId="92d3cf1d-80a2-4e8f-b52b-f0260e9c9bc1" providerId="ADAL" clId="{50EBA692-5FEC-4BD7-835D-ED60298DCD63}" dt="2020-09-14T15:02:01.648" v="87" actId="20577"/>
          <ac:spMkLst>
            <pc:docMk/>
            <pc:sldMk cId="2217636141" sldId="296"/>
            <ac:spMk id="2" creationId="{0A67A86F-49CE-45DD-B3CA-24D67D540D52}"/>
          </ac:spMkLst>
        </pc:spChg>
      </pc:sldChg>
      <pc:sldChg chg="modSp new del mod">
        <pc:chgData name="Jianhua Ruan" userId="92d3cf1d-80a2-4e8f-b52b-f0260e9c9bc1" providerId="ADAL" clId="{50EBA692-5FEC-4BD7-835D-ED60298DCD63}" dt="2020-09-14T17:26:12.866" v="694" actId="2696"/>
        <pc:sldMkLst>
          <pc:docMk/>
          <pc:sldMk cId="2707507543" sldId="297"/>
        </pc:sldMkLst>
        <pc:spChg chg="mod">
          <ac:chgData name="Jianhua Ruan" userId="92d3cf1d-80a2-4e8f-b52b-f0260e9c9bc1" providerId="ADAL" clId="{50EBA692-5FEC-4BD7-835D-ED60298DCD63}" dt="2020-09-14T17:25:26.598" v="666" actId="20577"/>
          <ac:spMkLst>
            <pc:docMk/>
            <pc:sldMk cId="2707507543" sldId="297"/>
            <ac:spMk id="2" creationId="{FB6FE063-FCB4-46EB-88C7-C28F7A71B9B1}"/>
          </ac:spMkLst>
        </pc:spChg>
        <pc:spChg chg="mod">
          <ac:chgData name="Jianhua Ruan" userId="92d3cf1d-80a2-4e8f-b52b-f0260e9c9bc1" providerId="ADAL" clId="{50EBA692-5FEC-4BD7-835D-ED60298DCD63}" dt="2020-09-14T17:25:49.571" v="693" actId="20577"/>
          <ac:spMkLst>
            <pc:docMk/>
            <pc:sldMk cId="2707507543" sldId="297"/>
            <ac:spMk id="3" creationId="{D6DED86F-8E5C-42FA-8E51-D4EE98009FD4}"/>
          </ac:spMkLst>
        </pc:spChg>
      </pc:sldChg>
      <pc:sldChg chg="modSp add mod">
        <pc:chgData name="Jianhua Ruan" userId="92d3cf1d-80a2-4e8f-b52b-f0260e9c9bc1" providerId="ADAL" clId="{50EBA692-5FEC-4BD7-835D-ED60298DCD63}" dt="2020-09-14T17:36:05.542" v="698" actId="1035"/>
        <pc:sldMkLst>
          <pc:docMk/>
          <pc:sldMk cId="3452126922" sldId="297"/>
        </pc:sldMkLst>
        <pc:spChg chg="mod">
          <ac:chgData name="Jianhua Ruan" userId="92d3cf1d-80a2-4e8f-b52b-f0260e9c9bc1" providerId="ADAL" clId="{50EBA692-5FEC-4BD7-835D-ED60298DCD63}" dt="2020-09-14T17:36:05.542" v="698" actId="1035"/>
          <ac:spMkLst>
            <pc:docMk/>
            <pc:sldMk cId="3452126922" sldId="297"/>
            <ac:spMk id="3" creationId="{D6DED86F-8E5C-42FA-8E51-D4EE98009FD4}"/>
          </ac:spMkLst>
        </pc:spChg>
      </pc:sldChg>
    </pc:docChg>
  </pc:docChgLst>
  <pc:docChgLst>
    <pc:chgData name="Jianhua" userId="92d3cf1d-80a2-4e8f-b52b-f0260e9c9bc1" providerId="ADAL" clId="{E19F8880-8B19-46BE-AA21-480EC17CBF45}"/>
    <pc:docChg chg="undo custSel addSld modSld">
      <pc:chgData name="Jianhua" userId="92d3cf1d-80a2-4e8f-b52b-f0260e9c9bc1" providerId="ADAL" clId="{E19F8880-8B19-46BE-AA21-480EC17CBF45}" dt="2020-09-09T14:46:06.568" v="714" actId="20577"/>
      <pc:docMkLst>
        <pc:docMk/>
      </pc:docMkLst>
      <pc:sldChg chg="addSp modSp">
        <pc:chgData name="Jianhua" userId="92d3cf1d-80a2-4e8f-b52b-f0260e9c9bc1" providerId="ADAL" clId="{E19F8880-8B19-46BE-AA21-480EC17CBF45}" dt="2020-09-04T05:33:40.031" v="116" actId="403"/>
        <pc:sldMkLst>
          <pc:docMk/>
          <pc:sldMk cId="2709645981" sldId="257"/>
        </pc:sldMkLst>
        <pc:spChg chg="add mod">
          <ac:chgData name="Jianhua" userId="92d3cf1d-80a2-4e8f-b52b-f0260e9c9bc1" providerId="ADAL" clId="{E19F8880-8B19-46BE-AA21-480EC17CBF45}" dt="2020-09-04T05:33:40.031" v="116" actId="403"/>
          <ac:spMkLst>
            <pc:docMk/>
            <pc:sldMk cId="2709645981" sldId="257"/>
            <ac:spMk id="4" creationId="{F199DA32-961D-4799-9C74-6BEC38B87CC9}"/>
          </ac:spMkLst>
        </pc:spChg>
      </pc:sldChg>
      <pc:sldChg chg="modSp">
        <pc:chgData name="Jianhua" userId="92d3cf1d-80a2-4e8f-b52b-f0260e9c9bc1" providerId="ADAL" clId="{E19F8880-8B19-46BE-AA21-480EC17CBF45}" dt="2020-09-09T14:46:06.568" v="714" actId="20577"/>
        <pc:sldMkLst>
          <pc:docMk/>
          <pc:sldMk cId="883179925" sldId="260"/>
        </pc:sldMkLst>
        <pc:spChg chg="mod">
          <ac:chgData name="Jianhua" userId="92d3cf1d-80a2-4e8f-b52b-f0260e9c9bc1" providerId="ADAL" clId="{E19F8880-8B19-46BE-AA21-480EC17CBF45}" dt="2020-09-04T05:33:58.434" v="119" actId="20577"/>
          <ac:spMkLst>
            <pc:docMk/>
            <pc:sldMk cId="883179925" sldId="260"/>
            <ac:spMk id="3" creationId="{00000000-0000-0000-0000-000000000000}"/>
          </ac:spMkLst>
        </pc:spChg>
        <pc:spChg chg="mod">
          <ac:chgData name="Jianhua" userId="92d3cf1d-80a2-4e8f-b52b-f0260e9c9bc1" providerId="ADAL" clId="{E19F8880-8B19-46BE-AA21-480EC17CBF45}" dt="2020-09-09T14:46:06.568" v="714" actId="20577"/>
          <ac:spMkLst>
            <pc:docMk/>
            <pc:sldMk cId="883179925" sldId="260"/>
            <ac:spMk id="13" creationId="{00000000-0000-0000-0000-000000000000}"/>
          </ac:spMkLst>
        </pc:spChg>
      </pc:sldChg>
      <pc:sldChg chg="modSp">
        <pc:chgData name="Jianhua" userId="92d3cf1d-80a2-4e8f-b52b-f0260e9c9bc1" providerId="ADAL" clId="{E19F8880-8B19-46BE-AA21-480EC17CBF45}" dt="2020-09-09T05:07:03.682" v="150" actId="20577"/>
        <pc:sldMkLst>
          <pc:docMk/>
          <pc:sldMk cId="1306676116" sldId="262"/>
        </pc:sldMkLst>
        <pc:spChg chg="mod">
          <ac:chgData name="Jianhua" userId="92d3cf1d-80a2-4e8f-b52b-f0260e9c9bc1" providerId="ADAL" clId="{E19F8880-8B19-46BE-AA21-480EC17CBF45}" dt="2020-09-09T05:05:58.645" v="139" actId="20577"/>
          <ac:spMkLst>
            <pc:docMk/>
            <pc:sldMk cId="1306676116" sldId="262"/>
            <ac:spMk id="3" creationId="{00000000-0000-0000-0000-000000000000}"/>
          </ac:spMkLst>
        </pc:spChg>
        <pc:spChg chg="mod">
          <ac:chgData name="Jianhua" userId="92d3cf1d-80a2-4e8f-b52b-f0260e9c9bc1" providerId="ADAL" clId="{E19F8880-8B19-46BE-AA21-480EC17CBF45}" dt="2020-09-09T05:06:38.766" v="146" actId="20577"/>
          <ac:spMkLst>
            <pc:docMk/>
            <pc:sldMk cId="1306676116" sldId="262"/>
            <ac:spMk id="6" creationId="{00000000-0000-0000-0000-000000000000}"/>
          </ac:spMkLst>
        </pc:spChg>
        <pc:spChg chg="mod">
          <ac:chgData name="Jianhua" userId="92d3cf1d-80a2-4e8f-b52b-f0260e9c9bc1" providerId="ADAL" clId="{E19F8880-8B19-46BE-AA21-480EC17CBF45}" dt="2020-09-09T05:06:50.566" v="148" actId="20577"/>
          <ac:spMkLst>
            <pc:docMk/>
            <pc:sldMk cId="1306676116" sldId="262"/>
            <ac:spMk id="7" creationId="{00000000-0000-0000-0000-000000000000}"/>
          </ac:spMkLst>
        </pc:spChg>
        <pc:spChg chg="mod">
          <ac:chgData name="Jianhua" userId="92d3cf1d-80a2-4e8f-b52b-f0260e9c9bc1" providerId="ADAL" clId="{E19F8880-8B19-46BE-AA21-480EC17CBF45}" dt="2020-09-09T05:07:03.682" v="150" actId="20577"/>
          <ac:spMkLst>
            <pc:docMk/>
            <pc:sldMk cId="1306676116" sldId="262"/>
            <ac:spMk id="10" creationId="{00000000-0000-0000-0000-000000000000}"/>
          </ac:spMkLst>
        </pc:spChg>
      </pc:sldChg>
      <pc:sldChg chg="modSp">
        <pc:chgData name="Jianhua" userId="92d3cf1d-80a2-4e8f-b52b-f0260e9c9bc1" providerId="ADAL" clId="{E19F8880-8B19-46BE-AA21-480EC17CBF45}" dt="2020-09-04T05:35:38.509" v="129" actId="20577"/>
        <pc:sldMkLst>
          <pc:docMk/>
          <pc:sldMk cId="2692596025" sldId="264"/>
        </pc:sldMkLst>
        <pc:spChg chg="mod">
          <ac:chgData name="Jianhua" userId="92d3cf1d-80a2-4e8f-b52b-f0260e9c9bc1" providerId="ADAL" clId="{E19F8880-8B19-46BE-AA21-480EC17CBF45}" dt="2020-09-04T05:34:51.553" v="123" actId="14100"/>
          <ac:spMkLst>
            <pc:docMk/>
            <pc:sldMk cId="2692596025" sldId="264"/>
            <ac:spMk id="6" creationId="{00000000-0000-0000-0000-000000000000}"/>
          </ac:spMkLst>
        </pc:spChg>
        <pc:spChg chg="mod">
          <ac:chgData name="Jianhua" userId="92d3cf1d-80a2-4e8f-b52b-f0260e9c9bc1" providerId="ADAL" clId="{E19F8880-8B19-46BE-AA21-480EC17CBF45}" dt="2020-09-04T05:35:38.509" v="129" actId="20577"/>
          <ac:spMkLst>
            <pc:docMk/>
            <pc:sldMk cId="2692596025" sldId="264"/>
            <ac:spMk id="9" creationId="{00000000-0000-0000-0000-000000000000}"/>
          </ac:spMkLst>
        </pc:spChg>
      </pc:sldChg>
      <pc:sldChg chg="modSp">
        <pc:chgData name="Jianhua" userId="92d3cf1d-80a2-4e8f-b52b-f0260e9c9bc1" providerId="ADAL" clId="{E19F8880-8B19-46BE-AA21-480EC17CBF45}" dt="2020-09-09T05:09:40.175" v="155" actId="20577"/>
        <pc:sldMkLst>
          <pc:docMk/>
          <pc:sldMk cId="1952729407" sldId="265"/>
        </pc:sldMkLst>
        <pc:spChg chg="mod">
          <ac:chgData name="Jianhua" userId="92d3cf1d-80a2-4e8f-b52b-f0260e9c9bc1" providerId="ADAL" clId="{E19F8880-8B19-46BE-AA21-480EC17CBF45}" dt="2020-09-09T05:09:40.175" v="155" actId="20577"/>
          <ac:spMkLst>
            <pc:docMk/>
            <pc:sldMk cId="1952729407" sldId="265"/>
            <ac:spMk id="4" creationId="{00000000-0000-0000-0000-000000000000}"/>
          </ac:spMkLst>
        </pc:spChg>
        <pc:spChg chg="mod">
          <ac:chgData name="Jianhua" userId="92d3cf1d-80a2-4e8f-b52b-f0260e9c9bc1" providerId="ADAL" clId="{E19F8880-8B19-46BE-AA21-480EC17CBF45}" dt="2020-09-09T05:09:05.758" v="152" actId="20577"/>
          <ac:spMkLst>
            <pc:docMk/>
            <pc:sldMk cId="1952729407" sldId="265"/>
            <ac:spMk id="9" creationId="{00000000-0000-0000-0000-000000000000}"/>
          </ac:spMkLst>
        </pc:spChg>
      </pc:sldChg>
      <pc:sldChg chg="modSp">
        <pc:chgData name="Jianhua" userId="92d3cf1d-80a2-4e8f-b52b-f0260e9c9bc1" providerId="ADAL" clId="{E19F8880-8B19-46BE-AA21-480EC17CBF45}" dt="2020-09-04T05:42:28.163" v="138" actId="20577"/>
        <pc:sldMkLst>
          <pc:docMk/>
          <pc:sldMk cId="2577323293" sldId="266"/>
        </pc:sldMkLst>
        <pc:spChg chg="mod">
          <ac:chgData name="Jianhua" userId="92d3cf1d-80a2-4e8f-b52b-f0260e9c9bc1" providerId="ADAL" clId="{E19F8880-8B19-46BE-AA21-480EC17CBF45}" dt="2020-09-04T05:39:43.094" v="133" actId="1035"/>
          <ac:spMkLst>
            <pc:docMk/>
            <pc:sldMk cId="2577323293" sldId="266"/>
            <ac:spMk id="4" creationId="{00000000-0000-0000-0000-000000000000}"/>
          </ac:spMkLst>
        </pc:spChg>
        <pc:spChg chg="mod">
          <ac:chgData name="Jianhua" userId="92d3cf1d-80a2-4e8f-b52b-f0260e9c9bc1" providerId="ADAL" clId="{E19F8880-8B19-46BE-AA21-480EC17CBF45}" dt="2020-09-04T05:42:16.933" v="137" actId="20577"/>
          <ac:spMkLst>
            <pc:docMk/>
            <pc:sldMk cId="2577323293" sldId="266"/>
            <ac:spMk id="6" creationId="{00000000-0000-0000-0000-000000000000}"/>
          </ac:spMkLst>
        </pc:spChg>
        <pc:spChg chg="mod">
          <ac:chgData name="Jianhua" userId="92d3cf1d-80a2-4e8f-b52b-f0260e9c9bc1" providerId="ADAL" clId="{E19F8880-8B19-46BE-AA21-480EC17CBF45}" dt="2020-09-04T05:42:28.163" v="138" actId="20577"/>
          <ac:spMkLst>
            <pc:docMk/>
            <pc:sldMk cId="2577323293" sldId="266"/>
            <ac:spMk id="9" creationId="{00000000-0000-0000-0000-000000000000}"/>
          </ac:spMkLst>
        </pc:spChg>
      </pc:sldChg>
      <pc:sldChg chg="addSp modSp">
        <pc:chgData name="Jianhua" userId="92d3cf1d-80a2-4e8f-b52b-f0260e9c9bc1" providerId="ADAL" clId="{E19F8880-8B19-46BE-AA21-480EC17CBF45}" dt="2020-09-09T05:15:35.468" v="225" actId="1076"/>
        <pc:sldMkLst>
          <pc:docMk/>
          <pc:sldMk cId="3613711270" sldId="269"/>
        </pc:sldMkLst>
        <pc:spChg chg="mod">
          <ac:chgData name="Jianhua" userId="92d3cf1d-80a2-4e8f-b52b-f0260e9c9bc1" providerId="ADAL" clId="{E19F8880-8B19-46BE-AA21-480EC17CBF45}" dt="2020-09-09T05:15:08.032" v="219"/>
          <ac:spMkLst>
            <pc:docMk/>
            <pc:sldMk cId="3613711270" sldId="269"/>
            <ac:spMk id="2" creationId="{00000000-0000-0000-0000-000000000000}"/>
          </ac:spMkLst>
        </pc:spChg>
        <pc:spChg chg="add mod">
          <ac:chgData name="Jianhua" userId="92d3cf1d-80a2-4e8f-b52b-f0260e9c9bc1" providerId="ADAL" clId="{E19F8880-8B19-46BE-AA21-480EC17CBF45}" dt="2020-09-09T05:15:35.468" v="225" actId="1076"/>
          <ac:spMkLst>
            <pc:docMk/>
            <pc:sldMk cId="3613711270" sldId="269"/>
            <ac:spMk id="3" creationId="{EE3B34AE-1E35-4065-922F-80FAAF37B75F}"/>
          </ac:spMkLst>
        </pc:spChg>
      </pc:sldChg>
      <pc:sldChg chg="modSp">
        <pc:chgData name="Jianhua" userId="92d3cf1d-80a2-4e8f-b52b-f0260e9c9bc1" providerId="ADAL" clId="{E19F8880-8B19-46BE-AA21-480EC17CBF45}" dt="2020-09-09T14:38:38.149" v="702" actId="1076"/>
        <pc:sldMkLst>
          <pc:docMk/>
          <pc:sldMk cId="2116514372" sldId="285"/>
        </pc:sldMkLst>
        <pc:spChg chg="mod">
          <ac:chgData name="Jianhua" userId="92d3cf1d-80a2-4e8f-b52b-f0260e9c9bc1" providerId="ADAL" clId="{E19F8880-8B19-46BE-AA21-480EC17CBF45}" dt="2020-09-09T14:38:38.149" v="702" actId="1076"/>
          <ac:spMkLst>
            <pc:docMk/>
            <pc:sldMk cId="2116514372" sldId="285"/>
            <ac:spMk id="3" creationId="{00000000-0000-0000-0000-000000000000}"/>
          </ac:spMkLst>
        </pc:spChg>
      </pc:sldChg>
      <pc:sldChg chg="modSp">
        <pc:chgData name="Jianhua" userId="92d3cf1d-80a2-4e8f-b52b-f0260e9c9bc1" providerId="ADAL" clId="{E19F8880-8B19-46BE-AA21-480EC17CBF45}" dt="2020-09-09T13:36:13.764" v="689" actId="20577"/>
        <pc:sldMkLst>
          <pc:docMk/>
          <pc:sldMk cId="3904392334" sldId="286"/>
        </pc:sldMkLst>
        <pc:spChg chg="mod">
          <ac:chgData name="Jianhua" userId="92d3cf1d-80a2-4e8f-b52b-f0260e9c9bc1" providerId="ADAL" clId="{E19F8880-8B19-46BE-AA21-480EC17CBF45}" dt="2020-09-09T13:36:13.764" v="689" actId="20577"/>
          <ac:spMkLst>
            <pc:docMk/>
            <pc:sldMk cId="3904392334" sldId="286"/>
            <ac:spMk id="4" creationId="{00000000-0000-0000-0000-000000000000}"/>
          </ac:spMkLst>
        </pc:spChg>
      </pc:sldChg>
      <pc:sldChg chg="modSp">
        <pc:chgData name="Jianhua" userId="92d3cf1d-80a2-4e8f-b52b-f0260e9c9bc1" providerId="ADAL" clId="{E19F8880-8B19-46BE-AA21-480EC17CBF45}" dt="2020-09-09T13:36:40.848" v="701" actId="14100"/>
        <pc:sldMkLst>
          <pc:docMk/>
          <pc:sldMk cId="245668464" sldId="288"/>
        </pc:sldMkLst>
        <pc:spChg chg="mod">
          <ac:chgData name="Jianhua" userId="92d3cf1d-80a2-4e8f-b52b-f0260e9c9bc1" providerId="ADAL" clId="{E19F8880-8B19-46BE-AA21-480EC17CBF45}" dt="2020-09-09T13:36:40.848" v="701" actId="14100"/>
          <ac:spMkLst>
            <pc:docMk/>
            <pc:sldMk cId="245668464" sldId="288"/>
            <ac:spMk id="10" creationId="{00000000-0000-0000-0000-000000000000}"/>
          </ac:spMkLst>
        </pc:spChg>
      </pc:sldChg>
      <pc:sldChg chg="modSp add">
        <pc:chgData name="Jianhua" userId="92d3cf1d-80a2-4e8f-b52b-f0260e9c9bc1" providerId="ADAL" clId="{E19F8880-8B19-46BE-AA21-480EC17CBF45}" dt="2020-09-09T13:29:44.336" v="679" actId="207"/>
        <pc:sldMkLst>
          <pc:docMk/>
          <pc:sldMk cId="2081790565" sldId="296"/>
        </pc:sldMkLst>
        <pc:spChg chg="mod">
          <ac:chgData name="Jianhua" userId="92d3cf1d-80a2-4e8f-b52b-f0260e9c9bc1" providerId="ADAL" clId="{E19F8880-8B19-46BE-AA21-480EC17CBF45}" dt="2020-09-09T13:26:46.606" v="544" actId="20577"/>
          <ac:spMkLst>
            <pc:docMk/>
            <pc:sldMk cId="2081790565" sldId="296"/>
            <ac:spMk id="2" creationId="{0A67A86F-49CE-45DD-B3CA-24D67D540D52}"/>
          </ac:spMkLst>
        </pc:spChg>
        <pc:spChg chg="mod">
          <ac:chgData name="Jianhua" userId="92d3cf1d-80a2-4e8f-b52b-f0260e9c9bc1" providerId="ADAL" clId="{E19F8880-8B19-46BE-AA21-480EC17CBF45}" dt="2020-09-09T13:29:44.336" v="679" actId="207"/>
          <ac:spMkLst>
            <pc:docMk/>
            <pc:sldMk cId="2081790565" sldId="296"/>
            <ac:spMk id="3" creationId="{7510B078-15EA-4D82-9A53-9D5534DB77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BED6-E40A-4446-80CD-609BE20DCEB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DC2C-FA6A-404D-9CA5-D5871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3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024B-6E7A-410E-9327-104927FE68BB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routines.io.html" TargetMode="External"/><Relationship Id="rId7" Type="http://schemas.openxmlformats.org/officeDocument/2006/relationships/hyperlink" Target="https://docs.scipy.org/doc/numpy/reference/arrays.indexing.html" TargetMode="External"/><Relationship Id="rId2" Type="http://schemas.openxmlformats.org/officeDocument/2006/relationships/hyperlink" Target="https://docs.scipy.org/doc/numpy/reference/routines.array-manipul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routines.statistics.html" TargetMode="External"/><Relationship Id="rId5" Type="http://schemas.openxmlformats.org/officeDocument/2006/relationships/hyperlink" Target="https://docs.scipy.org/doc/numpy/reference/routines.sort.html" TargetMode="External"/><Relationship Id="rId4" Type="http://schemas.openxmlformats.org/officeDocument/2006/relationships/hyperlink" Target="https://docs.scipy.org/doc/numpy/reference/routines.mat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3753 &amp; 5163 </a:t>
            </a:r>
            <a:br>
              <a:rPr lang="en-US" dirty="0"/>
            </a:br>
            <a:r>
              <a:rPr lang="en-US" dirty="0"/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030" y="4079875"/>
            <a:ext cx="9144000" cy="1655762"/>
          </a:xfrm>
        </p:spPr>
        <p:txBody>
          <a:bodyPr/>
          <a:lstStyle/>
          <a:p>
            <a:r>
              <a:rPr lang="en-US"/>
              <a:t>Part 3: </a:t>
            </a:r>
            <a:r>
              <a:rPr lang="en-US" dirty="0" err="1"/>
              <a:t>Numpy</a:t>
            </a:r>
            <a:r>
              <a:rPr lang="en-US" dirty="0"/>
              <a:t> and basic linear algebra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difference between for loop and </a:t>
            </a:r>
            <a:r>
              <a:rPr lang="en-US" dirty="0" err="1"/>
              <a:t>vectorized</a:t>
            </a:r>
            <a:r>
              <a:rPr lang="en-US" dirty="0"/>
              <a:t> computation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361" y="1903381"/>
            <a:ext cx="615227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118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 = </a:t>
            </a:r>
            <a:r>
              <a:rPr lang="en-US" sz="2400" dirty="0" err="1"/>
              <a:t>np.random.rand</a:t>
            </a:r>
            <a:r>
              <a:rPr lang="en-US" sz="2400" dirty="0"/>
              <a:t>(1000000,1)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 ...:</a:t>
            </a:r>
            <a:r>
              <a:rPr lang="en-US" sz="2400" dirty="0"/>
              <a:t> %</a:t>
            </a:r>
            <a:r>
              <a:rPr lang="en-US" sz="2400" dirty="0" err="1"/>
              <a:t>timeit</a:t>
            </a:r>
            <a:r>
              <a:rPr lang="en-US" sz="2400" dirty="0"/>
              <a:t> a**2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 ...:</a:t>
            </a:r>
            <a:r>
              <a:rPr lang="en-US" sz="2400" dirty="0"/>
              <a:t> %</a:t>
            </a:r>
            <a:r>
              <a:rPr lang="en-US" sz="2400" dirty="0" err="1"/>
              <a:t>timeit</a:t>
            </a:r>
            <a:r>
              <a:rPr lang="en-US" sz="2400" dirty="0"/>
              <a:t> [a[</a:t>
            </a:r>
            <a:r>
              <a:rPr lang="en-US" sz="2400" dirty="0" err="1"/>
              <a:t>i</a:t>
            </a:r>
            <a:r>
              <a:rPr lang="en-US" sz="2400" dirty="0"/>
              <a:t>]**2 for </a:t>
            </a:r>
            <a:r>
              <a:rPr lang="en-US" sz="2400" dirty="0" err="1"/>
              <a:t>i</a:t>
            </a:r>
            <a:r>
              <a:rPr lang="en-US" sz="2400" dirty="0"/>
              <a:t> in range(1000000)]</a:t>
            </a:r>
          </a:p>
          <a:p>
            <a:r>
              <a:rPr lang="en-US" sz="2400" dirty="0"/>
              <a:t>100 loops, best of 3: </a:t>
            </a:r>
            <a:r>
              <a:rPr lang="en-US" sz="2400" dirty="0">
                <a:solidFill>
                  <a:srgbClr val="FF0000"/>
                </a:solidFill>
              </a:rPr>
              <a:t>4.02 </a:t>
            </a:r>
            <a:r>
              <a:rPr lang="en-US" sz="2400" dirty="0" err="1">
                <a:solidFill>
                  <a:srgbClr val="FF0000"/>
                </a:solidFill>
              </a:rPr>
              <a:t>ms</a:t>
            </a:r>
            <a:r>
              <a:rPr lang="en-US" sz="2400" dirty="0"/>
              <a:t> per loop</a:t>
            </a:r>
          </a:p>
          <a:p>
            <a:r>
              <a:rPr lang="en-US" sz="2400" dirty="0"/>
              <a:t>1 loop, best of 3: </a:t>
            </a:r>
            <a:r>
              <a:rPr lang="en-US" sz="2400" dirty="0">
                <a:solidFill>
                  <a:srgbClr val="FF0000"/>
                </a:solidFill>
              </a:rPr>
              <a:t>1.25 s</a:t>
            </a:r>
            <a:r>
              <a:rPr lang="en-US" sz="2400" dirty="0"/>
              <a:t> per loop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Vectorization is more than 300 times faster!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8800" y="3039945"/>
            <a:ext cx="5065486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148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%</a:t>
            </a:r>
            <a:r>
              <a:rPr lang="en-US" sz="2000" dirty="0" err="1"/>
              <a:t>timeit</a:t>
            </a:r>
            <a:r>
              <a:rPr lang="en-US" sz="2000" dirty="0"/>
              <a:t> </a:t>
            </a:r>
            <a:r>
              <a:rPr lang="en-US" sz="2000" dirty="0" err="1"/>
              <a:t>mySum</a:t>
            </a:r>
            <a:r>
              <a:rPr lang="en-US" sz="2000" dirty="0"/>
              <a:t>(a)</a:t>
            </a:r>
          </a:p>
          <a:p>
            <a:r>
              <a:rPr lang="en-US" sz="2000" dirty="0"/>
              <a:t>1 loop, best of 3: 605 ms per loop</a:t>
            </a:r>
          </a:p>
          <a:p>
            <a:endParaRPr lang="en-US" sz="2000" dirty="0">
              <a:solidFill>
                <a:srgbClr val="000080"/>
              </a:solidFill>
            </a:endParaRP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149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%</a:t>
            </a:r>
            <a:r>
              <a:rPr lang="en-US" sz="2000" dirty="0" err="1"/>
              <a:t>timeit</a:t>
            </a:r>
            <a:r>
              <a:rPr lang="en-US" sz="2000" dirty="0"/>
              <a:t> np.sum(a)</a:t>
            </a:r>
          </a:p>
          <a:p>
            <a:r>
              <a:rPr lang="en-US" sz="2000" dirty="0"/>
              <a:t>1000 loops, best of 3: 1.15 </a:t>
            </a:r>
            <a:r>
              <a:rPr lang="en-US" sz="2000" dirty="0" err="1"/>
              <a:t>ms</a:t>
            </a:r>
            <a:r>
              <a:rPr lang="en-US" sz="2000" dirty="0"/>
              <a:t> per loop</a:t>
            </a:r>
          </a:p>
          <a:p>
            <a:endParaRPr lang="en-US" sz="2000" dirty="0">
              <a:solidFill>
                <a:srgbClr val="000080"/>
              </a:solidFill>
            </a:endParaRP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150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%</a:t>
            </a:r>
            <a:r>
              <a:rPr lang="en-US" sz="2000" dirty="0" err="1"/>
              <a:t>timeit</a:t>
            </a:r>
            <a:r>
              <a:rPr lang="en-US" sz="2000" dirty="0"/>
              <a:t> reduce(lambda x, y: </a:t>
            </a:r>
            <a:r>
              <a:rPr lang="en-US" sz="2000" dirty="0" err="1"/>
              <a:t>x+y</a:t>
            </a:r>
            <a:r>
              <a:rPr lang="en-US" sz="2000" dirty="0"/>
              <a:t>, a)</a:t>
            </a:r>
          </a:p>
          <a:p>
            <a:r>
              <a:rPr lang="en-US" sz="2000" dirty="0"/>
              <a:t>1 loop, best of 3: 791 ms per loop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Vectorization</a:t>
            </a:r>
            <a:r>
              <a:rPr lang="en-US" sz="2000" dirty="0">
                <a:solidFill>
                  <a:srgbClr val="FF0000"/>
                </a:solidFill>
              </a:rPr>
              <a:t> is 500 times faster than for loop.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Reduce is even slower than for loop here.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5685" y="1471136"/>
            <a:ext cx="5076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mySum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031" y="5059841"/>
            <a:ext cx="60960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151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%</a:t>
            </a:r>
            <a:r>
              <a:rPr lang="en-US" sz="2000" dirty="0" err="1"/>
              <a:t>timeit</a:t>
            </a:r>
            <a:r>
              <a:rPr lang="en-US" sz="2000" dirty="0"/>
              <a:t> map(lambda x: x**2, a)</a:t>
            </a:r>
          </a:p>
          <a:p>
            <a:r>
              <a:rPr lang="en-US" sz="2000" dirty="0"/>
              <a:t>1000000 loops, best of 3: 270 ns per loop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map appears to be very fast, but it is just because it is lazy – actual calculation has not been done yet.</a:t>
            </a:r>
          </a:p>
        </p:txBody>
      </p:sp>
    </p:spTree>
    <p:extLst>
      <p:ext uri="{BB962C8B-B14F-4D97-AF65-F5344CB8AC3E}">
        <p14:creationId xmlns:p14="http://schemas.microsoft.com/office/powerpoint/2010/main" val="25773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4657" y="5472110"/>
            <a:ext cx="6096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99695" cy="4351338"/>
          </a:xfrm>
        </p:spPr>
        <p:txBody>
          <a:bodyPr/>
          <a:lstStyle/>
          <a:p>
            <a:r>
              <a:rPr lang="en-US" dirty="0"/>
              <a:t>Somewhat similar to python list, but much more flexible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7102" y="2708632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7486" y="2702121"/>
            <a:ext cx="41656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4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 and slicing (cont’d)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6026" y="1617446"/>
            <a:ext cx="416559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06" y="1624649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84763" y="3009643"/>
            <a:ext cx="419686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2406" y="4513264"/>
            <a:ext cx="5287889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Traceback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most recent call last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IndexError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shape mismatch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6038" y="6486073"/>
            <a:ext cx="80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54548" y="6175717"/>
            <a:ext cx="1223889" cy="36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56445" y="6175257"/>
            <a:ext cx="33449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9516" y="4330147"/>
            <a:ext cx="508547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]][:,[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06161" y="5610966"/>
            <a:ext cx="580917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272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272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slices are views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999" y="147660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,:]=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3429000"/>
            <a:ext cx="5508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arr2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,:]=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,:]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2655" y="5908586"/>
            <a:ext cx="7167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.copy() to make a copy of an array explicitly.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0DF40-80F4-4678-B870-304A64EE4A39}"/>
              </a:ext>
            </a:extLst>
          </p:cNvPr>
          <p:cNvSpPr/>
          <p:nvPr/>
        </p:nvSpPr>
        <p:spPr>
          <a:xfrm>
            <a:off x="6146312" y="13989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3B34AE-1E35-4065-922F-80FAAF37B75F}"/>
              </a:ext>
            </a:extLst>
          </p:cNvPr>
          <p:cNvSpPr/>
          <p:nvPr/>
        </p:nvSpPr>
        <p:spPr>
          <a:xfrm>
            <a:off x="6934032" y="358833"/>
            <a:ext cx="3242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(list slices are copies)</a:t>
            </a:r>
          </a:p>
        </p:txBody>
      </p:sp>
    </p:spTree>
    <p:extLst>
      <p:ext uri="{BB962C8B-B14F-4D97-AF65-F5344CB8AC3E}">
        <p14:creationId xmlns:p14="http://schemas.microsoft.com/office/powerpoint/2010/main" val="361371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52519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select record for female students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FF0000"/>
                </a:solidFill>
                <a:latin typeface="Courier New" panose="02070309020205020404" pitchFamily="49" charset="0"/>
              </a:rPr>
              <a:t>262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female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da-DK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female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4246" y="1027906"/>
            <a:ext cx="52742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select record for those who had # &lt;= 70 in final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]&lt;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,:]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4246" y="3124038"/>
            <a:ext cx="52742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anything &lt; 70 is changed to 70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4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and transposing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8111" y="1070109"/>
            <a:ext cx="3019425" cy="2609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90117" y="4042241"/>
            <a:ext cx="4796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290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arange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reshape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290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47" y="25264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280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arange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reshape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de-D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281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order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281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0607A-FA56-4FC7-BF43-8B271E7A2B0B}"/>
              </a:ext>
            </a:extLst>
          </p:cNvPr>
          <p:cNvSpPr txBox="1"/>
          <p:nvPr/>
        </p:nvSpPr>
        <p:spPr>
          <a:xfrm>
            <a:off x="501747" y="5784989"/>
            <a:ext cx="4600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Reshape and transpose only changes the view – still pointing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23256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557C-ECA7-4416-A34F-97336DEC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and transpose only </a:t>
            </a:r>
            <a:br>
              <a:rPr lang="en-US" dirty="0"/>
            </a:br>
            <a:r>
              <a:rPr lang="en-US" dirty="0"/>
              <a:t>changes view!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E948C-49AA-4CF2-8E5A-47BFF5A9BA0D}"/>
              </a:ext>
            </a:extLst>
          </p:cNvPr>
          <p:cNvSpPr txBox="1"/>
          <p:nvPr/>
        </p:nvSpPr>
        <p:spPr>
          <a:xfrm>
            <a:off x="670560" y="2052012"/>
            <a:ext cx="4498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89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A1B09-5E22-4F61-BB92-9D827235FF32}"/>
              </a:ext>
            </a:extLst>
          </p:cNvPr>
          <p:cNvSpPr/>
          <p:nvPr/>
        </p:nvSpPr>
        <p:spPr>
          <a:xfrm>
            <a:off x="4462272" y="2052012"/>
            <a:ext cx="3828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96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D411F-2B69-4D07-BC70-18AB689869EA}"/>
              </a:ext>
            </a:extLst>
          </p:cNvPr>
          <p:cNvSpPr/>
          <p:nvPr/>
        </p:nvSpPr>
        <p:spPr>
          <a:xfrm>
            <a:off x="8493369" y="1221015"/>
            <a:ext cx="33115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transpose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3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001" y="180459"/>
            <a:ext cx="281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Fast element-wise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7316" y="0"/>
            <a:ext cx="7712936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7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97625" y="430439"/>
            <a:ext cx="8801100" cy="5674382"/>
            <a:chOff x="2807967" y="365125"/>
            <a:chExt cx="8801100" cy="56743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7294" y="365125"/>
              <a:ext cx="8757023" cy="407193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7967" y="4420733"/>
              <a:ext cx="8801100" cy="1618774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949591" y="6170137"/>
            <a:ext cx="8255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https://docs.scipy.org/doc/numpy/reference/</a:t>
            </a:r>
          </a:p>
        </p:txBody>
      </p:sp>
    </p:spTree>
    <p:extLst>
      <p:ext uri="{BB962C8B-B14F-4D97-AF65-F5344CB8AC3E}">
        <p14:creationId xmlns:p14="http://schemas.microsoft.com/office/powerpoint/2010/main" val="20362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46E0-79FA-4E04-B819-0AE3DC21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numpy</a:t>
            </a:r>
            <a:r>
              <a:rPr lang="en-US" dirty="0"/>
              <a:t> reference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D35-43EF-491B-8D18-8D537C9B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Array manipulation routines</a:t>
            </a:r>
            <a:r>
              <a:rPr lang="en-US" dirty="0"/>
              <a:t>: reshaping, converting to/form lists, combining, splitting, adding/removing, etc.</a:t>
            </a:r>
          </a:p>
          <a:p>
            <a:r>
              <a:rPr lang="en-US" dirty="0">
                <a:hlinkClick r:id="rId3"/>
              </a:rPr>
              <a:t>Input and output</a:t>
            </a:r>
            <a:r>
              <a:rPr lang="en-US" dirty="0"/>
              <a:t>: reading/saving table-like data files (binary/text)</a:t>
            </a:r>
          </a:p>
          <a:p>
            <a:r>
              <a:rPr lang="en-US" dirty="0">
                <a:hlinkClick r:id="rId4"/>
              </a:rPr>
              <a:t>Mathematical functions</a:t>
            </a:r>
            <a:r>
              <a:rPr lang="en-US" dirty="0"/>
              <a:t>: rounding, sums, products, logarithms, etc.</a:t>
            </a:r>
          </a:p>
          <a:p>
            <a:r>
              <a:rPr lang="en-US" u="sng" dirty="0">
                <a:hlinkClick r:id="rId5"/>
              </a:rPr>
              <a:t>Sorting, searching, and counting</a:t>
            </a:r>
            <a:r>
              <a:rPr lang="en-US" u="sng" dirty="0"/>
              <a:t>: sort, </a:t>
            </a:r>
            <a:r>
              <a:rPr lang="en-US" u="sng" dirty="0" err="1"/>
              <a:t>argsort</a:t>
            </a:r>
            <a:r>
              <a:rPr lang="en-US" u="sng" dirty="0"/>
              <a:t> (indirect sorting), </a:t>
            </a:r>
            <a:r>
              <a:rPr lang="en-US" u="sng" dirty="0" err="1"/>
              <a:t>etc</a:t>
            </a:r>
            <a:endParaRPr lang="en-US" dirty="0"/>
          </a:p>
          <a:p>
            <a:r>
              <a:rPr lang="en-US" u="sng" dirty="0">
                <a:hlinkClick r:id="rId6"/>
              </a:rPr>
              <a:t>Statistics</a:t>
            </a:r>
            <a:r>
              <a:rPr lang="en-US" u="sng" dirty="0"/>
              <a:t>: mean, median, quantile, std, min, max, (and the corresponding </a:t>
            </a:r>
            <a:r>
              <a:rPr lang="en-US" u="sng" dirty="0" err="1"/>
              <a:t>NaN</a:t>
            </a:r>
            <a:r>
              <a:rPr lang="en-US" u="sng" dirty="0"/>
              <a:t> versions – where missing values are ignored), correlation, histogram</a:t>
            </a:r>
          </a:p>
          <a:p>
            <a:r>
              <a:rPr lang="en-US" dirty="0">
                <a:hlinkClick r:id="rId7"/>
              </a:rPr>
              <a:t>Indexing</a:t>
            </a:r>
            <a:r>
              <a:rPr lang="en-US" dirty="0"/>
              <a:t>: </a:t>
            </a:r>
            <a:r>
              <a:rPr lang="en-US" dirty="0" err="1"/>
              <a:t>numpy</a:t>
            </a:r>
            <a:r>
              <a:rPr lang="en-US" dirty="0"/>
              <a:t> array indexing and slicing operations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creation</a:t>
            </a:r>
          </a:p>
          <a:p>
            <a:r>
              <a:rPr lang="en-US" dirty="0"/>
              <a:t>Array access and operations</a:t>
            </a:r>
          </a:p>
          <a:p>
            <a:r>
              <a:rPr lang="en-US" dirty="0"/>
              <a:t>Basic linear algebra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9DA32-961D-4799-9C74-6BEC38B87CC9}"/>
              </a:ext>
            </a:extLst>
          </p:cNvPr>
          <p:cNvSpPr txBox="1"/>
          <p:nvPr/>
        </p:nvSpPr>
        <p:spPr>
          <a:xfrm>
            <a:off x="1188720" y="4091940"/>
            <a:ext cx="8918724" cy="193899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import </a:t>
            </a:r>
            <a:r>
              <a:rPr lang="en-US" sz="4000" dirty="0" err="1"/>
              <a:t>numpy</a:t>
            </a:r>
            <a:r>
              <a:rPr lang="en-US" sz="4000" dirty="0"/>
              <a:t> as np</a:t>
            </a:r>
          </a:p>
          <a:p>
            <a:r>
              <a:rPr lang="en-US" sz="4000" dirty="0"/>
              <a:t>from </a:t>
            </a:r>
            <a:r>
              <a:rPr lang="en-US" sz="4000" dirty="0" err="1"/>
              <a:t>numpy</a:t>
            </a:r>
            <a:r>
              <a:rPr lang="en-US" sz="4000" dirty="0"/>
              <a:t> import *</a:t>
            </a:r>
          </a:p>
          <a:p>
            <a:r>
              <a:rPr lang="en-US" sz="4000" dirty="0"/>
              <a:t>from </a:t>
            </a:r>
            <a:r>
              <a:rPr lang="en-US" sz="4000" dirty="0" err="1"/>
              <a:t>numpy.random</a:t>
            </a:r>
            <a:r>
              <a:rPr lang="en-US" sz="4000" dirty="0"/>
              <a:t> import rand, </a:t>
            </a:r>
            <a:r>
              <a:rPr lang="en-US" sz="4000" dirty="0" err="1"/>
              <a:t>randint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771A9-5992-402E-82D3-482FCB1F30EA}"/>
              </a:ext>
            </a:extLst>
          </p:cNvPr>
          <p:cNvSpPr txBox="1"/>
          <p:nvPr/>
        </p:nvSpPr>
        <p:spPr>
          <a:xfrm>
            <a:off x="1197425" y="3516085"/>
            <a:ext cx="1031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Disclaimer: I used an older version of </a:t>
            </a:r>
            <a:r>
              <a:rPr lang="en-US" dirty="0" err="1"/>
              <a:t>spyder</a:t>
            </a:r>
            <a:r>
              <a:rPr lang="en-US" dirty="0"/>
              <a:t> which imported many modules including </a:t>
            </a:r>
            <a:r>
              <a:rPr lang="en-US" dirty="0" err="1"/>
              <a:t>numpy</a:t>
            </a:r>
            <a:r>
              <a:rPr lang="en-US" dirty="0"/>
              <a:t> by default.</a:t>
            </a:r>
          </a:p>
          <a:p>
            <a:r>
              <a:rPr lang="en-US" dirty="0"/>
              <a:t>You can do the following if some code in the slides does not run. (import * not recommended in practice.)</a:t>
            </a:r>
          </a:p>
        </p:txBody>
      </p:sp>
    </p:spTree>
    <p:extLst>
      <p:ext uri="{BB962C8B-B14F-4D97-AF65-F5344CB8AC3E}">
        <p14:creationId xmlns:p14="http://schemas.microsoft.com/office/powerpoint/2010/main" val="270964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rectangular array of numbers organized in rows and columns</a:t>
            </a:r>
          </a:p>
          <a:p>
            <a:r>
              <a:rPr lang="en-US" dirty="0"/>
              <a:t>If a matrix A has m rows and n columns, then we say that A is an m x n 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799" y="3352799"/>
            <a:ext cx="4838701" cy="33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8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1690688"/>
            <a:ext cx="7886700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5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986" y="1914524"/>
            <a:ext cx="9183381" cy="34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360" y="1810425"/>
            <a:ext cx="8628245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443" y="1801586"/>
            <a:ext cx="8622480" cy="4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8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048" y="1707699"/>
            <a:ext cx="8025956" cy="4469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9306" y="3821702"/>
            <a:ext cx="49203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303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 = b = </a:t>
            </a:r>
            <a:r>
              <a:rPr lang="en-US" sz="2400" dirty="0" err="1"/>
              <a:t>np.arange</a:t>
            </a:r>
            <a:r>
              <a:rPr lang="en-US" sz="2400" dirty="0"/>
              <a:t>(5)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305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305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array([0, 1, 2, 3, 4])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306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b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306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array([0, 1, 2, 3, 4])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307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a.dot(b)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307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30</a:t>
            </a:r>
          </a:p>
        </p:txBody>
      </p:sp>
    </p:spTree>
    <p:extLst>
      <p:ext uri="{BB962C8B-B14F-4D97-AF65-F5344CB8AC3E}">
        <p14:creationId xmlns:p14="http://schemas.microsoft.com/office/powerpoint/2010/main" val="75065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" y="250031"/>
            <a:ext cx="57531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Matrix multiplication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932" y="280950"/>
            <a:ext cx="8190983" cy="62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2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268" y="5964263"/>
            <a:ext cx="591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being calculated here?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45" y="3864938"/>
            <a:ext cx="839880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321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gArray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dot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0.3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0.3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0.4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321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76.2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70.9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83.4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84.4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91.7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80.1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76.3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74.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75.7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83.5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5268" y="305186"/>
            <a:ext cx="40205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5722"/>
              </p:ext>
            </p:extLst>
          </p:nvPr>
        </p:nvGraphicFramePr>
        <p:xfrm>
          <a:off x="5015132" y="396939"/>
          <a:ext cx="21387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02">
                  <a:extLst>
                    <a:ext uri="{9D8B030D-6E8A-4147-A177-3AD203B41FA5}">
                      <a16:colId xmlns:a16="http://schemas.microsoft.com/office/drawing/2014/main" val="3425701024"/>
                    </a:ext>
                  </a:extLst>
                </a:gridCol>
                <a:gridCol w="712902">
                  <a:extLst>
                    <a:ext uri="{9D8B030D-6E8A-4147-A177-3AD203B41FA5}">
                      <a16:colId xmlns:a16="http://schemas.microsoft.com/office/drawing/2014/main" val="1546574207"/>
                    </a:ext>
                  </a:extLst>
                </a:gridCol>
                <a:gridCol w="712902">
                  <a:extLst>
                    <a:ext uri="{9D8B030D-6E8A-4147-A177-3AD203B41FA5}">
                      <a16:colId xmlns:a16="http://schemas.microsoft.com/office/drawing/2014/main" val="108738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7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8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32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2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30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9018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02932"/>
              </p:ext>
            </p:extLst>
          </p:nvPr>
        </p:nvGraphicFramePr>
        <p:xfrm>
          <a:off x="8032377" y="1185834"/>
          <a:ext cx="8247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val="762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643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40707" y="1511321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90214" y="151304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77983"/>
              </p:ext>
            </p:extLst>
          </p:nvPr>
        </p:nvGraphicFramePr>
        <p:xfrm>
          <a:off x="9529757" y="396938"/>
          <a:ext cx="7975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83">
                  <a:extLst>
                    <a:ext uri="{9D8B030D-6E8A-4147-A177-3AD203B41FA5}">
                      <a16:colId xmlns:a16="http://schemas.microsoft.com/office/drawing/2014/main" val="8633713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740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8089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603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704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013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834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3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268" y="305186"/>
            <a:ext cx="40205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64528" y="305186"/>
            <a:ext cx="752747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329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scaling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1.05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1.03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scaling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1.05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1.03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dot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scaling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86.9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99.75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61.8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104.5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63.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62.83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108.9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70.35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86.52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73.7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76.65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82.4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90.2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93.45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62.83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103.4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70.35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90.64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12790" y="4355739"/>
            <a:ext cx="385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we doing here?</a:t>
            </a:r>
          </a:p>
        </p:txBody>
      </p:sp>
    </p:spTree>
    <p:extLst>
      <p:ext uri="{BB962C8B-B14F-4D97-AF65-F5344CB8AC3E}">
        <p14:creationId xmlns:p14="http://schemas.microsoft.com/office/powerpoint/2010/main" val="822374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0356" y="267472"/>
            <a:ext cx="77016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maxInExam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dot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maxInExam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round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80.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100.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96.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63.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62.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100.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71.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86.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68.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77.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82.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83.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94.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62.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71.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90.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1777" y="305186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790" y="4355739"/>
            <a:ext cx="385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we doing here?</a:t>
            </a:r>
          </a:p>
        </p:txBody>
      </p:sp>
    </p:spTree>
    <p:extLst>
      <p:ext uri="{BB962C8B-B14F-4D97-AF65-F5344CB8AC3E}">
        <p14:creationId xmlns:p14="http://schemas.microsoft.com/office/powerpoint/2010/main" val="6671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Is the fundamental package required for high performance computing and data analysis</a:t>
            </a:r>
          </a:p>
          <a:p>
            <a:r>
              <a:rPr lang="en-US" dirty="0"/>
              <a:t>It provides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 for creating multiple dimensional arrays</a:t>
            </a:r>
          </a:p>
          <a:p>
            <a:pPr lvl="1"/>
            <a:r>
              <a:rPr lang="en-US" dirty="0"/>
              <a:t>Standard math functions for fast operations on entire arrays of data without having to write loops</a:t>
            </a:r>
          </a:p>
          <a:p>
            <a:pPr lvl="1"/>
            <a:r>
              <a:rPr lang="en-US" dirty="0"/>
              <a:t>Tools for reading/writing array data</a:t>
            </a:r>
          </a:p>
          <a:p>
            <a:pPr lvl="1"/>
            <a:r>
              <a:rPr lang="en-US" dirty="0"/>
              <a:t>Linear algebra tools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8022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difference between for loop and matrix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382" y="2320698"/>
            <a:ext cx="7522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355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 = </a:t>
            </a:r>
            <a:r>
              <a:rPr lang="en-US" sz="2400" dirty="0" err="1"/>
              <a:t>np.random.rand</a:t>
            </a:r>
            <a:r>
              <a:rPr lang="en-US" sz="2400" dirty="0"/>
              <a:t>(10000, 100)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356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timeit</a:t>
            </a:r>
            <a:r>
              <a:rPr lang="en-US" sz="2400" dirty="0"/>
              <a:t> a.dot(100/</a:t>
            </a:r>
            <a:r>
              <a:rPr lang="en-US" sz="2400" dirty="0" err="1"/>
              <a:t>a.max</a:t>
            </a:r>
            <a:r>
              <a:rPr lang="en-US" sz="2400" dirty="0"/>
              <a:t>(0))</a:t>
            </a:r>
          </a:p>
          <a:p>
            <a:r>
              <a:rPr lang="en-US" sz="2400" dirty="0"/>
              <a:t>100 loops, best of 3: 1.77 </a:t>
            </a:r>
            <a:r>
              <a:rPr lang="en-US" sz="2400" dirty="0" err="1"/>
              <a:t>ms</a:t>
            </a:r>
            <a:r>
              <a:rPr lang="en-US" sz="2400" dirty="0"/>
              <a:t> per loop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357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timeit</a:t>
            </a:r>
            <a:r>
              <a:rPr lang="en-US" sz="2400" dirty="0"/>
              <a:t> [a[:,</a:t>
            </a:r>
            <a:r>
              <a:rPr lang="en-US" sz="2400" dirty="0" err="1"/>
              <a:t>i</a:t>
            </a:r>
            <a:r>
              <a:rPr lang="en-US" sz="2400" dirty="0"/>
              <a:t>]*100/max(a[:,</a:t>
            </a:r>
            <a:r>
              <a:rPr lang="en-US" sz="2400" dirty="0" err="1"/>
              <a:t>i</a:t>
            </a:r>
            <a:r>
              <a:rPr lang="en-US" sz="2400" dirty="0"/>
              <a:t>]) for </a:t>
            </a:r>
            <a:r>
              <a:rPr lang="en-US" sz="2400" dirty="0" err="1"/>
              <a:t>i</a:t>
            </a:r>
            <a:r>
              <a:rPr lang="en-US" sz="2400" dirty="0"/>
              <a:t> in range(100)]</a:t>
            </a:r>
          </a:p>
          <a:p>
            <a:r>
              <a:rPr lang="en-US" sz="2400" dirty="0"/>
              <a:t>10 loops, best of 3: 72.9 </a:t>
            </a:r>
            <a:r>
              <a:rPr lang="en-US" sz="2400" dirty="0" err="1"/>
              <a:t>ms</a:t>
            </a:r>
            <a:r>
              <a:rPr lang="en-US" sz="2400" dirty="0"/>
              <a:t> per loop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358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timeit</a:t>
            </a:r>
            <a:r>
              <a:rPr lang="en-US" sz="2400" dirty="0"/>
              <a:t> [[a[</a:t>
            </a:r>
            <a:r>
              <a:rPr lang="en-US" sz="2400" dirty="0" err="1"/>
              <a:t>j,i</a:t>
            </a:r>
            <a:r>
              <a:rPr lang="en-US" sz="2400" dirty="0"/>
              <a:t>]*100/max(a[:,</a:t>
            </a:r>
            <a:r>
              <a:rPr lang="en-US" sz="2400" dirty="0" err="1"/>
              <a:t>i</a:t>
            </a:r>
            <a:r>
              <a:rPr lang="en-US" sz="2400" dirty="0"/>
              <a:t>]) for </a:t>
            </a:r>
            <a:r>
              <a:rPr lang="en-US" sz="2400" dirty="0" err="1"/>
              <a:t>i</a:t>
            </a:r>
            <a:r>
              <a:rPr lang="en-US" sz="2400" dirty="0"/>
              <a:t> in range(100)] 						  for j in range(10000)]</a:t>
            </a:r>
          </a:p>
          <a:p>
            <a:endParaRPr lang="en-US" sz="2400" dirty="0"/>
          </a:p>
          <a:p>
            <a:r>
              <a:rPr lang="en-US" sz="2400" dirty="0"/>
              <a:t>Ctrl-C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4228" y="5665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2956" y="1095874"/>
            <a:ext cx="5698675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361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maxInCol</a:t>
            </a:r>
            <a:r>
              <a:rPr lang="en-US" sz="2400" dirty="0"/>
              <a:t> = </a:t>
            </a:r>
            <a:r>
              <a:rPr lang="en-US" sz="2400" dirty="0" err="1"/>
              <a:t>a.max</a:t>
            </a:r>
            <a:r>
              <a:rPr lang="en-US" sz="2400" dirty="0"/>
              <a:t>(axis=0)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362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maxInCol.shape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362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(100,)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363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timeit</a:t>
            </a:r>
            <a:r>
              <a:rPr lang="en-US" sz="2400" dirty="0"/>
              <a:t> [[a[</a:t>
            </a:r>
            <a:r>
              <a:rPr lang="en-US" sz="2400" dirty="0" err="1"/>
              <a:t>j,i</a:t>
            </a:r>
            <a:r>
              <a:rPr lang="en-US" sz="2400" dirty="0"/>
              <a:t>]*100/</a:t>
            </a:r>
            <a:r>
              <a:rPr lang="en-US" sz="2400" dirty="0" err="1"/>
              <a:t>maxInCol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			for </a:t>
            </a:r>
            <a:r>
              <a:rPr lang="en-US" sz="2400" dirty="0" err="1"/>
              <a:t>i</a:t>
            </a:r>
            <a:r>
              <a:rPr lang="en-US" sz="2400" dirty="0"/>
              <a:t> in range(100)] </a:t>
            </a:r>
          </a:p>
          <a:p>
            <a:r>
              <a:rPr lang="en-US" sz="2400" dirty="0"/>
              <a:t>			for j in range(10000)]</a:t>
            </a:r>
          </a:p>
          <a:p>
            <a:r>
              <a:rPr lang="en-US" sz="2400" dirty="0"/>
              <a:t>1 loop, best of 3: 673 </a:t>
            </a:r>
            <a:r>
              <a:rPr lang="en-US" sz="2400" dirty="0" err="1"/>
              <a:t>ms</a:t>
            </a:r>
            <a:r>
              <a:rPr lang="en-US" sz="2400" dirty="0"/>
              <a:t> per loop</a:t>
            </a:r>
          </a:p>
        </p:txBody>
      </p:sp>
    </p:spTree>
    <p:extLst>
      <p:ext uri="{BB962C8B-B14F-4D97-AF65-F5344CB8AC3E}">
        <p14:creationId xmlns:p14="http://schemas.microsoft.com/office/powerpoint/2010/main" val="390439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5" y="17936"/>
            <a:ext cx="9269659" cy="39064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3106" y="3852628"/>
            <a:ext cx="59259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396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396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26307" y="3838979"/>
            <a:ext cx="46437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398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398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8])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49538" y="5861870"/>
            <a:ext cx="7239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405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405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False, 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96" y="128884"/>
            <a:ext cx="6635262" cy="1325563"/>
          </a:xfrm>
        </p:spPr>
        <p:txBody>
          <a:bodyPr/>
          <a:lstStyle/>
          <a:p>
            <a:r>
              <a:rPr lang="en-US" dirty="0" err="1"/>
              <a:t>numpy.sort</a:t>
            </a:r>
            <a:r>
              <a:rPr lang="en-US" dirty="0"/>
              <a:t>() and </a:t>
            </a:r>
            <a:r>
              <a:rPr lang="en-US" dirty="0" err="1"/>
              <a:t>numpy.argsort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CDE62E-E65B-4C06-98BB-8B5090841368}"/>
              </a:ext>
            </a:extLst>
          </p:cNvPr>
          <p:cNvSpPr/>
          <p:nvPr/>
        </p:nvSpPr>
        <p:spPr>
          <a:xfrm>
            <a:off x="838200" y="1514842"/>
            <a:ext cx="51309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134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copy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135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135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136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137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137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F4889-3838-4F1D-B85A-33BCF143761C}"/>
              </a:ext>
            </a:extLst>
          </p:cNvPr>
          <p:cNvSpPr/>
          <p:nvPr/>
        </p:nvSpPr>
        <p:spPr>
          <a:xfrm>
            <a:off x="3403657" y="341213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138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copy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axis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138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4E629-A95F-4313-868A-9D2AB3B7FB32}"/>
              </a:ext>
            </a:extLst>
          </p:cNvPr>
          <p:cNvSpPr/>
          <p:nvPr/>
        </p:nvSpPr>
        <p:spPr>
          <a:xfrm>
            <a:off x="7137458" y="128884"/>
            <a:ext cx="45523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161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162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162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163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argsort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axis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int64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</a:rPr>
              <a:t>165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 ind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165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In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</a:rPr>
              <a:t>166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 ind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166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2B21D-D3AC-49A4-A2F1-DCA0C8C38B3C}"/>
              </a:ext>
            </a:extLst>
          </p:cNvPr>
          <p:cNvSpPr txBox="1"/>
          <p:nvPr/>
        </p:nvSpPr>
        <p:spPr>
          <a:xfrm>
            <a:off x="3057827" y="6028355"/>
            <a:ext cx="275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np.sort</a:t>
            </a:r>
            <a:r>
              <a:rPr lang="en-US" b="1" dirty="0"/>
              <a:t>(a): won’t change a.</a:t>
            </a:r>
          </a:p>
          <a:p>
            <a:r>
              <a:rPr lang="en-US" b="1" dirty="0" err="1"/>
              <a:t>a.sort</a:t>
            </a:r>
            <a:r>
              <a:rPr lang="en-US" b="1" dirty="0"/>
              <a:t>(): changes a.</a:t>
            </a:r>
          </a:p>
        </p:txBody>
      </p:sp>
    </p:spTree>
    <p:extLst>
      <p:ext uri="{BB962C8B-B14F-4D97-AF65-F5344CB8AC3E}">
        <p14:creationId xmlns:p14="http://schemas.microsoft.com/office/powerpoint/2010/main" val="3379559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E063-FCB4-46EB-88C7-C28F7A71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any, all, where, nonzero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D86F-8E5C-42FA-8E51-D4EE9800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452126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for a graph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0109" y="1179649"/>
            <a:ext cx="8811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...: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frdGraph 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zeros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frdGraph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frdGraph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frdGraph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xticks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(range(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042" y="1918312"/>
            <a:ext cx="34045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friends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int64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76" y="2904565"/>
            <a:ext cx="3855260" cy="39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6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45" y="258623"/>
            <a:ext cx="8333117" cy="304503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6147" y="3454258"/>
            <a:ext cx="2520003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654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edgeList</a:t>
            </a:r>
            <a:endParaRPr lang="en-US" sz="2000" dirty="0"/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654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array([['Amy', 'Frank'],</a:t>
            </a:r>
          </a:p>
          <a:p>
            <a:r>
              <a:rPr lang="en-US" sz="2000" dirty="0"/>
              <a:t>['Amy', 'Katy'],</a:t>
            </a:r>
          </a:p>
          <a:p>
            <a:r>
              <a:rPr lang="en-US" sz="2000" dirty="0"/>
              <a:t>['Emma', 'James'],</a:t>
            </a:r>
          </a:p>
          <a:p>
            <a:r>
              <a:rPr lang="en-US" sz="2000" dirty="0"/>
              <a:t>..., </a:t>
            </a:r>
          </a:p>
          <a:p>
            <a:r>
              <a:rPr lang="en-US" sz="2000" dirty="0"/>
              <a:t>['Cindy', 'Rose'],</a:t>
            </a:r>
          </a:p>
          <a:p>
            <a:r>
              <a:rPr lang="en-US" sz="2000" dirty="0"/>
              <a:t>['Tim', 'John'],</a:t>
            </a:r>
          </a:p>
          <a:p>
            <a:r>
              <a:rPr lang="en-US" sz="2000" dirty="0"/>
              <a:t>['Katy', 'Rose']], </a:t>
            </a:r>
          </a:p>
          <a:p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9235" y="3465018"/>
            <a:ext cx="9207261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676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names, indices = unique(</a:t>
            </a:r>
            <a:r>
              <a:rPr lang="en-US" sz="2000" dirty="0" err="1"/>
              <a:t>edgeList</a:t>
            </a:r>
            <a:r>
              <a:rPr lang="en-US" sz="2000" dirty="0"/>
              <a:t>, </a:t>
            </a:r>
            <a:r>
              <a:rPr lang="en-US" sz="2000" dirty="0" err="1"/>
              <a:t>return_inverse</a:t>
            </a:r>
            <a:r>
              <a:rPr lang="en-US" sz="2000" dirty="0"/>
              <a:t>=True)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677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names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677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array(['Amy', 'Cindy', 'Emma', 'Frank', 'James', 'John', 'Katy', 'Rose', 'Tim'],  </a:t>
            </a:r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indices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678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array([0, 3, 0, ..., 5, 6, 7], </a:t>
            </a:r>
            <a:r>
              <a:rPr lang="en-US" sz="2000" dirty="0" err="1"/>
              <a:t>dtype</a:t>
            </a:r>
            <a:r>
              <a:rPr lang="en-US" sz="2000" dirty="0"/>
              <a:t>=int64)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715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reshape(indices,(-1, 2)).T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715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array([[0, 0, 2, ..., 1, 8, 6],</a:t>
            </a:r>
          </a:p>
          <a:p>
            <a:r>
              <a:rPr lang="en-US" sz="2000" dirty="0"/>
              <a:t>            [3, 6, 4, ..., 7, 5, 7]], </a:t>
            </a:r>
            <a:r>
              <a:rPr lang="en-US" sz="2000" dirty="0" err="1"/>
              <a:t>dtype</a:t>
            </a:r>
            <a:r>
              <a:rPr lang="en-US" sz="2000" dirty="0"/>
              <a:t>=int64)</a:t>
            </a:r>
          </a:p>
        </p:txBody>
      </p:sp>
    </p:spTree>
    <p:extLst>
      <p:ext uri="{BB962C8B-B14F-4D97-AF65-F5344CB8AC3E}">
        <p14:creationId xmlns:p14="http://schemas.microsoft.com/office/powerpoint/2010/main" val="4019890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74254" y="422366"/>
            <a:ext cx="29746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654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edgeList</a:t>
            </a:r>
            <a:endParaRPr lang="en-US" sz="2000" dirty="0"/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654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array([['Amy', 'Frank'],</a:t>
            </a:r>
          </a:p>
          <a:p>
            <a:r>
              <a:rPr lang="en-US" sz="2000" dirty="0"/>
              <a:t>['Amy', 'Katy'],</a:t>
            </a:r>
          </a:p>
          <a:p>
            <a:r>
              <a:rPr lang="en-US" sz="2000" dirty="0"/>
              <a:t>['Emma', 'James'],</a:t>
            </a:r>
          </a:p>
          <a:p>
            <a:r>
              <a:rPr lang="en-US" sz="2000" dirty="0"/>
              <a:t>..., </a:t>
            </a:r>
          </a:p>
          <a:p>
            <a:r>
              <a:rPr lang="en-US" sz="2000" dirty="0"/>
              <a:t>['Cindy', 'Rose'],</a:t>
            </a:r>
          </a:p>
          <a:p>
            <a:r>
              <a:rPr lang="en-US" sz="2000" dirty="0"/>
              <a:t>['Tim', 'John'],</a:t>
            </a:r>
          </a:p>
          <a:p>
            <a:r>
              <a:rPr lang="en-US" sz="2000" dirty="0"/>
              <a:t>['Katy', 'Rose']], </a:t>
            </a:r>
          </a:p>
          <a:p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2235" y="3856725"/>
            <a:ext cx="94667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676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names, indices = unique(</a:t>
            </a:r>
            <a:r>
              <a:rPr lang="en-US" sz="2000" dirty="0" err="1"/>
              <a:t>edgeList</a:t>
            </a:r>
            <a:r>
              <a:rPr lang="en-US" sz="2000" dirty="0"/>
              <a:t>, </a:t>
            </a:r>
            <a:r>
              <a:rPr lang="en-US" sz="2000" dirty="0" err="1"/>
              <a:t>return_inverse</a:t>
            </a:r>
            <a:r>
              <a:rPr lang="en-US" sz="2000" dirty="0"/>
              <a:t>=True)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677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names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677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array(['Amy', 'Cindy', 'Emma', 'Frank', 'James', 'John', 'Katy', 'Rose', 'Tim'],  </a:t>
            </a:r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710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 = </a:t>
            </a:r>
            <a:r>
              <a:rPr lang="en-US" sz="2000" dirty="0" err="1"/>
              <a:t>indices.max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 ...:</a:t>
            </a:r>
            <a:r>
              <a:rPr lang="en-US" sz="2000" dirty="0"/>
              <a:t> frdGraph2 = zeros((n+1,n+1))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 ...:</a:t>
            </a:r>
            <a:r>
              <a:rPr lang="en-US" sz="2000" dirty="0"/>
              <a:t> frdGraph2[indices[::2], indices[1::2]] = 1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 ...:</a:t>
            </a:r>
            <a:r>
              <a:rPr lang="en-US" sz="2000" dirty="0"/>
              <a:t> frdGraph2[indices[1::2], indices[::2]] = 1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 ...:</a:t>
            </a:r>
            <a:r>
              <a:rPr lang="en-US" sz="2000" dirty="0"/>
              <a:t> </a:t>
            </a:r>
            <a:r>
              <a:rPr lang="en-US" sz="2000" dirty="0" err="1"/>
              <a:t>imshow</a:t>
            </a:r>
            <a:r>
              <a:rPr lang="en-US" sz="2000" dirty="0"/>
              <a:t>(frdGraph2); </a:t>
            </a:r>
            <a:r>
              <a:rPr lang="en-US" sz="2000" dirty="0" err="1"/>
              <a:t>xticks</a:t>
            </a:r>
            <a:r>
              <a:rPr lang="en-US" sz="2000" dirty="0"/>
              <a:t>(range(n+1))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97" y="46725"/>
            <a:ext cx="374952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8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scipy.sparse</a:t>
            </a:r>
            <a:endParaRPr lang="en-US" dirty="0"/>
          </a:p>
          <a:p>
            <a:r>
              <a:rPr lang="en-US" dirty="0"/>
              <a:t>Necessary for larger sparse graphs (e.g. social networks)</a:t>
            </a:r>
          </a:p>
          <a:p>
            <a:r>
              <a:rPr lang="en-US" dirty="0"/>
              <a:t>Most real world networks are sparse</a:t>
            </a:r>
          </a:p>
          <a:p>
            <a:r>
              <a:rPr lang="en-US" dirty="0"/>
              <a:t>Memory efficiency is crucial for applications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303059"/>
            <a:ext cx="9471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https://docs.scipy.org/doc/scipy/reference/index.html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318153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A86F-49CE-45DD-B3CA-24D67D54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Ravel, flatten, flat, squeeze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B078-15EA-4D82-9A53-9D5534DB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#%%  b is a view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np.arrange</a:t>
            </a:r>
            <a:r>
              <a:rPr lang="en-US" dirty="0"/>
              <a:t>(9).reshape(3,3)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a.ravel</a:t>
            </a:r>
            <a:r>
              <a:rPr lang="en-US" dirty="0"/>
              <a:t>()			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#%% c is a copy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a.flatten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#%% d is like an iterator on a (in 1-d, row-major by default)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a.flat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#%% remove single dimensional entries</a:t>
            </a:r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a.reshape</a:t>
            </a:r>
            <a:r>
              <a:rPr lang="en-US" dirty="0"/>
              <a:t>((9, 1))</a:t>
            </a:r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e.squeeze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s.shape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vs 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grades of three exams (2 midterms and 1 final) in a class of 10 students.</a:t>
            </a:r>
          </a:p>
          <a:p>
            <a:pPr lvl="1"/>
            <a:r>
              <a:rPr lang="en-US" dirty="0"/>
              <a:t>grades =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5065" y="2659020"/>
            <a:ext cx="26353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[[79, 95, 60],</a:t>
            </a:r>
          </a:p>
          <a:p>
            <a:r>
              <a:rPr lang="en-US" sz="2400" dirty="0"/>
              <a:t> [95, 60, 61],</a:t>
            </a:r>
          </a:p>
          <a:p>
            <a:r>
              <a:rPr lang="en-US" sz="2400" dirty="0"/>
              <a:t> [99, 67, 84],</a:t>
            </a:r>
          </a:p>
          <a:p>
            <a:r>
              <a:rPr lang="en-US" sz="2400" dirty="0"/>
              <a:t> [76, 76, 97],</a:t>
            </a:r>
          </a:p>
          <a:p>
            <a:r>
              <a:rPr lang="en-US" sz="2400" dirty="0"/>
              <a:t> [91, 84, 98],</a:t>
            </a:r>
          </a:p>
          <a:p>
            <a:r>
              <a:rPr lang="en-US" sz="2400" dirty="0"/>
              <a:t> [70, 69, 96],</a:t>
            </a:r>
          </a:p>
          <a:p>
            <a:r>
              <a:rPr lang="en-US" sz="2400" dirty="0"/>
              <a:t> [88, 65, 76],</a:t>
            </a:r>
          </a:p>
          <a:p>
            <a:r>
              <a:rPr lang="en-US" sz="2400" dirty="0"/>
              <a:t> [67, 73, 80],</a:t>
            </a:r>
          </a:p>
          <a:p>
            <a:r>
              <a:rPr lang="en-US" sz="2400" dirty="0"/>
              <a:t> [82, 89, 61],</a:t>
            </a:r>
          </a:p>
          <a:p>
            <a:r>
              <a:rPr lang="en-US" sz="2400" dirty="0"/>
              <a:t> [94, 67, 88]]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0" y="2391508"/>
            <a:ext cx="68228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final exam grade of student 0?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grades[0][2]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grades of student 2?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grades[2]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grades of all students in midterm 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midterm grades of the first three students (or all female students, or those who failed final)?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mean grade of each exam?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(weighted) average exam grade for each student?</a:t>
            </a:r>
          </a:p>
        </p:txBody>
      </p:sp>
    </p:spTree>
    <p:extLst>
      <p:ext uri="{BB962C8B-B14F-4D97-AF65-F5344CB8AC3E}">
        <p14:creationId xmlns:p14="http://schemas.microsoft.com/office/powerpoint/2010/main" val="42384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vs list of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221"/>
          </a:xfrm>
        </p:spPr>
        <p:txBody>
          <a:bodyPr>
            <a:normAutofit/>
          </a:bodyPr>
          <a:lstStyle/>
          <a:p>
            <a:r>
              <a:rPr lang="en-US" dirty="0" err="1"/>
              <a:t>gArray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(grades)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0388" y="2514992"/>
            <a:ext cx="3282461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800" b="1" dirty="0">
                <a:solidFill>
                  <a:srgbClr val="000080"/>
                </a:solidFill>
                <a:effectLst/>
              </a:rPr>
              <a:t>3</a:t>
            </a:r>
            <a:r>
              <a:rPr lang="en-US" sz="2800" dirty="0">
                <a:solidFill>
                  <a:srgbClr val="000080"/>
                </a:solidFill>
                <a:effectLst/>
              </a:rPr>
              <a:t>]: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gArray</a:t>
            </a:r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800" b="1" dirty="0">
                <a:solidFill>
                  <a:srgbClr val="8B0000"/>
                </a:solidFill>
                <a:effectLst/>
              </a:rPr>
              <a:t>3</a:t>
            </a:r>
            <a:r>
              <a:rPr lang="en-US" sz="2800" dirty="0">
                <a:solidFill>
                  <a:srgbClr val="8B0000"/>
                </a:solidFill>
                <a:effectLst/>
              </a:rPr>
              <a:t>]: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effectLst/>
              </a:rPr>
              <a:t>array([[79, 95, 60],</a:t>
            </a:r>
          </a:p>
          <a:p>
            <a:r>
              <a:rPr lang="en-US" sz="2800" dirty="0">
                <a:effectLst/>
              </a:rPr>
              <a:t>[95, 60, 61],</a:t>
            </a:r>
          </a:p>
          <a:p>
            <a:r>
              <a:rPr lang="en-US" sz="2800" dirty="0">
                <a:effectLst/>
              </a:rPr>
              <a:t>[99, 67, 84],</a:t>
            </a:r>
          </a:p>
          <a:p>
            <a:r>
              <a:rPr lang="en-US" sz="2800" dirty="0">
                <a:effectLst/>
              </a:rPr>
              <a:t>..., </a:t>
            </a:r>
          </a:p>
          <a:p>
            <a:r>
              <a:rPr lang="en-US" sz="2800" dirty="0">
                <a:effectLst/>
              </a:rPr>
              <a:t>[67, 73, 80],</a:t>
            </a:r>
          </a:p>
          <a:p>
            <a:r>
              <a:rPr lang="en-US" sz="2800" dirty="0">
                <a:effectLst/>
              </a:rPr>
              <a:t>[82, 89, 61],</a:t>
            </a:r>
          </a:p>
          <a:p>
            <a:r>
              <a:rPr lang="en-US" sz="2800" dirty="0">
                <a:effectLst/>
              </a:rPr>
              <a:t>[94, 67, 88]])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307016" y="720018"/>
            <a:ext cx="5167531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gArray</a:t>
            </a:r>
            <a:r>
              <a:rPr lang="en-US" sz="2400" dirty="0"/>
              <a:t>[0,2]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60</a:t>
            </a:r>
          </a:p>
          <a:p>
            <a:endParaRPr lang="en-US" sz="2400" dirty="0">
              <a:solidFill>
                <a:srgbClr val="000080"/>
              </a:solidFill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7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[2,:]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7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array([99, 67, 84])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8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</a:t>
            </a:r>
            <a:r>
              <a:rPr lang="en-US" sz="2400">
                <a:effectLst/>
              </a:rPr>
              <a:t>[:, 0]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8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array([79, 95, 99, 76, 91, 70, 88, 67, 82, 94])</a:t>
            </a:r>
          </a:p>
          <a:p>
            <a:endParaRPr lang="en-US" sz="2400" dirty="0">
              <a:solidFill>
                <a:srgbClr val="000080"/>
              </a:solidFill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9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[:3, :2]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9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dirty="0">
                <a:effectLst/>
              </a:rPr>
              <a:t>array([[79, 95],</a:t>
            </a:r>
          </a:p>
          <a:p>
            <a:r>
              <a:rPr lang="en-US" sz="2400" dirty="0">
                <a:effectLst/>
              </a:rPr>
              <a:t>[95, 60],</a:t>
            </a:r>
          </a:p>
          <a:p>
            <a:r>
              <a:rPr lang="en-US" sz="2400" dirty="0">
                <a:effectLst/>
              </a:rPr>
              <a:t>[99, 67]])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1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5634" cy="4351338"/>
          </a:xfrm>
        </p:spPr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is used for storage of homogeneous data</a:t>
            </a:r>
          </a:p>
          <a:p>
            <a:pPr lvl="1"/>
            <a:r>
              <a:rPr lang="en-US" dirty="0"/>
              <a:t>i.e., all elements must be the same type</a:t>
            </a:r>
          </a:p>
          <a:p>
            <a:r>
              <a:rPr lang="en-US" dirty="0"/>
              <a:t>Every array must have a shape</a:t>
            </a:r>
          </a:p>
          <a:p>
            <a:r>
              <a:rPr lang="en-US" dirty="0"/>
              <a:t>And a </a:t>
            </a:r>
            <a:r>
              <a:rPr lang="en-US" dirty="0" err="1"/>
              <a:t>dtype</a:t>
            </a:r>
            <a:endParaRPr lang="en-US" dirty="0"/>
          </a:p>
          <a:p>
            <a:r>
              <a:rPr lang="en-US" dirty="0"/>
              <a:t>Supports convenient slicing, indexing and efficient </a:t>
            </a:r>
            <a:r>
              <a:rPr lang="en-US" dirty="0" err="1"/>
              <a:t>vectorized</a:t>
            </a:r>
            <a:r>
              <a:rPr lang="en-US" dirty="0"/>
              <a:t> computation</a:t>
            </a:r>
          </a:p>
          <a:p>
            <a:pPr lvl="1"/>
            <a:r>
              <a:rPr lang="en-US" dirty="0"/>
              <a:t>Avoid for loops, and much more efficient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3834" y="1809017"/>
            <a:ext cx="3376247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15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type(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)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15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numpy.ndarray</a:t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16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gArray.ndim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16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2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17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gArray.shape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17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(10, 3)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18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gArray.dtype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18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dtype</a:t>
            </a:r>
            <a:r>
              <a:rPr lang="en-US" sz="2400" dirty="0">
                <a:effectLst/>
              </a:rPr>
              <a:t>('int32')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2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25" y="182245"/>
            <a:ext cx="4409049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14" y="1825625"/>
            <a:ext cx="2012854" cy="4351338"/>
          </a:xfrm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np.array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np.zeros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np.ones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np.eye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np.random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1054" y="1434129"/>
            <a:ext cx="43656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65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np.array</a:t>
            </a:r>
            <a:r>
              <a:rPr lang="en-US" sz="2400" dirty="0"/>
              <a:t>([[0,1,2],[2,3,4]])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65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array([[0, 1, 2],</a:t>
            </a:r>
          </a:p>
          <a:p>
            <a:r>
              <a:rPr lang="en-US" sz="2400" dirty="0"/>
              <a:t>	[2, 3, 4]])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66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np.zeros</a:t>
            </a:r>
            <a:r>
              <a:rPr lang="en-US" sz="2400" dirty="0"/>
              <a:t>((2,3))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66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array([[ 0., 0., 0.],</a:t>
            </a:r>
          </a:p>
          <a:p>
            <a:r>
              <a:rPr lang="en-US" sz="2400" dirty="0"/>
              <a:t>	[0., 0., 0.]])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67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np.ones</a:t>
            </a:r>
            <a:r>
              <a:rPr lang="en-US" sz="2400" dirty="0"/>
              <a:t>((2,3))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67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array([[ 1., 1., 1.],</a:t>
            </a:r>
          </a:p>
          <a:p>
            <a:r>
              <a:rPr lang="en-US" sz="2400" dirty="0"/>
              <a:t>	[1., 1., 1.]])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3526" y="1479686"/>
            <a:ext cx="50403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0"/>
                </a:solidFill>
              </a:rPr>
              <a:t>In [</a:t>
            </a:r>
            <a:r>
              <a:rPr lang="en-US" sz="2200" b="1" dirty="0">
                <a:solidFill>
                  <a:srgbClr val="000080"/>
                </a:solidFill>
              </a:rPr>
              <a:t>69</a:t>
            </a:r>
            <a:r>
              <a:rPr lang="en-US" sz="2200" dirty="0">
                <a:solidFill>
                  <a:srgbClr val="000080"/>
                </a:solidFill>
              </a:rPr>
              <a:t>]:</a:t>
            </a:r>
            <a:r>
              <a:rPr lang="en-US" sz="2200" dirty="0"/>
              <a:t> </a:t>
            </a:r>
            <a:r>
              <a:rPr lang="en-US" sz="2200" dirty="0" err="1"/>
              <a:t>np.eye</a:t>
            </a:r>
            <a:r>
              <a:rPr lang="en-US" sz="2200" dirty="0"/>
              <a:t>(3)</a:t>
            </a:r>
          </a:p>
          <a:p>
            <a:r>
              <a:rPr lang="en-US" sz="2200" dirty="0">
                <a:solidFill>
                  <a:srgbClr val="8B0000"/>
                </a:solidFill>
              </a:rPr>
              <a:t>Out[</a:t>
            </a:r>
            <a:r>
              <a:rPr lang="en-US" sz="2200" b="1" dirty="0">
                <a:solidFill>
                  <a:srgbClr val="8B0000"/>
                </a:solidFill>
              </a:rPr>
              <a:t>69</a:t>
            </a:r>
            <a:r>
              <a:rPr lang="en-US" sz="2200" dirty="0">
                <a:solidFill>
                  <a:srgbClr val="8B0000"/>
                </a:solidFill>
              </a:rPr>
              <a:t>]:</a:t>
            </a:r>
            <a:r>
              <a:rPr lang="en-US" sz="2200" dirty="0"/>
              <a:t> </a:t>
            </a:r>
          </a:p>
          <a:p>
            <a:r>
              <a:rPr lang="en-US" sz="2200" dirty="0"/>
              <a:t>array([[ 1., 0., 0.],</a:t>
            </a:r>
          </a:p>
          <a:p>
            <a:r>
              <a:rPr lang="en-US" sz="2200" dirty="0"/>
              <a:t>	[ 0., 1., 0.],</a:t>
            </a:r>
          </a:p>
          <a:p>
            <a:r>
              <a:rPr lang="en-US" sz="2200" dirty="0"/>
              <a:t>	[ 0., 0., 1.]])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>
                <a:solidFill>
                  <a:srgbClr val="000080"/>
                </a:solidFill>
              </a:rPr>
              <a:t>In [</a:t>
            </a:r>
            <a:r>
              <a:rPr lang="en-US" sz="2200" b="1" dirty="0">
                <a:solidFill>
                  <a:srgbClr val="000080"/>
                </a:solidFill>
              </a:rPr>
              <a:t>70</a:t>
            </a:r>
            <a:r>
              <a:rPr lang="en-US" sz="2200" dirty="0">
                <a:solidFill>
                  <a:srgbClr val="000080"/>
                </a:solidFill>
              </a:rPr>
              <a:t>]:</a:t>
            </a:r>
            <a:r>
              <a:rPr lang="en-US" sz="2200" dirty="0"/>
              <a:t> </a:t>
            </a:r>
            <a:r>
              <a:rPr lang="en-US" sz="2200" dirty="0" err="1"/>
              <a:t>np.arange</a:t>
            </a:r>
            <a:r>
              <a:rPr lang="en-US" sz="2200" dirty="0"/>
              <a:t>(0, 10, 2)</a:t>
            </a:r>
          </a:p>
          <a:p>
            <a:r>
              <a:rPr lang="en-US" sz="2200" dirty="0">
                <a:solidFill>
                  <a:srgbClr val="8B0000"/>
                </a:solidFill>
              </a:rPr>
              <a:t>Out[</a:t>
            </a:r>
            <a:r>
              <a:rPr lang="en-US" sz="2200" b="1" dirty="0">
                <a:solidFill>
                  <a:srgbClr val="8B0000"/>
                </a:solidFill>
              </a:rPr>
              <a:t>70</a:t>
            </a:r>
            <a:r>
              <a:rPr lang="en-US" sz="2200" dirty="0">
                <a:solidFill>
                  <a:srgbClr val="8B0000"/>
                </a:solidFill>
              </a:rPr>
              <a:t>]:</a:t>
            </a:r>
            <a:r>
              <a:rPr lang="en-US" sz="2200" dirty="0"/>
              <a:t> array([0, 2, 4, 6, 8])</a:t>
            </a:r>
          </a:p>
          <a:p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6373588" y="4537529"/>
            <a:ext cx="5393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295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np.random.randint</a:t>
            </a:r>
            <a:r>
              <a:rPr lang="en-US" sz="2400" dirty="0"/>
              <a:t>(0, 10, (3,3))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295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array([[8, 7, 6],</a:t>
            </a:r>
          </a:p>
          <a:p>
            <a:r>
              <a:rPr lang="en-US" sz="2400" dirty="0"/>
              <a:t>	[0, 8, 9],</a:t>
            </a:r>
          </a:p>
          <a:p>
            <a:r>
              <a:rPr lang="en-US" sz="2400" dirty="0"/>
              <a:t>	[9, 0, 4]])</a:t>
            </a:r>
          </a:p>
        </p:txBody>
      </p:sp>
    </p:spTree>
    <p:extLst>
      <p:ext uri="{BB962C8B-B14F-4D97-AF65-F5344CB8AC3E}">
        <p14:creationId xmlns:p14="http://schemas.microsoft.com/office/powerpoint/2010/main" val="130667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int8, int16, int32, int64</a:t>
            </a:r>
          </a:p>
          <a:p>
            <a:r>
              <a:rPr lang="en-US" dirty="0"/>
              <a:t>float16, float32, float64, float128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Unicode</a:t>
            </a:r>
          </a:p>
          <a:p>
            <a:endParaRPr lang="en-US" dirty="0"/>
          </a:p>
          <a:p>
            <a:r>
              <a:rPr lang="en-US" dirty="0" err="1"/>
              <a:t>gArray.astype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7249" y="138166"/>
            <a:ext cx="56552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800" b="1" dirty="0">
                <a:solidFill>
                  <a:srgbClr val="000080"/>
                </a:solidFill>
                <a:effectLst/>
              </a:rPr>
              <a:t>34</a:t>
            </a:r>
            <a:r>
              <a:rPr lang="en-US" sz="2800" dirty="0">
                <a:solidFill>
                  <a:srgbClr val="000080"/>
                </a:solidFill>
                <a:effectLst/>
              </a:rPr>
              <a:t>]: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gArray.astype</a:t>
            </a:r>
            <a:r>
              <a:rPr lang="en-US" sz="2800" dirty="0">
                <a:effectLst/>
              </a:rPr>
              <a:t>(np.float64)</a:t>
            </a:r>
          </a:p>
          <a:p>
            <a:r>
              <a:rPr lang="en-US" sz="28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800" b="1" dirty="0">
                <a:solidFill>
                  <a:srgbClr val="8B0000"/>
                </a:solidFill>
                <a:effectLst/>
              </a:rPr>
              <a:t>34</a:t>
            </a:r>
            <a:r>
              <a:rPr lang="en-US" sz="2800" dirty="0">
                <a:solidFill>
                  <a:srgbClr val="8B0000"/>
                </a:solidFill>
                <a:effectLst/>
              </a:rPr>
              <a:t>]: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effectLst/>
              </a:rPr>
              <a:t>array([[ 79., 95., 60.],</a:t>
            </a:r>
          </a:p>
          <a:p>
            <a:r>
              <a:rPr lang="en-US" sz="2800" dirty="0">
                <a:effectLst/>
              </a:rPr>
              <a:t>[ 95., 60., 61.],</a:t>
            </a:r>
          </a:p>
          <a:p>
            <a:r>
              <a:rPr lang="en-US" sz="2800" dirty="0">
                <a:effectLst/>
              </a:rPr>
              <a:t>..., </a:t>
            </a:r>
          </a:p>
          <a:p>
            <a:r>
              <a:rPr lang="en-US" sz="2800" dirty="0">
                <a:effectLst/>
              </a:rPr>
              <a:t>[ 82., 89., 61.],</a:t>
            </a:r>
          </a:p>
          <a:p>
            <a:r>
              <a:rPr lang="en-US" sz="2800" dirty="0">
                <a:effectLst/>
              </a:rPr>
              <a:t>[ 94., 67., 88.]])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46916" y="3319975"/>
            <a:ext cx="104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64 bits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45391" y="2757268"/>
            <a:ext cx="211015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14753" y="33960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79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num_string</a:t>
            </a:r>
            <a:r>
              <a:rPr lang="en-US" sz="2400" dirty="0"/>
              <a:t> = </a:t>
            </a:r>
            <a:r>
              <a:rPr lang="en-US" sz="2400" dirty="0" err="1"/>
              <a:t>np.array</a:t>
            </a:r>
            <a:r>
              <a:rPr lang="en-US" sz="2400" dirty="0"/>
              <a:t>(['1.0', '2.05', '3'])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81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num_string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81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array(['1.0', '2.05', '3'], </a:t>
            </a:r>
          </a:p>
          <a:p>
            <a:r>
              <a:rPr lang="en-US" sz="2400" dirty="0" err="1"/>
              <a:t>dtype</a:t>
            </a:r>
            <a:r>
              <a:rPr lang="en-US" sz="2400" dirty="0"/>
              <a:t>='&lt;U4')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82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num_string.astype</a:t>
            </a:r>
            <a:r>
              <a:rPr lang="en-US" sz="2400" dirty="0"/>
              <a:t>(</a:t>
            </a:r>
            <a:r>
              <a:rPr lang="en-US" sz="2400" dirty="0" err="1"/>
              <a:t>np.float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82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array([ 1. , 2.05, 3. ])</a:t>
            </a:r>
          </a:p>
        </p:txBody>
      </p:sp>
    </p:spTree>
    <p:extLst>
      <p:ext uri="{BB962C8B-B14F-4D97-AF65-F5344CB8AC3E}">
        <p14:creationId xmlns:p14="http://schemas.microsoft.com/office/powerpoint/2010/main" val="269259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8022" cy="1606892"/>
          </a:xfrm>
        </p:spPr>
        <p:txBody>
          <a:bodyPr>
            <a:normAutofit/>
          </a:bodyPr>
          <a:lstStyle/>
          <a:p>
            <a:r>
              <a:rPr lang="en-US" dirty="0"/>
              <a:t>Between arrays and scalars</a:t>
            </a:r>
          </a:p>
          <a:p>
            <a:r>
              <a:rPr lang="en-US" dirty="0"/>
              <a:t>Between equal-sized arrays: elementwise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6223" y="577004"/>
            <a:ext cx="49377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87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= array([[0,1,2],[3,4,5]])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88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* 2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88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array([[ 0, 2, 4],</a:t>
            </a:r>
          </a:p>
          <a:p>
            <a:r>
              <a:rPr lang="en-US" sz="2400" dirty="0"/>
              <a:t>	[ 6, 8, 10]])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90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** 2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90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array([[ 0, 1, 4],</a:t>
            </a:r>
          </a:p>
          <a:p>
            <a:r>
              <a:rPr lang="en-US" sz="2400" dirty="0"/>
              <a:t>	[ 9, 16, 25]])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91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2 ** </a:t>
            </a:r>
            <a:r>
              <a:rPr lang="en-US" sz="2400" dirty="0" err="1"/>
              <a:t>arr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91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array([[ 1, 2, 4],</a:t>
            </a:r>
          </a:p>
          <a:p>
            <a:r>
              <a:rPr lang="en-US" sz="2400" dirty="0"/>
              <a:t>	[ 8, 16, 32]], </a:t>
            </a:r>
            <a:r>
              <a:rPr lang="en-US" sz="2400" dirty="0" err="1"/>
              <a:t>dtype</a:t>
            </a:r>
            <a:r>
              <a:rPr lang="en-US" sz="2400" dirty="0"/>
              <a:t>=int32)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62927" y="347930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94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* </a:t>
            </a:r>
            <a:r>
              <a:rPr lang="en-US" sz="2400" dirty="0" err="1"/>
              <a:t>arr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94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array([[ 0, 1, 4],</a:t>
            </a:r>
          </a:p>
          <a:p>
            <a:r>
              <a:rPr lang="en-US" sz="2400" dirty="0"/>
              <a:t>	[ 9, 16, 25]])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95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/ (arr+1)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95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array([[ 0. , 0.5 , 0.66666667],</a:t>
            </a:r>
          </a:p>
          <a:p>
            <a:r>
              <a:rPr lang="en-US" sz="2400" dirty="0"/>
              <a:t>	[ 0.75 , 0.8 , 0.83333333]])</a:t>
            </a:r>
          </a:p>
        </p:txBody>
      </p:sp>
    </p:spTree>
    <p:extLst>
      <p:ext uri="{BB962C8B-B14F-4D97-AF65-F5344CB8AC3E}">
        <p14:creationId xmlns:p14="http://schemas.microsoft.com/office/powerpoint/2010/main" val="195272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19024</TotalTime>
  <Words>4575</Words>
  <Application>Microsoft Office PowerPoint</Application>
  <PresentationFormat>Widescreen</PresentationFormat>
  <Paragraphs>648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CS 3753 &amp; 5163  Introduction to Data Science</vt:lpstr>
      <vt:lpstr>Numpy</vt:lpstr>
      <vt:lpstr>Numpy</vt:lpstr>
      <vt:lpstr>ndarray vs list of lists</vt:lpstr>
      <vt:lpstr>ndarray vs list of lists </vt:lpstr>
      <vt:lpstr>ndarray</vt:lpstr>
      <vt:lpstr>Creating ndarrays</vt:lpstr>
      <vt:lpstr>Numpy data types</vt:lpstr>
      <vt:lpstr>Array operations</vt:lpstr>
      <vt:lpstr>Speed difference between for loop and vectorized computation</vt:lpstr>
      <vt:lpstr>Array indexing and slicing</vt:lpstr>
      <vt:lpstr>Array indexing and slicing (cont’d)</vt:lpstr>
      <vt:lpstr>Array slices are views</vt:lpstr>
      <vt:lpstr>Boolean indexing</vt:lpstr>
      <vt:lpstr>Reshaping and transposing</vt:lpstr>
      <vt:lpstr>Reshape and transpose only  changes view!</vt:lpstr>
      <vt:lpstr>PowerPoint Presentation</vt:lpstr>
      <vt:lpstr>PowerPoint Presentation</vt:lpstr>
      <vt:lpstr>Useful numpy reference webpages</vt:lpstr>
      <vt:lpstr>Matrix</vt:lpstr>
      <vt:lpstr>Matrix</vt:lpstr>
      <vt:lpstr>Vectors</vt:lpstr>
      <vt:lpstr>Identity matrix</vt:lpstr>
      <vt:lpstr>Diagonal matrix</vt:lpstr>
      <vt:lpstr>Dot product</vt:lpstr>
      <vt:lpstr>Matrix multiplication</vt:lpstr>
      <vt:lpstr>PowerPoint Presentation</vt:lpstr>
      <vt:lpstr>PowerPoint Presentation</vt:lpstr>
      <vt:lpstr>PowerPoint Presentation</vt:lpstr>
      <vt:lpstr>Speed difference between for loop and matrix multiplication</vt:lpstr>
      <vt:lpstr>PowerPoint Presentation</vt:lpstr>
      <vt:lpstr>numpy.sort() and numpy.argsort()</vt:lpstr>
      <vt:lpstr>any, all, where, nonzero</vt:lpstr>
      <vt:lpstr>Adjacency matrix for a graph</vt:lpstr>
      <vt:lpstr>PowerPoint Presentation</vt:lpstr>
      <vt:lpstr>PowerPoint Presentation</vt:lpstr>
      <vt:lpstr>Sparse matrix support</vt:lpstr>
      <vt:lpstr>Ravel, flatten, flat, squeeze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Ruan</dc:creator>
  <cp:lastModifiedBy>Jose Pague</cp:lastModifiedBy>
  <cp:revision>73</cp:revision>
  <dcterms:created xsi:type="dcterms:W3CDTF">2017-09-04T05:05:35Z</dcterms:created>
  <dcterms:modified xsi:type="dcterms:W3CDTF">2022-02-12T04:36:37Z</dcterms:modified>
</cp:coreProperties>
</file>