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365" r:id="rId4"/>
    <p:sldId id="366" r:id="rId5"/>
    <p:sldId id="367" r:id="rId6"/>
    <p:sldId id="261" r:id="rId7"/>
    <p:sldId id="262" r:id="rId8"/>
    <p:sldId id="260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3" r:id="rId28"/>
    <p:sldId id="282" r:id="rId29"/>
    <p:sldId id="281" r:id="rId30"/>
    <p:sldId id="284" r:id="rId31"/>
    <p:sldId id="294" r:id="rId32"/>
    <p:sldId id="324" r:id="rId33"/>
    <p:sldId id="325" r:id="rId34"/>
    <p:sldId id="295" r:id="rId35"/>
    <p:sldId id="296" r:id="rId36"/>
    <p:sldId id="286" r:id="rId37"/>
    <p:sldId id="285" r:id="rId38"/>
    <p:sldId id="326" r:id="rId39"/>
    <p:sldId id="327" r:id="rId40"/>
    <p:sldId id="336" r:id="rId41"/>
    <p:sldId id="289" r:id="rId42"/>
    <p:sldId id="290" r:id="rId43"/>
    <p:sldId id="322" r:id="rId44"/>
    <p:sldId id="328" r:id="rId45"/>
    <p:sldId id="291" r:id="rId46"/>
    <p:sldId id="332" r:id="rId47"/>
    <p:sldId id="323" r:id="rId48"/>
    <p:sldId id="329" r:id="rId49"/>
    <p:sldId id="330" r:id="rId50"/>
    <p:sldId id="333" r:id="rId51"/>
    <p:sldId id="335" r:id="rId52"/>
    <p:sldId id="361" r:id="rId53"/>
    <p:sldId id="362" r:id="rId54"/>
    <p:sldId id="363" r:id="rId55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libri Light" panose="020F0302020204030204" pitchFamily="34" charset="0"/>
      <p:regular r:id="rId61"/>
      <p:italic r:id="rId62"/>
    </p:embeddedFont>
    <p:embeddedFont>
      <p:font typeface="Curlz MT" panose="04040404050702020202" pitchFamily="82" charset="0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939A9-A6FC-4FB1-AC02-654721506398}" v="5" dt="2022-02-17T16:59:3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hua Ruan" userId="92d3cf1d-80a2-4e8f-b52b-f0260e9c9bc1" providerId="ADAL" clId="{CE6DD38F-6577-4111-88C9-F0FE93085007}"/>
    <pc:docChg chg="undo custSel delSld modSld">
      <pc:chgData name="Jianhua Ruan" userId="92d3cf1d-80a2-4e8f-b52b-f0260e9c9bc1" providerId="ADAL" clId="{CE6DD38F-6577-4111-88C9-F0FE93085007}" dt="2020-10-14T15:10:21.184" v="150" actId="47"/>
      <pc:docMkLst>
        <pc:docMk/>
      </pc:docMkLst>
      <pc:sldChg chg="modSp mod">
        <pc:chgData name="Jianhua Ruan" userId="92d3cf1d-80a2-4e8f-b52b-f0260e9c9bc1" providerId="ADAL" clId="{CE6DD38F-6577-4111-88C9-F0FE93085007}" dt="2020-10-14T15:09:41.230" v="149" actId="20577"/>
        <pc:sldMkLst>
          <pc:docMk/>
          <pc:sldMk cId="2116514372" sldId="257"/>
        </pc:sldMkLst>
        <pc:spChg chg="mod">
          <ac:chgData name="Jianhua Ruan" userId="92d3cf1d-80a2-4e8f-b52b-f0260e9c9bc1" providerId="ADAL" clId="{CE6DD38F-6577-4111-88C9-F0FE93085007}" dt="2020-10-14T15:09:41.230" v="149" actId="20577"/>
          <ac:spMkLst>
            <pc:docMk/>
            <pc:sldMk cId="2116514372" sldId="257"/>
            <ac:spMk id="3" creationId="{00000000-0000-0000-0000-000000000000}"/>
          </ac:spMkLst>
        </pc:spChg>
      </pc:sldChg>
      <pc:sldChg chg="modSp mod">
        <pc:chgData name="Jianhua Ruan" userId="92d3cf1d-80a2-4e8f-b52b-f0260e9c9bc1" providerId="ADAL" clId="{CE6DD38F-6577-4111-88C9-F0FE93085007}" dt="2020-10-14T15:09:21.823" v="132" actId="20577"/>
        <pc:sldMkLst>
          <pc:docMk/>
          <pc:sldMk cId="274953548" sldId="258"/>
        </pc:sldMkLst>
        <pc:spChg chg="mod">
          <ac:chgData name="Jianhua Ruan" userId="92d3cf1d-80a2-4e8f-b52b-f0260e9c9bc1" providerId="ADAL" clId="{CE6DD38F-6577-4111-88C9-F0FE93085007}" dt="2020-10-14T15:09:21.823" v="132" actId="20577"/>
          <ac:spMkLst>
            <pc:docMk/>
            <pc:sldMk cId="274953548" sldId="258"/>
            <ac:spMk id="3" creationId="{00000000-0000-0000-0000-000000000000}"/>
          </ac:spMkLst>
        </pc:spChg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486669839" sldId="29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159851580" sldId="29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87830970" sldId="299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722553514" sldId="300"/>
        </pc:sldMkLst>
      </pc:sldChg>
      <pc:sldChg chg="addSp modSp del mod">
        <pc:chgData name="Jianhua Ruan" userId="92d3cf1d-80a2-4e8f-b52b-f0260e9c9bc1" providerId="ADAL" clId="{CE6DD38F-6577-4111-88C9-F0FE93085007}" dt="2020-10-14T15:10:21.184" v="150" actId="47"/>
        <pc:sldMkLst>
          <pc:docMk/>
          <pc:sldMk cId="827676053" sldId="301"/>
        </pc:sldMkLst>
        <pc:spChg chg="add mod">
          <ac:chgData name="Jianhua Ruan" userId="92d3cf1d-80a2-4e8f-b52b-f0260e9c9bc1" providerId="ADAL" clId="{CE6DD38F-6577-4111-88C9-F0FE93085007}" dt="2020-10-05T12:39:40.519" v="3" actId="14100"/>
          <ac:spMkLst>
            <pc:docMk/>
            <pc:sldMk cId="827676053" sldId="301"/>
            <ac:spMk id="5" creationId="{775190D9-B494-4189-A586-CAF327B758E4}"/>
          </ac:spMkLst>
        </pc:spChg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139152175" sldId="302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802051183" sldId="303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96379940" sldId="304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908182999" sldId="305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301848862" sldId="306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279255183" sldId="30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04486390" sldId="30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57640161" sldId="309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217693043" sldId="310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610043617" sldId="311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4220362411" sldId="312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163462713" sldId="313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644037938" sldId="314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916956682" sldId="315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82810914" sldId="316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847348307" sldId="31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124613268" sldId="31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970503918" sldId="321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200370198" sldId="33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516944833" sldId="33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717401197" sldId="339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882450107" sldId="340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850284001" sldId="341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021809860" sldId="343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220602008" sldId="34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265978670" sldId="34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25779279" sldId="349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2036926327" sldId="350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656145891" sldId="352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574178532" sldId="353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0" sldId="354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284748855" sldId="355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166875123" sldId="357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345751488" sldId="358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3501356715" sldId="359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741803640" sldId="360"/>
        </pc:sldMkLst>
      </pc:sldChg>
      <pc:sldChg chg="del">
        <pc:chgData name="Jianhua Ruan" userId="92d3cf1d-80a2-4e8f-b52b-f0260e9c9bc1" providerId="ADAL" clId="{CE6DD38F-6577-4111-88C9-F0FE93085007}" dt="2020-10-14T15:10:21.184" v="150" actId="47"/>
        <pc:sldMkLst>
          <pc:docMk/>
          <pc:sldMk cId="1561529736" sldId="364"/>
        </pc:sldMkLst>
      </pc:sldChg>
      <pc:sldChg chg="addSp delSp modSp mod">
        <pc:chgData name="Jianhua Ruan" userId="92d3cf1d-80a2-4e8f-b52b-f0260e9c9bc1" providerId="ADAL" clId="{CE6DD38F-6577-4111-88C9-F0FE93085007}" dt="2020-10-05T15:29:32.471" v="84" actId="20577"/>
        <pc:sldMkLst>
          <pc:docMk/>
          <pc:sldMk cId="4095265957" sldId="365"/>
        </pc:sldMkLst>
        <pc:spChg chg="add del mod">
          <ac:chgData name="Jianhua Ruan" userId="92d3cf1d-80a2-4e8f-b52b-f0260e9c9bc1" providerId="ADAL" clId="{CE6DD38F-6577-4111-88C9-F0FE93085007}" dt="2020-10-05T15:29:32.471" v="84" actId="20577"/>
          <ac:spMkLst>
            <pc:docMk/>
            <pc:sldMk cId="4095265957" sldId="365"/>
            <ac:spMk id="3" creationId="{DF266EA4-1F4F-47A1-AEB1-47D6C46F8F8E}"/>
          </ac:spMkLst>
        </pc:spChg>
        <pc:spChg chg="add del mod">
          <ac:chgData name="Jianhua Ruan" userId="92d3cf1d-80a2-4e8f-b52b-f0260e9c9bc1" providerId="ADAL" clId="{CE6DD38F-6577-4111-88C9-F0FE93085007}" dt="2020-10-05T15:29:25.704" v="73" actId="478"/>
          <ac:spMkLst>
            <pc:docMk/>
            <pc:sldMk cId="4095265957" sldId="365"/>
            <ac:spMk id="5" creationId="{6A8011F7-A0F0-4617-B20C-EC7CD7D6F8D3}"/>
          </ac:spMkLst>
        </pc:spChg>
      </pc:sldChg>
    </pc:docChg>
  </pc:docChgLst>
  <pc:docChgLst>
    <pc:chgData name="Jianhua Ruan" userId="92d3cf1d-80a2-4e8f-b52b-f0260e9c9bc1" providerId="ADAL" clId="{066939A9-A6FC-4FB1-AC02-654721506398}"/>
    <pc:docChg chg="custSel addSld modSld">
      <pc:chgData name="Jianhua Ruan" userId="92d3cf1d-80a2-4e8f-b52b-f0260e9c9bc1" providerId="ADAL" clId="{066939A9-A6FC-4FB1-AC02-654721506398}" dt="2022-02-17T16:59:37.434" v="1310" actId="478"/>
      <pc:docMkLst>
        <pc:docMk/>
      </pc:docMkLst>
      <pc:sldChg chg="modSp new mod">
        <pc:chgData name="Jianhua Ruan" userId="92d3cf1d-80a2-4e8f-b52b-f0260e9c9bc1" providerId="ADAL" clId="{066939A9-A6FC-4FB1-AC02-654721506398}" dt="2022-02-17T16:52:45.544" v="1274" actId="20577"/>
        <pc:sldMkLst>
          <pc:docMk/>
          <pc:sldMk cId="2115261408" sldId="366"/>
        </pc:sldMkLst>
        <pc:spChg chg="mod">
          <ac:chgData name="Jianhua Ruan" userId="92d3cf1d-80a2-4e8f-b52b-f0260e9c9bc1" providerId="ADAL" clId="{066939A9-A6FC-4FB1-AC02-654721506398}" dt="2022-02-17T16:22:23.127" v="9" actId="20577"/>
          <ac:spMkLst>
            <pc:docMk/>
            <pc:sldMk cId="2115261408" sldId="366"/>
            <ac:spMk id="2" creationId="{52C2EF65-C7B7-4AB9-BD80-A90E853808CE}"/>
          </ac:spMkLst>
        </pc:spChg>
        <pc:spChg chg="mod">
          <ac:chgData name="Jianhua Ruan" userId="92d3cf1d-80a2-4e8f-b52b-f0260e9c9bc1" providerId="ADAL" clId="{066939A9-A6FC-4FB1-AC02-654721506398}" dt="2022-02-17T16:52:45.544" v="1274" actId="20577"/>
          <ac:spMkLst>
            <pc:docMk/>
            <pc:sldMk cId="2115261408" sldId="366"/>
            <ac:spMk id="3" creationId="{486A3D0F-582B-4285-AB3C-7ACDBF5D8B17}"/>
          </ac:spMkLst>
        </pc:spChg>
      </pc:sldChg>
      <pc:sldChg chg="addSp delSp modSp new mod">
        <pc:chgData name="Jianhua Ruan" userId="92d3cf1d-80a2-4e8f-b52b-f0260e9c9bc1" providerId="ADAL" clId="{066939A9-A6FC-4FB1-AC02-654721506398}" dt="2022-02-17T16:59:37.434" v="1310" actId="478"/>
        <pc:sldMkLst>
          <pc:docMk/>
          <pc:sldMk cId="818656096" sldId="367"/>
        </pc:sldMkLst>
        <pc:spChg chg="del">
          <ac:chgData name="Jianhua Ruan" userId="92d3cf1d-80a2-4e8f-b52b-f0260e9c9bc1" providerId="ADAL" clId="{066939A9-A6FC-4FB1-AC02-654721506398}" dt="2022-02-17T16:54:31.894" v="1275" actId="478"/>
          <ac:spMkLst>
            <pc:docMk/>
            <pc:sldMk cId="818656096" sldId="367"/>
            <ac:spMk id="2" creationId="{45834F7D-A0B5-4776-A1F5-A5AB86993FB5}"/>
          </ac:spMkLst>
        </pc:spChg>
        <pc:spChg chg="del">
          <ac:chgData name="Jianhua Ruan" userId="92d3cf1d-80a2-4e8f-b52b-f0260e9c9bc1" providerId="ADAL" clId="{066939A9-A6FC-4FB1-AC02-654721506398}" dt="2022-02-17T16:54:34.127" v="1276" actId="478"/>
          <ac:spMkLst>
            <pc:docMk/>
            <pc:sldMk cId="818656096" sldId="367"/>
            <ac:spMk id="3" creationId="{19803602-A535-4F62-ACE9-04FB100085F7}"/>
          </ac:spMkLst>
        </pc:spChg>
        <pc:spChg chg="add mod">
          <ac:chgData name="Jianhua Ruan" userId="92d3cf1d-80a2-4e8f-b52b-f0260e9c9bc1" providerId="ADAL" clId="{066939A9-A6FC-4FB1-AC02-654721506398}" dt="2022-02-17T16:56:24.884" v="1293" actId="404"/>
          <ac:spMkLst>
            <pc:docMk/>
            <pc:sldMk cId="818656096" sldId="367"/>
            <ac:spMk id="5" creationId="{553E7CE7-3C66-4B0E-9690-6296978B9B7D}"/>
          </ac:spMkLst>
        </pc:spChg>
        <pc:spChg chg="add del mod">
          <ac:chgData name="Jianhua Ruan" userId="92d3cf1d-80a2-4e8f-b52b-f0260e9c9bc1" providerId="ADAL" clId="{066939A9-A6FC-4FB1-AC02-654721506398}" dt="2022-02-17T16:56:50.588" v="1296" actId="478"/>
          <ac:spMkLst>
            <pc:docMk/>
            <pc:sldMk cId="818656096" sldId="367"/>
            <ac:spMk id="7" creationId="{8A130A01-725C-42A4-83B7-AAE940B4F6DF}"/>
          </ac:spMkLst>
        </pc:spChg>
        <pc:spChg chg="add mod">
          <ac:chgData name="Jianhua Ruan" userId="92d3cf1d-80a2-4e8f-b52b-f0260e9c9bc1" providerId="ADAL" clId="{066939A9-A6FC-4FB1-AC02-654721506398}" dt="2022-02-17T16:57:44.045" v="1302" actId="1076"/>
          <ac:spMkLst>
            <pc:docMk/>
            <pc:sldMk cId="818656096" sldId="367"/>
            <ac:spMk id="9" creationId="{98B72C98-1B0E-48C2-80EB-00F9CDC68ACC}"/>
          </ac:spMkLst>
        </pc:spChg>
        <pc:spChg chg="add del mod">
          <ac:chgData name="Jianhua Ruan" userId="92d3cf1d-80a2-4e8f-b52b-f0260e9c9bc1" providerId="ADAL" clId="{066939A9-A6FC-4FB1-AC02-654721506398}" dt="2022-02-17T16:59:37.434" v="1310" actId="478"/>
          <ac:spMkLst>
            <pc:docMk/>
            <pc:sldMk cId="818656096" sldId="367"/>
            <ac:spMk id="11" creationId="{8B137AA6-9612-4401-81DF-0B4FD970223A}"/>
          </ac:spMkLst>
        </pc:spChg>
        <pc:spChg chg="add mod">
          <ac:chgData name="Jianhua Ruan" userId="92d3cf1d-80a2-4e8f-b52b-f0260e9c9bc1" providerId="ADAL" clId="{066939A9-A6FC-4FB1-AC02-654721506398}" dt="2022-02-17T16:58:35.327" v="1307" actId="1076"/>
          <ac:spMkLst>
            <pc:docMk/>
            <pc:sldMk cId="818656096" sldId="367"/>
            <ac:spMk id="12" creationId="{46661798-19A1-4309-AC4C-CF1D3C2D8CA3}"/>
          </ac:spMkLst>
        </pc:spChg>
        <pc:picChg chg="add mod">
          <ac:chgData name="Jianhua Ruan" userId="92d3cf1d-80a2-4e8f-b52b-f0260e9c9bc1" providerId="ADAL" clId="{066939A9-A6FC-4FB1-AC02-654721506398}" dt="2022-02-17T16:57:34.987" v="1301" actId="1076"/>
          <ac:picMkLst>
            <pc:docMk/>
            <pc:sldMk cId="818656096" sldId="367"/>
            <ac:picMk id="1026" creationId="{4823D03B-2E10-48F8-9C45-F5115DDD60AB}"/>
          </ac:picMkLst>
        </pc:picChg>
        <pc:picChg chg="add mod">
          <ac:chgData name="Jianhua Ruan" userId="92d3cf1d-80a2-4e8f-b52b-f0260e9c9bc1" providerId="ADAL" clId="{066939A9-A6FC-4FB1-AC02-654721506398}" dt="2022-02-17T16:59:26.409" v="1309" actId="1076"/>
          <ac:picMkLst>
            <pc:docMk/>
            <pc:sldMk cId="818656096" sldId="367"/>
            <ac:picMk id="1028" creationId="{536A29B8-12C6-4191-9300-ADD2498CA3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4D55-8753-4F20-8253-3FA55F1C21A7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B616-0DEE-49AA-91F0-81FC10EA5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BFD7-3966-43DD-AE44-D83D7ACE021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3753 &amp; 5163 </a:t>
            </a:r>
            <a:br>
              <a:rPr lang="en-US" dirty="0"/>
            </a:br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4: More statistics and some probability</a:t>
            </a:r>
          </a:p>
          <a:p>
            <a:r>
              <a:rPr lang="en-US" dirty="0"/>
              <a:t>4.1 SEM, CI, Correlation, PMF, PDF, CDF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 (z-score)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49"/>
            <a:ext cx="6026834" cy="4587314"/>
          </a:xfrm>
        </p:spPr>
        <p:txBody>
          <a:bodyPr>
            <a:normAutofit/>
          </a:bodyPr>
          <a:lstStyle/>
          <a:p>
            <a:r>
              <a:rPr lang="en-US" sz="2400" dirty="0"/>
              <a:t>Z</a:t>
            </a:r>
            <a:r>
              <a:rPr lang="en-US" sz="2400" baseline="-25000" dirty="0"/>
              <a:t>i</a:t>
            </a:r>
            <a:r>
              <a:rPr lang="en-US" sz="2400" dirty="0"/>
              <a:t> = (x</a:t>
            </a:r>
            <a:r>
              <a:rPr lang="en-US" sz="2400" baseline="-25000" dirty="0"/>
              <a:t>i</a:t>
            </a:r>
            <a:r>
              <a:rPr lang="en-US" sz="2400" dirty="0"/>
              <a:t> - </a:t>
            </a:r>
            <a:r>
              <a:rPr lang="en-US" sz="2400" dirty="0">
                <a:sym typeface="Symbol" panose="05050102010706020507" pitchFamily="18" charset="2"/>
              </a:rPr>
              <a:t>) / </a:t>
            </a:r>
          </a:p>
          <a:p>
            <a:r>
              <a:rPr lang="en-US" sz="2400" dirty="0">
                <a:sym typeface="Symbol" panose="05050102010706020507" pitchFamily="18" charset="2"/>
              </a:rPr>
              <a:t>Z-score is unit-less, can be + or -</a:t>
            </a:r>
          </a:p>
          <a:p>
            <a:r>
              <a:rPr lang="en-US" sz="2400" dirty="0">
                <a:sym typeface="Symbol" panose="05050102010706020507" pitchFamily="18" charset="2"/>
              </a:rPr>
              <a:t>When distribution is approx. normal, z-score can be conveniently mapped to probabilities</a:t>
            </a:r>
          </a:p>
          <a:p>
            <a:pPr marL="0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613" y="1190880"/>
            <a:ext cx="4979534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491054"/>
            <a:ext cx="4831080" cy="3278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6647" y="3206175"/>
            <a:ext cx="4076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((weight - mean(weight))/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(weight))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9380" y="853510"/>
            <a:ext cx="137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 (weight)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2989" y="4626757"/>
            <a:ext cx="539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weight</a:t>
            </a:r>
            <a:r>
              <a:rPr lang="en-US">
                <a:solidFill>
                  <a:srgbClr val="000080"/>
                </a:solidFill>
                <a:effectLst/>
              </a:rPr>
              <a:t>: body weight </a:t>
            </a:r>
            <a:r>
              <a:rPr lang="en-US" dirty="0">
                <a:solidFill>
                  <a:srgbClr val="000080"/>
                </a:solidFill>
                <a:effectLst/>
              </a:rPr>
              <a:t>of a certain population (in LB)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1024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weight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1024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array([ 156., 140., 145., ..., 139., 140., 124.])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the (linear) relationship between two variables,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], and Y = [y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…, y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E.g. between one’s height and weight</a:t>
            </a:r>
          </a:p>
          <a:p>
            <a:r>
              <a:rPr lang="en-US" dirty="0"/>
              <a:t>Between results of two tests</a:t>
            </a:r>
          </a:p>
          <a:p>
            <a:pPr lvl="1"/>
            <a:r>
              <a:rPr lang="en-US" dirty="0"/>
              <a:t>Problem: the two variables may be on different unit, different scale, or different distribution</a:t>
            </a:r>
          </a:p>
          <a:p>
            <a:r>
              <a:rPr lang="en-US" dirty="0"/>
              <a:t>Option 1: convert the measurement to standardized score (z-score)</a:t>
            </a:r>
          </a:p>
          <a:p>
            <a:pPr lvl="1"/>
            <a:r>
              <a:rPr lang="en-US" dirty="0"/>
              <a:t>Pearson Correlation Coefficient</a:t>
            </a:r>
          </a:p>
          <a:p>
            <a:r>
              <a:rPr lang="en-US" dirty="0"/>
              <a:t>Option 2: sort the values and convert the measurement to ranks</a:t>
            </a:r>
          </a:p>
          <a:p>
            <a:pPr lvl="1"/>
            <a:r>
              <a:rPr lang="en-US" dirty="0"/>
              <a:t>Spearman Rank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4062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0077" y="1997612"/>
            <a:ext cx="4192215" cy="133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0077" y="3328474"/>
            <a:ext cx="2304622" cy="9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882" y="708962"/>
            <a:ext cx="6954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1076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friends = array([ 70, 65, 72, 63, 71, 64, 60, 64, 67])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minutes = array([175, 170, 205, 120, 220, 130, 105, 145, 190])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def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):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return 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 - mean(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))/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(minutes)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scatter(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z_friends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z_minutes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zfriends.dot(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 /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1076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0.92246383021660039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2504" y="0"/>
            <a:ext cx="5055752" cy="33916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882" y="5233277"/>
            <a:ext cx="5453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# using </a:t>
            </a:r>
            <a:r>
              <a:rPr lang="en-US" sz="2000" dirty="0" err="1">
                <a:solidFill>
                  <a:srgbClr val="000080"/>
                </a:solidFill>
              </a:rPr>
              <a:t>np.corrcoef</a:t>
            </a:r>
            <a:r>
              <a:rPr lang="en-US" sz="2000" dirty="0">
                <a:solidFill>
                  <a:srgbClr val="000080"/>
                </a:solidFill>
              </a:rPr>
              <a:t> gives the same result</a:t>
            </a:r>
            <a:endParaRPr lang="en-US" sz="2000" dirty="0">
              <a:solidFill>
                <a:srgbClr val="000080"/>
              </a:solidFill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1080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np.corrcoef</a:t>
            </a:r>
            <a:r>
              <a:rPr lang="en-US" sz="2000" dirty="0">
                <a:effectLst/>
              </a:rPr>
              <a:t>(friends, minutes)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1080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array([[ 1. , 0.92246383],</a:t>
            </a:r>
          </a:p>
          <a:p>
            <a:r>
              <a:rPr lang="en-US" sz="2000" dirty="0">
                <a:effectLst/>
              </a:rPr>
              <a:t>[ 0.92246383, 1. ]])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613" y="3415512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is sensitive to outliers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20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1085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friends2=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(friends,1)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1086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minutes2=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(minutes,1000)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1091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np.corrcoef</a:t>
            </a:r>
            <a:r>
              <a:rPr lang="en-US" sz="2400" dirty="0">
                <a:effectLst/>
              </a:rPr>
              <a:t>(friends2, minutes2)[0,1]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1091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-0.95014946790238775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47" y="3260348"/>
            <a:ext cx="4945079" cy="3296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097" y="3256991"/>
            <a:ext cx="505575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Rank Correlation Coefficient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674" y="18030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7163" y="18030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</a:t>
            </a:r>
            <a:r>
              <a:rPr lang="en-US" dirty="0">
                <a:solidFill>
                  <a:srgbClr val="000080"/>
                </a:solidFill>
                <a:effectLst/>
              </a:rPr>
              <a:t>n [</a:t>
            </a:r>
            <a:r>
              <a:rPr lang="en-US" b="1" dirty="0">
                <a:solidFill>
                  <a:srgbClr val="000080"/>
                </a:solidFill>
                <a:effectLst/>
              </a:rPr>
              <a:t>1113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0.96666666666666667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7163" y="39282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0.43030303030303024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9121" y="4080983"/>
            <a:ext cx="3784679" cy="264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498" y="1253635"/>
            <a:ext cx="3862402" cy="2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only measures </a:t>
            </a:r>
            <a:r>
              <a:rPr lang="en-US" b="1" i="1" dirty="0"/>
              <a:t>linear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38" y="1412851"/>
            <a:ext cx="9291050" cy="47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correlation between two variables does not tell you whether one causes the other, or the other way around or whether they might both be caused by something else altogether. </a:t>
            </a:r>
          </a:p>
          <a:p>
            <a:r>
              <a:rPr lang="en-US" dirty="0"/>
              <a:t>Ways to help figure out: time, randomized controlled trial,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198" y="3558316"/>
            <a:ext cx="6931412" cy="32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4781" y="3397459"/>
            <a:ext cx="4941426" cy="337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752" y="96614"/>
            <a:ext cx="5068455" cy="337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112360"/>
            <a:ext cx="7146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lots of preprocessing: remove NA, errors, etc.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# </a:t>
            </a:r>
            <a:r>
              <a:rPr lang="en-US" dirty="0" err="1">
                <a:solidFill>
                  <a:srgbClr val="000080"/>
                </a:solidFill>
                <a:effectLst/>
              </a:rPr>
              <a:t>prglength</a:t>
            </a:r>
            <a:r>
              <a:rPr lang="en-US" dirty="0">
                <a:solidFill>
                  <a:srgbClr val="000080"/>
                </a:solidFill>
                <a:effectLst/>
              </a:rPr>
              <a:t>: duration of pregnancy (in weeks)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1180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counts =</a:t>
            </a:r>
            <a:r>
              <a:rPr lang="en-US" dirty="0" err="1">
                <a:effectLst/>
              </a:rPr>
              <a:t>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, bins=20)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('Frequency')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 = (</a:t>
            </a:r>
            <a:r>
              <a:rPr lang="en-US" dirty="0">
                <a:solidFill>
                  <a:srgbClr val="FF0000"/>
                </a:solidFill>
                <a:effectLst/>
              </a:rPr>
              <a:t>counts[1]</a:t>
            </a:r>
            <a:r>
              <a:rPr lang="en-US" dirty="0">
                <a:effectLst/>
              </a:rPr>
              <a:t>[1:]+counts[1][:-1])/2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bar(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</a:rPr>
              <a:t>counts[0]</a:t>
            </a:r>
            <a:r>
              <a:rPr lang="en-US" dirty="0">
                <a:effectLst/>
              </a:rPr>
              <a:t>/sum(counts[0]))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('Probability')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1409482"/>
            <a:ext cx="6045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NSFG: National Survey of Family Growth</a:t>
            </a:r>
          </a:p>
          <a:p>
            <a:r>
              <a:rPr lang="en-US" dirty="0"/>
              <a:t>Collected by the US Center of Disease Control and Prevention. </a:t>
            </a:r>
          </a:p>
          <a:p>
            <a:r>
              <a:rPr lang="en-US" dirty="0"/>
              <a:t>Downloaded from the website of </a:t>
            </a:r>
            <a:r>
              <a:rPr lang="en-US" dirty="0" err="1"/>
              <a:t>ThinkStats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 first babies tend to come late?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2293" y="493050"/>
            <a:ext cx="18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6579" y="3641188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18797" y="5155670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07421" y="2128134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004" y="1898553"/>
            <a:ext cx="5557996" cy="38005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96196" y="35916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firstbabycounts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 err="1"/>
              <a:t>otherbabycounts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/>
              <a:t>plot(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), '-o', 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), '-+')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('Probability')</a:t>
            </a:r>
          </a:p>
          <a:p>
            <a:r>
              <a:rPr lang="en-US" dirty="0"/>
              <a:t>legend(('First Baby', 'Other Baby'))</a:t>
            </a:r>
          </a:p>
        </p:txBody>
      </p:sp>
    </p:spTree>
    <p:extLst>
      <p:ext uri="{BB962C8B-B14F-4D97-AF65-F5344CB8AC3E}">
        <p14:creationId xmlns:p14="http://schemas.microsoft.com/office/powerpoint/2010/main" val="29247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theorem, error bar, standard error of the mean, confidence interval, z-score				page 3</a:t>
            </a:r>
          </a:p>
          <a:p>
            <a:r>
              <a:rPr lang="en-US" dirty="0">
                <a:hlinkClick r:id="rId2" action="ppaction://hlinksldjump"/>
              </a:rPr>
              <a:t>Correlation</a:t>
            </a:r>
            <a:r>
              <a:rPr lang="en-US" dirty="0"/>
              <a:t>						page 8</a:t>
            </a:r>
          </a:p>
          <a:p>
            <a:r>
              <a:rPr lang="en-US" dirty="0">
                <a:hlinkClick r:id="rId3" action="ppaction://hlinksldjump"/>
              </a:rPr>
              <a:t>PMF and CDF</a:t>
            </a:r>
            <a:r>
              <a:rPr lang="en-US" dirty="0"/>
              <a:t>						page 15</a:t>
            </a:r>
          </a:p>
          <a:p>
            <a:r>
              <a:rPr lang="en-US" dirty="0">
                <a:hlinkClick r:id="rId4" action="ppaction://hlinksldjump"/>
              </a:rPr>
              <a:t>PDF and normal distribution</a:t>
            </a:r>
            <a:r>
              <a:rPr lang="en-US" dirty="0"/>
              <a:t>				page 20</a:t>
            </a:r>
          </a:p>
          <a:p>
            <a:r>
              <a:rPr lang="en-US" dirty="0">
                <a:hlinkClick r:id="rId5" action="ppaction://hlinksldjump"/>
              </a:rPr>
              <a:t>Other continuous distribution</a:t>
            </a:r>
            <a:r>
              <a:rPr lang="en-US" dirty="0"/>
              <a:t>				page 33</a:t>
            </a:r>
          </a:p>
        </p:txBody>
      </p:sp>
    </p:spTree>
    <p:extLst>
      <p:ext uri="{BB962C8B-B14F-4D97-AF65-F5344CB8AC3E}">
        <p14:creationId xmlns:p14="http://schemas.microsoft.com/office/powerpoint/2010/main" val="2749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5361574" cy="3530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8314" y="2390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bar(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 -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('P[</a:t>
            </a:r>
            <a:r>
              <a:rPr lang="en-US" dirty="0" err="1"/>
              <a:t>firstbaby</a:t>
            </a:r>
            <a:r>
              <a:rPr lang="en-US" dirty="0"/>
              <a:t>] - P[</a:t>
            </a:r>
            <a:r>
              <a:rPr lang="en-US" dirty="0" err="1"/>
              <a:t>otherbaby</a:t>
            </a:r>
            <a:r>
              <a:rPr lang="en-US" dirty="0"/>
              <a:t>]')</a:t>
            </a:r>
          </a:p>
        </p:txBody>
      </p:sp>
    </p:spTree>
    <p:extLst>
      <p:ext uri="{BB962C8B-B14F-4D97-AF65-F5344CB8AC3E}">
        <p14:creationId xmlns:p14="http://schemas.microsoft.com/office/powerpoint/2010/main" val="167861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74" y="1950531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7465" y="1825625"/>
            <a:ext cx="4676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1245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'-b')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'r--')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legend(('First Baby', 'Other Baby'))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('Weeks')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('Cumulative Probability')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vs 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PMF vs CDF for a random array of 100 normally distributed numbers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2374" y="2288155"/>
            <a:ext cx="4941426" cy="337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328" y="2274087"/>
            <a:ext cx="5106563" cy="3378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80848" y="5920573"/>
            <a:ext cx="356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plot(sort(a), </a:t>
            </a:r>
            <a:r>
              <a:rPr lang="en-US" dirty="0" err="1"/>
              <a:t>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(a))/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328" y="57517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plot(bin_center20, counts20[0]/sum(counts20[0]), 'r-x', </a:t>
            </a:r>
          </a:p>
          <a:p>
            <a:r>
              <a:rPr lang="en-US" dirty="0"/>
              <a:t>     bin_center10, counts10[0]/sum(counts10[0]), 'b-+')</a:t>
            </a:r>
          </a:p>
        </p:txBody>
      </p:sp>
    </p:spTree>
    <p:extLst>
      <p:ext uri="{BB962C8B-B14F-4D97-AF65-F5344CB8AC3E}">
        <p14:creationId xmlns:p14="http://schemas.microsoft.com/office/powerpoint/2010/main" val="250535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(PDF) and continuous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continuous distribution, no PMF.</a:t>
            </a:r>
          </a:p>
          <a:p>
            <a:r>
              <a:rPr lang="en-US" dirty="0"/>
              <a:t>Instead, probability density function (PDF) is available. </a:t>
            </a:r>
          </a:p>
          <a:p>
            <a:r>
              <a:rPr lang="en-US" dirty="0"/>
              <a:t>PDF is the derivative of CDF</a:t>
            </a:r>
          </a:p>
          <a:p>
            <a:r>
              <a:rPr lang="en-US" dirty="0"/>
              <a:t>Integral of PDF =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3402" y="5265509"/>
            <a:ext cx="6578598" cy="1250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6505" y="796194"/>
            <a:ext cx="5543885" cy="3891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2086" y="16949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x = </a:t>
            </a:r>
            <a:r>
              <a:rPr lang="en-US" sz="2400" dirty="0" err="1"/>
              <a:t>np.linspace</a:t>
            </a:r>
            <a:r>
              <a:rPr lang="en-US" sz="2400" dirty="0"/>
              <a:t>(-5,5,10**3)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y = norm.pdf(x, 0, 1)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y);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r>
              <a:rPr lang="en-US" sz="2400" dirty="0" err="1"/>
              <a:t>ylabel</a:t>
            </a:r>
            <a:r>
              <a:rPr lang="en-US" sz="2400" dirty="0"/>
              <a:t>('PDF'); title('Standard Normal Distribution')</a:t>
            </a:r>
          </a:p>
          <a:p>
            <a:endParaRPr lang="en-US" sz="2400" dirty="0">
              <a:solidFill>
                <a:srgbClr val="00008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normpdf</a:t>
            </a:r>
            <a:r>
              <a:rPr lang="en-US" sz="2400" dirty="0"/>
              <a:t>(0, 0, 1)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1337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0.3989422804014327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5536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265509"/>
            <a:ext cx="353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8743" y="4372652"/>
            <a:ext cx="29028" cy="89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1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5109" y="5238527"/>
            <a:ext cx="5630727" cy="9491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80736" y="1360746"/>
            <a:ext cx="5543885" cy="3891920"/>
            <a:chOff x="5809915" y="1360746"/>
            <a:chExt cx="5543885" cy="38919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915" y="1360746"/>
              <a:ext cx="5543885" cy="389192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8610884" y="227874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097115" y="228600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55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99907"/>
            <a:ext cx="979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</a:t>
            </a:r>
            <a:r>
              <a:rPr lang="en-US" sz="2400" dirty="0" err="1"/>
              <a:t>norm.cdf</a:t>
            </a:r>
            <a:r>
              <a:rPr lang="en-US" sz="2400" dirty="0"/>
              <a:t>(x));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br>
              <a:rPr lang="en-US" sz="2400" dirty="0"/>
            </a:br>
            <a:r>
              <a:rPr lang="en-US" sz="2400" dirty="0" err="1"/>
              <a:t>ylabel</a:t>
            </a:r>
            <a:r>
              <a:rPr lang="en-US" sz="2400" dirty="0"/>
              <a:t>('cumulative probability'); title('Standard Normal Distribution CDF')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706" y="2923892"/>
            <a:ext cx="5141052" cy="3771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9136394" y="5246742"/>
            <a:ext cx="0" cy="9268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84560" y="4088139"/>
            <a:ext cx="0" cy="2099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68" y="3014999"/>
            <a:ext cx="4972050" cy="49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2968" y="35553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(0.5)-</a:t>
            </a:r>
            <a:r>
              <a:rPr lang="en-US" sz="2400" dirty="0" err="1"/>
              <a:t>norm.cdf</a:t>
            </a:r>
            <a:r>
              <a:rPr lang="en-US" sz="2400" dirty="0"/>
              <a:t>(-0.5)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129221" y="5246742"/>
            <a:ext cx="20071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42140" y="4143780"/>
            <a:ext cx="244242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57638" y="4717216"/>
            <a:ext cx="220333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66284" y="4717220"/>
            <a:ext cx="0" cy="14356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255" y="45865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2*(0.5-norm.cdf(-0.5))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</a:t>
            </a:r>
            <a:r>
              <a:rPr lang="en-US" sz="2400" dirty="0" err="1"/>
              <a:t>norm.cdf</a:t>
            </a:r>
            <a:r>
              <a:rPr lang="en-US" sz="2400" dirty="0"/>
              <a:t>(0)-</a:t>
            </a:r>
            <a:r>
              <a:rPr lang="en-US" sz="2400" dirty="0" err="1"/>
              <a:t>norm.cdf</a:t>
            </a:r>
            <a:r>
              <a:rPr lang="en-US" sz="2400" dirty="0"/>
              <a:t>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</p:spTree>
    <p:extLst>
      <p:ext uri="{BB962C8B-B14F-4D97-AF65-F5344CB8AC3E}">
        <p14:creationId xmlns:p14="http://schemas.microsoft.com/office/powerpoint/2010/main" val="225873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938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(1.96) - 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0.95000420970355903</a:t>
            </a:r>
          </a:p>
          <a:p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771" y="1609418"/>
            <a:ext cx="5543885" cy="38919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8670301" y="4431579"/>
            <a:ext cx="0" cy="548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279546" y="4386375"/>
            <a:ext cx="0" cy="5936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8199" y="2737968"/>
            <a:ext cx="5097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1380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1-2*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1380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839" y="3787852"/>
            <a:ext cx="451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“95% confidence interval”</a:t>
            </a:r>
          </a:p>
        </p:txBody>
      </p:sp>
    </p:spTree>
    <p:extLst>
      <p:ext uri="{BB962C8B-B14F-4D97-AF65-F5344CB8AC3E}">
        <p14:creationId xmlns:p14="http://schemas.microsoft.com/office/powerpoint/2010/main" val="273438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distribution of a random variable X is normal with mean </a:t>
            </a:r>
            <a:r>
              <a:rPr lang="en-US" dirty="0">
                <a:sym typeface="Symbol" panose="05050102010706020507" pitchFamily="18" charset="2"/>
              </a:rPr>
              <a:t> and standard deviation , we usually write: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(, 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A linear transformation of X results in X’ = 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dirty="0">
                <a:sym typeface="Symbol" panose="05050102010706020507" pitchFamily="18" charset="2"/>
              </a:rPr>
              <a:t> + b,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X’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(a+b, a</a:t>
            </a:r>
            <a:r>
              <a:rPr lang="en-US" normalizeH="1" baseline="30000" dirty="0">
                <a:sym typeface="Symbol" panose="05050102010706020507" pitchFamily="18" charset="2"/>
              </a:rPr>
              <a:t> 2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If 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and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Z = X +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 </a:t>
            </a:r>
            <a:r>
              <a:rPr lang="en-US" dirty="0">
                <a:sym typeface="Symbol" panose="05050102010706020507" pitchFamily="18" charset="2"/>
              </a:rPr>
              <a:t>+ 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+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171" y="5042118"/>
            <a:ext cx="1068251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sym typeface="Symbol" panose="05050102010706020507" pitchFamily="18" charset="2"/>
              </a:rPr>
              <a:t>X  </a:t>
            </a:r>
            <a:r>
              <a:rPr lang="en-US" sz="28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(, </a:t>
            </a:r>
            <a:r>
              <a:rPr lang="en-US" sz="2800" normalizeH="1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), </a:t>
            </a:r>
          </a:p>
          <a:p>
            <a:r>
              <a:rPr lang="en-US" sz="2800" dirty="0">
                <a:sym typeface="Symbol" panose="05050102010706020507" pitchFamily="18" charset="2"/>
              </a:rPr>
              <a:t>Then Z = (X- )/    </a:t>
            </a:r>
            <a:r>
              <a:rPr lang="en-US" sz="28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(0, 1)</a:t>
            </a:r>
          </a:p>
          <a:p>
            <a:r>
              <a:rPr lang="en-US" sz="2800" dirty="0">
                <a:sym typeface="Symbol" panose="05050102010706020507" pitchFamily="18" charset="2"/>
              </a:rPr>
              <a:t>This is called Z-transformation or standardization.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The transformed value is often called Z-score or standard score. </a:t>
            </a:r>
          </a:p>
        </p:txBody>
      </p:sp>
    </p:spTree>
    <p:extLst>
      <p:ext uri="{BB962C8B-B14F-4D97-AF65-F5344CB8AC3E}">
        <p14:creationId xmlns:p14="http://schemas.microsoft.com/office/powerpoint/2010/main" val="60249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 National Center for Chronic Disease Prevention and Health Promotion surveyed &gt;400,000 individuals for health-related info (BRFSS – Behavioral Risk Factor Surveillance System)</a:t>
            </a:r>
          </a:p>
          <a:p>
            <a:pPr lvl="1"/>
            <a:r>
              <a:rPr lang="en-US" sz="2000" dirty="0"/>
              <a:t> http://thinkstats. com/brfss.py</a:t>
            </a:r>
          </a:p>
          <a:p>
            <a:r>
              <a:rPr lang="en-US" sz="2400" dirty="0"/>
              <a:t>The distribution is roughly normal with </a:t>
            </a:r>
            <a:br>
              <a:rPr lang="en-US" sz="2400" dirty="0"/>
            </a:br>
            <a:r>
              <a:rPr lang="en-US" sz="2400" dirty="0"/>
              <a:t>parameter </a:t>
            </a:r>
            <a:r>
              <a:rPr lang="en-US" sz="2400" dirty="0">
                <a:sym typeface="Symbol" panose="05050102010706020507" pitchFamily="18" charset="2"/>
              </a:rPr>
              <a:t> = 178cm and 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=59.4cm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=sqrt(59.4) = 7.707cm</a:t>
            </a:r>
          </a:p>
          <a:p>
            <a:r>
              <a:rPr lang="en-US" sz="2400" dirty="0">
                <a:sym typeface="Symbol" panose="05050102010706020507" pitchFamily="18" charset="2"/>
              </a:rPr>
              <a:t>What percentage of US male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population is between 5’10” and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6’1”?</a:t>
            </a:r>
          </a:p>
          <a:p>
            <a:r>
              <a:rPr lang="en-US" sz="2400" dirty="0">
                <a:sym typeface="Symbol" panose="05050102010706020507" pitchFamily="18" charset="2"/>
              </a:rPr>
              <a:t>5’10” = 177.8cm; 6’1” = 185.4cm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748" y="3102793"/>
            <a:ext cx="5030346" cy="337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5029" y="281577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N(178, 59.4)</a:t>
            </a:r>
          </a:p>
        </p:txBody>
      </p:sp>
    </p:spTree>
    <p:extLst>
      <p:ext uri="{BB962C8B-B14F-4D97-AF65-F5344CB8AC3E}">
        <p14:creationId xmlns:p14="http://schemas.microsoft.com/office/powerpoint/2010/main" val="16521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0CA4-40F9-4B45-B4A4-9AD6F94B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imported for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6EA4-1F4F-47A1-AEB1-47D6C46F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matplotlib.pyplot</a:t>
            </a:r>
            <a:r>
              <a:rPr lang="en-US" dirty="0"/>
              <a:t> import </a:t>
            </a:r>
            <a:r>
              <a:rPr lang="en-US" dirty="0" err="1"/>
              <a:t>errorbar</a:t>
            </a:r>
            <a:r>
              <a:rPr lang="en-US" dirty="0"/>
              <a:t>, hist, scatter, </a:t>
            </a:r>
            <a:r>
              <a:rPr lang="en-US" dirty="0" err="1"/>
              <a:t>xticks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mean, std, sort, </a:t>
            </a:r>
            <a:r>
              <a:rPr lang="en-US" dirty="0" err="1"/>
              <a:t>argsort</a:t>
            </a:r>
            <a:r>
              <a:rPr lang="en-US" dirty="0"/>
              <a:t>, </a:t>
            </a:r>
            <a:r>
              <a:rPr lang="en-US" dirty="0" err="1"/>
              <a:t>corrcoef</a:t>
            </a:r>
            <a:r>
              <a:rPr lang="en-US" dirty="0"/>
              <a:t>, </a:t>
            </a:r>
            <a:r>
              <a:rPr lang="en-US" dirty="0" err="1"/>
              <a:t>arange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numpy.random</a:t>
            </a:r>
            <a:r>
              <a:rPr lang="en-US" dirty="0"/>
              <a:t> import rand, </a:t>
            </a:r>
            <a:r>
              <a:rPr lang="en-US" dirty="0" err="1"/>
              <a:t>randn</a:t>
            </a:r>
            <a:r>
              <a:rPr lang="en-US" dirty="0"/>
              <a:t>, </a:t>
            </a:r>
            <a:r>
              <a:rPr lang="en-US" dirty="0" err="1"/>
              <a:t>randint</a:t>
            </a:r>
            <a:r>
              <a:rPr lang="en-US" dirty="0"/>
              <a:t>, choice, lognormal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norm, </a:t>
            </a:r>
            <a:r>
              <a:rPr lang="en-US" dirty="0" err="1"/>
              <a:t>lognorm</a:t>
            </a:r>
            <a:r>
              <a:rPr lang="en-US" dirty="0"/>
              <a:t>, </a:t>
            </a:r>
            <a:r>
              <a:rPr lang="en-US" dirty="0" err="1"/>
              <a:t>expon</a:t>
            </a:r>
            <a:r>
              <a:rPr lang="en-US" dirty="0"/>
              <a:t>, pareto</a:t>
            </a:r>
          </a:p>
          <a:p>
            <a:pPr marL="0" indent="0">
              <a:buNone/>
            </a:pPr>
            <a:r>
              <a:rPr lang="en-US" dirty="0"/>
              <a:t>from math import sqrt</a:t>
            </a:r>
          </a:p>
        </p:txBody>
      </p:sp>
    </p:spTree>
    <p:extLst>
      <p:ext uri="{BB962C8B-B14F-4D97-AF65-F5344CB8AC3E}">
        <p14:creationId xmlns:p14="http://schemas.microsoft.com/office/powerpoint/2010/main" val="409526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distribution is in </a:t>
            </a:r>
            <a:r>
              <a:rPr lang="en-US" dirty="0">
                <a:sym typeface="Symbol" panose="05050102010706020507" pitchFamily="18" charset="2"/>
              </a:rPr>
              <a:t>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(178, 59.4)</a:t>
            </a:r>
            <a:endParaRPr lang="en-US" dirty="0"/>
          </a:p>
          <a:p>
            <a:r>
              <a:rPr lang="en-US" dirty="0"/>
              <a:t>P(177.8 </a:t>
            </a:r>
            <a:r>
              <a:rPr lang="en-US" dirty="0">
                <a:sym typeface="Symbol" panose="05050102010706020507" pitchFamily="18" charset="2"/>
              </a:rPr>
              <a:t></a:t>
            </a:r>
            <a:r>
              <a:rPr lang="en-US" dirty="0"/>
              <a:t> X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185.4) = 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X’ = (X – 178) / 7.707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(0, 1)</a:t>
            </a:r>
          </a:p>
          <a:p>
            <a:pPr lvl="1"/>
            <a:r>
              <a:rPr lang="en-US" dirty="0"/>
              <a:t>(185.4 – 178) / 7.707 = 0.96</a:t>
            </a:r>
          </a:p>
          <a:p>
            <a:pPr lvl="1"/>
            <a:r>
              <a:rPr lang="en-US" dirty="0"/>
              <a:t>(177.8-178)/7.707 = -0.03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308" y="2960027"/>
            <a:ext cx="9061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1374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(185.4,178,7.707)-</a:t>
            </a:r>
            <a:r>
              <a:rPr lang="en-US" sz="2400" dirty="0" err="1"/>
              <a:t>norm.cdf</a:t>
            </a:r>
            <a:r>
              <a:rPr lang="en-US" sz="2400" dirty="0"/>
              <a:t>(177.8, 178, 7.707)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1374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0.34186118517420605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308" y="5462378"/>
            <a:ext cx="916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(0.96) - </a:t>
            </a:r>
            <a:r>
              <a:rPr lang="en-US" sz="2400" dirty="0" err="1"/>
              <a:t>norm.cdf</a:t>
            </a:r>
            <a:r>
              <a:rPr lang="en-US" sz="2400" dirty="0"/>
              <a:t>(-0.03)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0.34343886594727485</a:t>
            </a:r>
          </a:p>
        </p:txBody>
      </p:sp>
    </p:spTree>
    <p:extLst>
      <p:ext uri="{BB962C8B-B14F-4D97-AF65-F5344CB8AC3E}">
        <p14:creationId xmlns:p14="http://schemas.microsoft.com/office/powerpoint/2010/main" val="339668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14" y="5173774"/>
            <a:ext cx="385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10*</a:t>
            </a:r>
            <a:r>
              <a:rPr lang="en-US" dirty="0" err="1"/>
              <a:t>numpy.random.randn</a:t>
            </a:r>
            <a:r>
              <a:rPr lang="en-US" dirty="0"/>
              <a:t>(1000)+10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426" y="1402040"/>
            <a:ext cx="5004940" cy="353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220" y="0"/>
            <a:ext cx="4979534" cy="3531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2570" y="338708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of pregnancy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177" y="2085041"/>
            <a:ext cx="5068455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085041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height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23554"/>
            <a:ext cx="4245098" cy="287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10" y="4186319"/>
            <a:ext cx="3473569" cy="2482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7338" y="1276627"/>
            <a:ext cx="4567772" cy="3239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1095" y="4489123"/>
            <a:ext cx="3302364" cy="234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008" y="4566733"/>
            <a:ext cx="3362722" cy="2291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5045" y="4984035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 height &lt; 130</a:t>
            </a:r>
          </a:p>
        </p:txBody>
      </p:sp>
    </p:spTree>
    <p:extLst>
      <p:ext uri="{BB962C8B-B14F-4D97-AF65-F5344CB8AC3E}">
        <p14:creationId xmlns:p14="http://schemas.microsoft.com/office/powerpoint/2010/main" val="29469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9401" y="12310"/>
            <a:ext cx="4979534" cy="3531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right skewed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5618" y="3298897"/>
            <a:ext cx="4941426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825625"/>
            <a:ext cx="4903317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560" y="5550123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numpy.random.lognormal</a:t>
            </a:r>
            <a:r>
              <a:rPr lang="en-US" dirty="0"/>
              <a:t>(mean=1, sigma=0.5, size=1000)</a:t>
            </a:r>
          </a:p>
        </p:txBody>
      </p:sp>
    </p:spTree>
    <p:extLst>
      <p:ext uri="{BB962C8B-B14F-4D97-AF65-F5344CB8AC3E}">
        <p14:creationId xmlns:p14="http://schemas.microsoft.com/office/powerpoint/2010/main" val="230074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another right skewed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0011" y="5474002"/>
            <a:ext cx="504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numpy.random.exponential</a:t>
            </a:r>
            <a:r>
              <a:rPr lang="en-US" dirty="0"/>
              <a:t>(scale=10,size=1000)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466" y="59922"/>
            <a:ext cx="4979534" cy="3531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641" y="1782444"/>
            <a:ext cx="4903317" cy="3531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574" y="334644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dirty="0"/>
              <a:t>Other commonly seen distributions:</a:t>
            </a:r>
          </a:p>
          <a:p>
            <a:pPr lvl="1"/>
            <a:r>
              <a:rPr lang="en-US" dirty="0"/>
              <a:t>Lognormal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Pareto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Log(x) is normally distributed.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319" y="256595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1431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x=lognormal(0, 0.5, 10**5);</a:t>
            </a:r>
          </a:p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1432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</a:t>
            </a:r>
            <a:r>
              <a:rPr lang="en-US" sz="2800" dirty="0" err="1"/>
              <a:t>hist</a:t>
            </a:r>
            <a:r>
              <a:rPr lang="en-US" sz="2800" dirty="0"/>
              <a:t>(x, 50)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6639" y="205273"/>
            <a:ext cx="4442233" cy="304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320" y="3304333"/>
            <a:ext cx="4824848" cy="3361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7291" y="3588105"/>
            <a:ext cx="4306847" cy="30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406" y="1810447"/>
            <a:ext cx="5220889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948" y="1825625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 after 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497" y="1825625"/>
            <a:ext cx="5144672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2077" y="1805673"/>
            <a:ext cx="4941426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6518" y="5452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6518" y="6047351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</p:spTree>
    <p:extLst>
      <p:ext uri="{BB962C8B-B14F-4D97-AF65-F5344CB8AC3E}">
        <p14:creationId xmlns:p14="http://schemas.microsoft.com/office/powerpoint/2010/main" val="157576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EF65-C7B7-4AB9-BD80-A90E8538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3D0F-582B-4285-AB3C-7ACDBF5D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 statistics of data: mean, variance, std, median, quartile, etc.</a:t>
            </a:r>
          </a:p>
          <a:p>
            <a:r>
              <a:rPr lang="en-US" dirty="0"/>
              <a:t>Histogram: Graphical summary, usually in the form of a bar chart, that shows how often different (approximate) values in a set of data occur</a:t>
            </a:r>
          </a:p>
          <a:p>
            <a:pPr lvl="1"/>
            <a:r>
              <a:rPr lang="en-US" dirty="0"/>
              <a:t>Basic procedure: </a:t>
            </a:r>
          </a:p>
          <a:p>
            <a:pPr lvl="2"/>
            <a:r>
              <a:rPr lang="en-US" dirty="0"/>
              <a:t>Determine # of bins and the range of values covered (typically from lowest to highest value in the dataset); </a:t>
            </a:r>
          </a:p>
          <a:p>
            <a:pPr lvl="2"/>
            <a:r>
              <a:rPr lang="en-US" dirty="0"/>
              <a:t>Create bins that cover the range of values with equal intervals: each bin will cover (high – low) / #bins</a:t>
            </a:r>
          </a:p>
          <a:p>
            <a:pPr lvl="2"/>
            <a:r>
              <a:rPr lang="en-US" dirty="0"/>
              <a:t>Count the frequency of values falling into each bin</a:t>
            </a:r>
          </a:p>
          <a:p>
            <a:pPr lvl="2"/>
            <a:r>
              <a:rPr lang="en-US" dirty="0"/>
              <a:t>Make a bar chart with the bin center as x-axis and frequency as y-axis</a:t>
            </a:r>
          </a:p>
          <a:p>
            <a:pPr lvl="1"/>
            <a:r>
              <a:rPr lang="en-US" dirty="0"/>
              <a:t>Sometimes a line graph instead of bar chart is used</a:t>
            </a:r>
          </a:p>
          <a:p>
            <a:pPr lvl="1"/>
            <a:r>
              <a:rPr lang="en-US" dirty="0"/>
              <a:t>Sometimes probability (i.e., frequency / total counts) instead of frequency is plotted.</a:t>
            </a:r>
          </a:p>
        </p:txBody>
      </p:sp>
    </p:spTree>
    <p:extLst>
      <p:ext uri="{BB962C8B-B14F-4D97-AF65-F5344CB8AC3E}">
        <p14:creationId xmlns:p14="http://schemas.microsoft.com/office/powerpoint/2010/main" val="2115261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height and weight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012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3012" y="2420913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266" y="3226290"/>
            <a:ext cx="4979534" cy="337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896" y="3253184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1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 with different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lot of the Lognormal 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01" y="2020547"/>
            <a:ext cx="4154952" cy="41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 of the Lognormal C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63" y="1811557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3582" y="6257654"/>
            <a:ext cx="529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https://en.wikipedia.org/wiki/Log-normal_distribution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44979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robability density fun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" y="1690688"/>
            <a:ext cx="544830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mulative distributi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62" y="1690688"/>
            <a:ext cx="5434012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1036" y="1420838"/>
            <a:ext cx="1916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PDF: </a:t>
            </a:r>
            <a:r>
              <a:rPr lang="el-GR" sz="2800" dirty="0">
                <a:solidFill>
                  <a:srgbClr val="000000"/>
                </a:solidFill>
                <a:latin typeface="Arial" panose="020B0604020202020204" pitchFamily="34" charset="0"/>
              </a:rPr>
              <a:t>λ 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59983" y="6311900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time between events in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Poisson process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4101" y="1472588"/>
            <a:ext cx="2308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CDF: 1 −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391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to measure time between </a:t>
            </a:r>
            <a:br>
              <a:rPr lang="en-US" dirty="0"/>
            </a:br>
            <a:r>
              <a:rPr lang="en-US" dirty="0"/>
              <a:t>events – interarrival times.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6068" y="6092915"/>
            <a:ext cx="5775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arrivalTime</a:t>
            </a:r>
            <a:r>
              <a:rPr lang="en-US" sz="2000" dirty="0"/>
              <a:t> = unique( (rand(1000) * 10**5).round());</a:t>
            </a:r>
          </a:p>
          <a:p>
            <a:r>
              <a:rPr lang="en-US" sz="2000" dirty="0"/>
              <a:t>x = diff(</a:t>
            </a:r>
            <a:r>
              <a:rPr lang="en-US" sz="2000" dirty="0" err="1"/>
              <a:t>arrivalTime</a:t>
            </a:r>
            <a:r>
              <a:rPr lang="en-US" sz="2000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8943" y="191639"/>
            <a:ext cx="4690574" cy="3326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9671" y="3519330"/>
            <a:ext cx="4564715" cy="3262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799" y="2912321"/>
            <a:ext cx="4649167" cy="30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CCDF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8837" y="2560609"/>
            <a:ext cx="5055752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560609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9866" y="1931507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CCDF = 1 – CDF = 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9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pic>
        <p:nvPicPr>
          <p:cNvPr id="3074" name="Picture 2" descr="Pareto Type I probability density functions for various 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18154"/>
            <a:ext cx="539260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reto Type I cumulative distribution functions for various 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418154"/>
            <a:ext cx="508567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6050" y="1770454"/>
            <a:ext cx="201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2944" y="1856179"/>
            <a:ext cx="2743200" cy="56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036" y="187672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715" y="1886733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CDF:</a:t>
            </a:r>
          </a:p>
        </p:txBody>
      </p:sp>
    </p:spTree>
    <p:extLst>
      <p:ext uri="{BB962C8B-B14F-4D97-AF65-F5344CB8AC3E}">
        <p14:creationId xmlns:p14="http://schemas.microsoft.com/office/powerpoint/2010/main" val="2799797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in Pareto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82770"/>
            <a:ext cx="3699016" cy="2502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071" y="3766500"/>
            <a:ext cx="3727235" cy="26636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104" y="6332428"/>
            <a:ext cx="501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d=[</a:t>
            </a:r>
            <a:r>
              <a:rPr lang="en-US" dirty="0" err="1"/>
              <a:t>random.paretovariate</a:t>
            </a:r>
            <a:r>
              <a:rPr lang="en-US" dirty="0"/>
              <a:t>(2.5) for </a:t>
            </a:r>
            <a:r>
              <a:rPr lang="en-US" dirty="0" err="1"/>
              <a:t>i</a:t>
            </a:r>
            <a:r>
              <a:rPr lang="en-US" dirty="0"/>
              <a:t> in range(10**5)]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6365" y="2549289"/>
            <a:ext cx="5055752" cy="3429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5144" y="172051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CCDF = 1 – CDF =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6632" y="1551297"/>
            <a:ext cx="13335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5144" y="5964456"/>
            <a:ext cx="4493760" cy="5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6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 - 2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 in nature</a:t>
            </a:r>
          </a:p>
          <a:p>
            <a:pPr lvl="1"/>
            <a:r>
              <a:rPr lang="en-US" dirty="0"/>
              <a:t>E.g. size of cities. Distribution of wealth</a:t>
            </a:r>
          </a:p>
          <a:p>
            <a:pPr lvl="1"/>
            <a:r>
              <a:rPr lang="en-US" dirty="0"/>
              <a:t>Related to power-law function and scale-freeness</a:t>
            </a:r>
          </a:p>
          <a:p>
            <a:r>
              <a:rPr lang="en-US" dirty="0"/>
              <a:t>Data: population of every incorporated city and town in the US</a:t>
            </a:r>
          </a:p>
        </p:txBody>
      </p:sp>
      <p:sp>
        <p:nvSpPr>
          <p:cNvPr id="5" name="Rectangle 4"/>
          <p:cNvSpPr/>
          <p:nvPr/>
        </p:nvSpPr>
        <p:spPr>
          <a:xfrm>
            <a:off x="963706" y="3611329"/>
            <a:ext cx="41058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446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14593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max(pops)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8008654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min(pops)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449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median(pops)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449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1276.0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450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450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11116.203316658672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992" y="4260334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http://thinkstats.com/populations.py</a:t>
            </a:r>
          </a:p>
        </p:txBody>
      </p:sp>
    </p:spTree>
    <p:extLst>
      <p:ext uri="{BB962C8B-B14F-4D97-AF65-F5344CB8AC3E}">
        <p14:creationId xmlns:p14="http://schemas.microsoft.com/office/powerpoint/2010/main" val="214718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120" y="4155513"/>
            <a:ext cx="3687121" cy="263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950" y="1528132"/>
            <a:ext cx="3898291" cy="267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8048" y="2048953"/>
            <a:ext cx="5055752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2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53" y="5790063"/>
            <a:ext cx="6075406" cy="671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Lognormal actually fits better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74334"/>
            <a:ext cx="5068455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4836" y="196346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E7CE7-3C66-4B0E-9690-6296978B9B7D}"/>
              </a:ext>
            </a:extLst>
          </p:cNvPr>
          <p:cNvSpPr txBox="1"/>
          <p:nvPr/>
        </p:nvSpPr>
        <p:spPr>
          <a:xfrm>
            <a:off x="295182" y="276078"/>
            <a:ext cx="727746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 =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[0, 1, 2, 3, 3, 3, 4, 5, 5, 6, 6, 7, 7, 7, 7, 8, 8, 8, 9, 10]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[counts,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bin_bounds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_]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 bins=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'Frequency'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(counts)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bin_bounds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72C98-1B0E-48C2-80EB-00F9CDC68ACC}"/>
              </a:ext>
            </a:extLst>
          </p:cNvPr>
          <p:cNvSpPr txBox="1"/>
          <p:nvPr/>
        </p:nvSpPr>
        <p:spPr>
          <a:xfrm>
            <a:off x="269196" y="230953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[1. 1. 1. 3. 1. 2. 2. 4. 3. 2.]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[ 0. 1. 2. 3. 4. 5. 6. 7. 8. 9. 10.]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3D03B-2E10-48F8-9C45-F5115DDD6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51" y="1016439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61798-19A1-4309-AC4C-CF1D3C2D8CA3}"/>
              </a:ext>
            </a:extLst>
          </p:cNvPr>
          <p:cNvSpPr txBox="1"/>
          <p:nvPr/>
        </p:nvSpPr>
        <p:spPr>
          <a:xfrm>
            <a:off x="295182" y="4063857"/>
            <a:ext cx="68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[counts,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bin_bounds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_]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 bins=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6A29B8-12C6-4191-9300-ADD2498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01" y="3753066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56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distribution of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believed that the degree is power-law (</a:t>
            </a:r>
            <a:r>
              <a:rPr lang="en-US" dirty="0" err="1"/>
              <a:t>pareto</a:t>
            </a:r>
            <a:r>
              <a:rPr lang="en-US" dirty="0"/>
              <a:t>), P(k) </a:t>
            </a:r>
            <a:r>
              <a:rPr lang="en-US" dirty="0">
                <a:sym typeface="Symbol" panose="05050102010706020507" pitchFamily="18" charset="2"/>
              </a:rPr>
              <a:t> k</a:t>
            </a:r>
            <a:r>
              <a:rPr lang="en-US" baseline="30000" dirty="0">
                <a:sym typeface="Symbol" panose="05050102010706020507" pitchFamily="18" charset="2"/>
              </a:rPr>
              <a:t>-</a:t>
            </a:r>
          </a:p>
          <a:p>
            <a:r>
              <a:rPr lang="en-US" dirty="0"/>
              <a:t>Obtained a protein-protein interaction network in yeast (~2700 nodes) and calculated degree.</a:t>
            </a:r>
          </a:p>
          <a:p>
            <a:endParaRPr lang="en-US" dirty="0"/>
          </a:p>
          <a:p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7653" y="3317788"/>
            <a:ext cx="4216841" cy="3429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4494" y="3341705"/>
            <a:ext cx="3840358" cy="337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71" y="3282552"/>
            <a:ext cx="3846734" cy="337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929" y="3886200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0117" y="3917577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</p:txBody>
      </p:sp>
    </p:spTree>
    <p:extLst>
      <p:ext uri="{BB962C8B-B14F-4D97-AF65-F5344CB8AC3E}">
        <p14:creationId xmlns:p14="http://schemas.microsoft.com/office/powerpoint/2010/main" val="2696972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b="1" dirty="0"/>
              <a:t>Many machine learning methods assume certain data distribution. It is important to investigate the actual data distribution.</a:t>
            </a:r>
          </a:p>
          <a:p>
            <a:pPr lvl="1"/>
            <a:r>
              <a:rPr lang="en-US" dirty="0"/>
              <a:t>It is often difficult to fit an exact model.</a:t>
            </a:r>
          </a:p>
          <a:p>
            <a:pPr lvl="1"/>
            <a:r>
              <a:rPr lang="en-US" dirty="0"/>
              <a:t>Make reasonable approximations</a:t>
            </a:r>
          </a:p>
          <a:p>
            <a:pPr lvl="1"/>
            <a:r>
              <a:rPr lang="en-US" dirty="0"/>
              <a:t>Try different transformation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random in standard python lib</a:t>
            </a:r>
          </a:p>
          <a:p>
            <a:pPr lvl="1"/>
            <a:r>
              <a:rPr lang="en-US" dirty="0"/>
              <a:t>Seed()</a:t>
            </a:r>
          </a:p>
          <a:p>
            <a:pPr lvl="1"/>
            <a:r>
              <a:rPr lang="en-US" dirty="0"/>
              <a:t>Shuffle(), sample(), choice()</a:t>
            </a:r>
          </a:p>
          <a:p>
            <a:pPr lvl="1"/>
            <a:r>
              <a:rPr lang="en-US" dirty="0"/>
              <a:t>Uniform distribution: random(), </a:t>
            </a:r>
            <a:r>
              <a:rPr lang="en-US" dirty="0" err="1"/>
              <a:t>randrange</a:t>
            </a:r>
            <a:r>
              <a:rPr lang="en-US" dirty="0"/>
              <a:t>(), </a:t>
            </a:r>
            <a:r>
              <a:rPr lang="en-US" dirty="0" err="1"/>
              <a:t>randint</a:t>
            </a:r>
            <a:r>
              <a:rPr lang="en-US" dirty="0"/>
              <a:t>(), </a:t>
            </a:r>
          </a:p>
          <a:p>
            <a:pPr lvl="1"/>
            <a:r>
              <a:rPr lang="en-US" dirty="0"/>
              <a:t>Generate random numbers from other popular distributions:</a:t>
            </a:r>
          </a:p>
          <a:p>
            <a:pPr lvl="2"/>
            <a:r>
              <a:rPr lang="en-US" dirty="0"/>
              <a:t>Exponential distribution: </a:t>
            </a:r>
            <a:r>
              <a:rPr lang="en-US" dirty="0" err="1"/>
              <a:t>expovariate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Normal distribution: </a:t>
            </a:r>
            <a:r>
              <a:rPr lang="en-US" dirty="0" err="1"/>
              <a:t>normalvariate</a:t>
            </a:r>
            <a:r>
              <a:rPr lang="en-US" dirty="0"/>
              <a:t>(), gauss()</a:t>
            </a:r>
          </a:p>
          <a:p>
            <a:pPr lvl="2"/>
            <a:r>
              <a:rPr lang="en-US" dirty="0"/>
              <a:t>Log normal distribution: </a:t>
            </a:r>
            <a:r>
              <a:rPr lang="en-US" dirty="0" err="1"/>
              <a:t>lognormvariate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Pareto distribution: </a:t>
            </a:r>
            <a:r>
              <a:rPr lang="en-US" dirty="0" err="1"/>
              <a:t>paretovariate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https://docs.python.org/3/library/random.html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numpy.random</a:t>
            </a:r>
            <a:endParaRPr lang="en-US" dirty="0"/>
          </a:p>
          <a:p>
            <a:pPr lvl="1"/>
            <a:r>
              <a:rPr lang="en-US" dirty="0"/>
              <a:t>Uniform distribution: </a:t>
            </a:r>
          </a:p>
          <a:p>
            <a:pPr lvl="2"/>
            <a:r>
              <a:rPr lang="en-US" dirty="0"/>
              <a:t>rand(d0, d1, …) generates array of random numbers</a:t>
            </a:r>
          </a:p>
          <a:p>
            <a:pPr lvl="2"/>
            <a:r>
              <a:rPr lang="en-US" dirty="0" err="1"/>
              <a:t>randint</a:t>
            </a:r>
            <a:r>
              <a:rPr lang="en-US" dirty="0"/>
              <a:t>(low, high, shape)</a:t>
            </a:r>
          </a:p>
          <a:p>
            <a:pPr lvl="1"/>
            <a:r>
              <a:rPr lang="en-US" dirty="0"/>
              <a:t>Normal distribution: </a:t>
            </a:r>
            <a:r>
              <a:rPr lang="en-US" dirty="0" err="1"/>
              <a:t>randn</a:t>
            </a:r>
            <a:r>
              <a:rPr lang="en-US" dirty="0"/>
              <a:t>(d0, d1, …)</a:t>
            </a:r>
          </a:p>
          <a:p>
            <a:pPr lvl="1"/>
            <a:r>
              <a:rPr lang="en-US" dirty="0"/>
              <a:t>binomial(n, p, size)</a:t>
            </a:r>
          </a:p>
          <a:p>
            <a:pPr lvl="1"/>
            <a:r>
              <a:rPr lang="en-US" dirty="0"/>
              <a:t>lognormal(mean, sigma, size)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numpy.corrcoef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4344" y="5994179"/>
            <a:ext cx="956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https://docs.scipy.org/doc/numpy-1.13.0/reference/routines.random.html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scipy.stats</a:t>
            </a:r>
            <a:endParaRPr lang="en-US" dirty="0"/>
          </a:p>
          <a:p>
            <a:pPr lvl="1"/>
            <a:r>
              <a:rPr lang="en-US" dirty="0" err="1"/>
              <a:t>scipy.stats.norm</a:t>
            </a:r>
            <a:endParaRPr lang="en-US" dirty="0"/>
          </a:p>
          <a:p>
            <a:pPr lvl="1"/>
            <a:r>
              <a:rPr lang="en-US" dirty="0" err="1"/>
              <a:t>scipy.stats.binom</a:t>
            </a:r>
            <a:endParaRPr lang="en-US" dirty="0"/>
          </a:p>
          <a:p>
            <a:pPr lvl="1"/>
            <a:r>
              <a:rPr lang="en-US" dirty="0" err="1"/>
              <a:t>scipy.stats.expon</a:t>
            </a:r>
            <a:endParaRPr lang="en-US" dirty="0"/>
          </a:p>
          <a:p>
            <a:pPr lvl="1"/>
            <a:r>
              <a:rPr lang="en-US" dirty="0"/>
              <a:t>scipy.stats.ttest_1samp</a:t>
            </a:r>
          </a:p>
          <a:p>
            <a:pPr lvl="1"/>
            <a:r>
              <a:rPr lang="en-US" dirty="0" err="1"/>
              <a:t>scipy.stats.ttest_ind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&gt;&gt;&gt; norm.cdf([-1., 0, 1]) </a:t>
            </a:r>
          </a:p>
          <a:p>
            <a:pPr lvl="1">
              <a:buNone/>
            </a:pPr>
            <a:r>
              <a:rPr lang="en-US" dirty="0"/>
              <a:t> array([ 0.15865525, 0.5, 0.84134475]) </a:t>
            </a:r>
          </a:p>
          <a:p>
            <a:pPr lvl="1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&gt;&gt;&gt; norm.cdf(</a:t>
            </a:r>
            <a:r>
              <a:rPr lang="en-US" dirty="0" err="1"/>
              <a:t>np.array</a:t>
            </a:r>
            <a:r>
              <a:rPr lang="en-US" dirty="0"/>
              <a:t>([-1., 0, 1])) </a:t>
            </a:r>
          </a:p>
          <a:p>
            <a:pPr lvl="1">
              <a:buNone/>
            </a:pPr>
            <a:r>
              <a:rPr lang="en-US" dirty="0"/>
              <a:t>array([ 0.15865525, 0.5, 0.84134475])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https://docs.scipy.org/doc/scipy/reference/tutorial/stats.html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735" y="1462996"/>
            <a:ext cx="5428809" cy="293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701" y="2042314"/>
            <a:ext cx="2907743" cy="175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446" y="1853361"/>
            <a:ext cx="4690093" cy="189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0701" y="3802263"/>
            <a:ext cx="9660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Central limit theorem: </a:t>
            </a:r>
            <a:r>
              <a:rPr lang="en-US" sz="3200" dirty="0"/>
              <a:t>The mean of a large number of independently and identically distributed (</a:t>
            </a:r>
            <a:r>
              <a:rPr lang="en-US" sz="3200" dirty="0" err="1"/>
              <a:t>iid</a:t>
            </a:r>
            <a:r>
              <a:rPr lang="en-US" sz="3200" dirty="0"/>
              <a:t>) random variables (with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</a:t>
            </a:r>
            <a:r>
              <a:rPr lang="en-US" sz="3200" dirty="0"/>
              <a:t>) is approximately normally distributed, 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/sqrt(n), where n is the sample size.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70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using uniform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252" y="152128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947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a = </a:t>
            </a:r>
            <a:r>
              <a:rPr lang="en-US" dirty="0" err="1">
                <a:effectLst/>
              </a:rPr>
              <a:t>np.random.rand</a:t>
            </a:r>
            <a:r>
              <a:rPr lang="en-US" dirty="0">
                <a:effectLst/>
              </a:rPr>
              <a:t>(10**6)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print('population mean:’, </a:t>
            </a:r>
            <a:r>
              <a:rPr lang="en-US" dirty="0" err="1">
                <a:effectLst/>
              </a:rPr>
              <a:t>np.mean</a:t>
            </a:r>
            <a:r>
              <a:rPr lang="en-US" dirty="0">
                <a:effectLst/>
              </a:rPr>
              <a:t>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print('standard deviation:’, </a:t>
            </a:r>
            <a:r>
              <a:rPr lang="en-US" dirty="0" err="1">
                <a:effectLst/>
              </a:rPr>
              <a:t>np.std</a:t>
            </a:r>
            <a:r>
              <a:rPr lang="en-US" dirty="0">
                <a:effectLst/>
              </a:rPr>
              <a:t>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now draw 100 samples, repeat 1000 times.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save in a 100x1000 matrix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b = </a:t>
            </a:r>
            <a:r>
              <a:rPr lang="en-US" dirty="0" err="1">
                <a:effectLst/>
              </a:rPr>
              <a:t>np.random.choice</a:t>
            </a:r>
            <a:r>
              <a:rPr lang="en-US" dirty="0">
                <a:effectLst/>
              </a:rPr>
              <a:t>(a, (100,1000), replace=False)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mean of each column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np.mean</a:t>
            </a:r>
            <a:r>
              <a:rPr lang="en-US" dirty="0">
                <a:effectLst/>
              </a:rPr>
              <a:t>(b, axis=0)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plt.hist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, 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:’, </a:t>
            </a:r>
            <a:r>
              <a:rPr lang="en-US" dirty="0" err="1">
                <a:effectLst/>
              </a:rPr>
              <a:t>np.mean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print('std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:’, </a:t>
            </a:r>
            <a:r>
              <a:rPr lang="en-US" dirty="0" err="1">
                <a:effectLst/>
              </a:rPr>
              <a:t>np.std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population mean: 0.500377047392</a:t>
            </a:r>
          </a:p>
          <a:p>
            <a:r>
              <a:rPr lang="en-US" dirty="0">
                <a:effectLst/>
              </a:rPr>
              <a:t>standard deviation: 0.288753616022</a:t>
            </a:r>
          </a:p>
          <a:p>
            <a:r>
              <a:rPr lang="en-US" dirty="0">
                <a:effectLst/>
              </a:rPr>
              <a:t>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0.500392388908</a:t>
            </a:r>
          </a:p>
          <a:p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0.0286669247346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8865" y="1221877"/>
            <a:ext cx="4079061" cy="271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2334" y="3934402"/>
            <a:ext cx="3984635" cy="27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Errorbar</a:t>
            </a:r>
            <a:r>
              <a:rPr lang="en-US" dirty="0"/>
              <a:t> and confidence interval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3249" y="1493739"/>
            <a:ext cx="7474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SEM =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(measures,0)/sqrt(</a:t>
            </a:r>
            <a:r>
              <a:rPr lang="en-US" dirty="0" err="1">
                <a:effectLst/>
              </a:rPr>
              <a:t>measures.shape</a:t>
            </a:r>
            <a:r>
              <a:rPr lang="en-US" dirty="0">
                <a:effectLst/>
              </a:rPr>
              <a:t>[0])</a:t>
            </a:r>
            <a:endParaRPr lang="en-US" dirty="0">
              <a:solidFill>
                <a:srgbClr val="000080"/>
              </a:solidFill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errorbar</a:t>
            </a:r>
            <a:r>
              <a:rPr lang="en-US" dirty="0">
                <a:effectLst/>
              </a:rPr>
              <a:t>([1,2,3], mean(measures,0),SEM);  </a:t>
            </a:r>
            <a:r>
              <a:rPr lang="en-US" dirty="0" err="1">
                <a:effectLst/>
              </a:rPr>
              <a:t>xticks</a:t>
            </a:r>
            <a:r>
              <a:rPr lang="en-US" dirty="0">
                <a:effectLst/>
              </a:rPr>
              <a:t>([1,2,3])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42143"/>
            <a:ext cx="26927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 = </a:t>
            </a:r>
            <a:r>
              <a:rPr lang="en-US" dirty="0" err="1">
                <a:effectLst/>
              </a:rPr>
              <a:t>randint</a:t>
            </a:r>
            <a:r>
              <a:rPr lang="en-US" dirty="0">
                <a:effectLst/>
              </a:rPr>
              <a:t>(0, 100, size=(10,3))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966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array([[70, 54, 67],</a:t>
            </a:r>
          </a:p>
          <a:p>
            <a:r>
              <a:rPr lang="en-US" dirty="0">
                <a:effectLst/>
              </a:rPr>
              <a:t>[62, 24, 60],</a:t>
            </a:r>
          </a:p>
          <a:p>
            <a:r>
              <a:rPr lang="en-US" dirty="0">
                <a:effectLst/>
              </a:rPr>
              <a:t>[ 0, 61, 11],</a:t>
            </a:r>
          </a:p>
          <a:p>
            <a:r>
              <a:rPr lang="en-US" dirty="0">
                <a:effectLst/>
              </a:rPr>
              <a:t>..., </a:t>
            </a:r>
          </a:p>
          <a:p>
            <a:r>
              <a:rPr lang="en-US" dirty="0">
                <a:effectLst/>
              </a:rPr>
              <a:t>[78, 43, 94],</a:t>
            </a:r>
          </a:p>
          <a:p>
            <a:r>
              <a:rPr lang="en-US" dirty="0">
                <a:effectLst/>
              </a:rPr>
              <a:t>[45, 79, 81],</a:t>
            </a:r>
          </a:p>
          <a:p>
            <a:r>
              <a:rPr lang="en-US" dirty="0">
                <a:effectLst/>
              </a:rPr>
              <a:t>[54, 50, 29]])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395" y="3460894"/>
            <a:ext cx="4725477" cy="3353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122" y="2411182"/>
            <a:ext cx="472547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of the Mean (SEM): standard deviation / sqrt(n)</a:t>
            </a:r>
          </a:p>
          <a:p>
            <a:r>
              <a:rPr lang="en-US" dirty="0"/>
              <a:t>95% confidence interval: 1.96*SEM (the interval that is likely to include the real mean with 95% probability)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726830" y="3678128"/>
            <a:ext cx="5901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errorbar</a:t>
            </a:r>
            <a:r>
              <a:rPr lang="en-US" sz="2000" dirty="0"/>
              <a:t>([1.05,2.05,3.05], mean(measures,0), SEM) </a:t>
            </a:r>
          </a:p>
          <a:p>
            <a:r>
              <a:rPr lang="en-US" sz="2000" dirty="0" err="1"/>
              <a:t>errorbar</a:t>
            </a:r>
            <a:r>
              <a:rPr lang="en-US" sz="2000" dirty="0"/>
              <a:t>([1,2,3], mean(measures,0), SEM*1.96);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323" y="3201190"/>
            <a:ext cx="472547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23274</TotalTime>
  <Words>3397</Words>
  <Application>Microsoft Office PowerPoint</Application>
  <PresentationFormat>Widescreen</PresentationFormat>
  <Paragraphs>356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Courier New</vt:lpstr>
      <vt:lpstr>Calibri Light</vt:lpstr>
      <vt:lpstr>Curlz MT</vt:lpstr>
      <vt:lpstr>Arial</vt:lpstr>
      <vt:lpstr>Calibri</vt:lpstr>
      <vt:lpstr>Office Theme</vt:lpstr>
      <vt:lpstr>CS 3753 &amp; 5163  Introduction to Data Science</vt:lpstr>
      <vt:lpstr>Table of contents</vt:lpstr>
      <vt:lpstr>Functions imported for this slide</vt:lpstr>
      <vt:lpstr>Histogram</vt:lpstr>
      <vt:lpstr>PowerPoint Presentation</vt:lpstr>
      <vt:lpstr>Central limit theorem</vt:lpstr>
      <vt:lpstr>Simulation using uniform distribution</vt:lpstr>
      <vt:lpstr>Errorbar and confidence interval</vt:lpstr>
      <vt:lpstr>Confidence interval</vt:lpstr>
      <vt:lpstr>Standard score (z-score)</vt:lpstr>
      <vt:lpstr>Correlation</vt:lpstr>
      <vt:lpstr>Pearson Correlation Coefficient</vt:lpstr>
      <vt:lpstr>PowerPoint Presentation</vt:lpstr>
      <vt:lpstr>Pearson correlation coefficient is sensitive to outliers</vt:lpstr>
      <vt:lpstr>Spearman Rank Correlation Coefficient </vt:lpstr>
      <vt:lpstr>Correlation only measures linear relationship</vt:lpstr>
      <vt:lpstr>Correlation does not imply causation</vt:lpstr>
      <vt:lpstr>Probability Mass Function</vt:lpstr>
      <vt:lpstr>First baby vs other baby</vt:lpstr>
      <vt:lpstr>First baby vs other baby</vt:lpstr>
      <vt:lpstr>Cumulative distribution function (CDF)</vt:lpstr>
      <vt:lpstr>PMF vs CDF</vt:lpstr>
      <vt:lpstr>Probability Density Function (PDF) and continuous distribution</vt:lpstr>
      <vt:lpstr>Standard normal pdf</vt:lpstr>
      <vt:lpstr>Standard normal distribution</vt:lpstr>
      <vt:lpstr>Standard normal distribution CDF</vt:lpstr>
      <vt:lpstr>Standard normal distribution CDF</vt:lpstr>
      <vt:lpstr>Properties of normal distribution</vt:lpstr>
      <vt:lpstr>Normal distribution</vt:lpstr>
      <vt:lpstr>Normal distribution – cont’d</vt:lpstr>
      <vt:lpstr>Normal probability plot</vt:lpstr>
      <vt:lpstr>Probability distribution of pregnancy length</vt:lpstr>
      <vt:lpstr>Probability distribution for BRFSS height data</vt:lpstr>
      <vt:lpstr>Normal probability plot for  right skewed data</vt:lpstr>
      <vt:lpstr>Normal probability plot for  another right skewed data</vt:lpstr>
      <vt:lpstr>Why model</vt:lpstr>
      <vt:lpstr>Log normal distribution</vt:lpstr>
      <vt:lpstr>Probability distribution for BRFSS weight data</vt:lpstr>
      <vt:lpstr>Probability distribution for BRFSS weight data after log transformation</vt:lpstr>
      <vt:lpstr>Correlation between height and weight</vt:lpstr>
      <vt:lpstr>Log normal distribution with different parameters </vt:lpstr>
      <vt:lpstr>Exponential distribution</vt:lpstr>
      <vt:lpstr>Exponential distribution - 2</vt:lpstr>
      <vt:lpstr>Exponential distribution CCDF</vt:lpstr>
      <vt:lpstr>Pareto distribution</vt:lpstr>
      <vt:lpstr>Simulated data in Pareto distribution</vt:lpstr>
      <vt:lpstr>Pareto distribution - 2 </vt:lpstr>
      <vt:lpstr>Distribution of populations in US cities</vt:lpstr>
      <vt:lpstr>Distribution of populations in US cities - 2</vt:lpstr>
      <vt:lpstr>Degree distribution of a network</vt:lpstr>
      <vt:lpstr>Why model</vt:lpstr>
      <vt:lpstr>Useful python packages / modules</vt:lpstr>
      <vt:lpstr>Useful python packages / modules - 2</vt:lpstr>
      <vt:lpstr>Useful python packages / modules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Jianhua Ruan</cp:lastModifiedBy>
  <cp:revision>148</cp:revision>
  <dcterms:created xsi:type="dcterms:W3CDTF">2017-09-11T09:45:40Z</dcterms:created>
  <dcterms:modified xsi:type="dcterms:W3CDTF">2022-02-17T16:59:55Z</dcterms:modified>
</cp:coreProperties>
</file>