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81" r:id="rId7"/>
    <p:sldId id="275" r:id="rId8"/>
    <p:sldId id="276" r:id="rId9"/>
    <p:sldId id="277" r:id="rId10"/>
    <p:sldId id="287" r:id="rId11"/>
    <p:sldId id="278" r:id="rId12"/>
    <p:sldId id="279" r:id="rId13"/>
    <p:sldId id="260" r:id="rId14"/>
    <p:sldId id="288" r:id="rId15"/>
    <p:sldId id="289" r:id="rId16"/>
    <p:sldId id="261" r:id="rId17"/>
    <p:sldId id="262" r:id="rId18"/>
    <p:sldId id="263" r:id="rId19"/>
    <p:sldId id="272" r:id="rId20"/>
    <p:sldId id="273" r:id="rId21"/>
    <p:sldId id="264" r:id="rId22"/>
    <p:sldId id="274" r:id="rId23"/>
    <p:sldId id="284" r:id="rId24"/>
    <p:sldId id="283" r:id="rId25"/>
    <p:sldId id="285" r:id="rId26"/>
    <p:sldId id="266" r:id="rId27"/>
    <p:sldId id="268" r:id="rId28"/>
    <p:sldId id="267" r:id="rId29"/>
    <p:sldId id="270" r:id="rId30"/>
    <p:sldId id="269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1579F-AB2E-40C9-9737-BCCA600C5831}" v="23" dt="2020-09-02T16:48: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04BC-8BFD-4F64-8BF4-92721EA615F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2343-FAFE-46C6-8BD7-4D3681EED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3753 &amp; 5163 </a:t>
            </a:r>
            <a:br>
              <a:rPr lang="en-US" dirty="0"/>
            </a:br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Plotting, basic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 Setup regarding --</a:t>
            </a:r>
            <a:r>
              <a:rPr lang="en-US" dirty="0" err="1"/>
              <a:t>pylab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dirty="0" err="1"/>
              <a:t>spyder</a:t>
            </a:r>
            <a:r>
              <a:rPr lang="en-US" dirty="0"/>
              <a:t>, select “Tools =&gt;Preferences=&gt;</a:t>
            </a:r>
            <a:r>
              <a:rPr lang="en-US" dirty="0" err="1"/>
              <a:t>Ipython</a:t>
            </a:r>
            <a:r>
              <a:rPr lang="en-US" dirty="0"/>
              <a:t> console=&gt;Graphics”, make sure “automatically load </a:t>
            </a:r>
            <a:r>
              <a:rPr lang="en-US" dirty="0" err="1"/>
              <a:t>Pylab</a:t>
            </a:r>
            <a:r>
              <a:rPr lang="en-US" dirty="0"/>
              <a:t> and NumPy modules” are </a:t>
            </a:r>
            <a:r>
              <a:rPr lang="en-US" b="1" dirty="0"/>
              <a:t>unchecked</a:t>
            </a:r>
          </a:p>
          <a:p>
            <a:pPr lvl="1"/>
            <a:r>
              <a:rPr lang="en-US" b="1" dirty="0"/>
              <a:t>This is the default in </a:t>
            </a:r>
            <a:r>
              <a:rPr lang="en-US" b="1" dirty="0" err="1"/>
              <a:t>spyder</a:t>
            </a:r>
            <a:r>
              <a:rPr lang="en-US" b="1" dirty="0"/>
              <a:t> 4</a:t>
            </a:r>
          </a:p>
          <a:p>
            <a:pPr lvl="1"/>
            <a:r>
              <a:rPr lang="en-US" b="1" dirty="0"/>
              <a:t>Need to restart kernel or start a new console after the change</a:t>
            </a:r>
          </a:p>
          <a:p>
            <a:r>
              <a:rPr lang="en-US" dirty="0"/>
              <a:t>“auto load” enables shortcut commands to common functions in matplotlib and </a:t>
            </a:r>
            <a:r>
              <a:rPr lang="en-US" dirty="0" err="1"/>
              <a:t>numpy</a:t>
            </a:r>
            <a:r>
              <a:rPr lang="en-US" dirty="0"/>
              <a:t> to be imported automatically.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MATLAB-like</a:t>
            </a:r>
            <a:r>
              <a:rPr lang="en-US" dirty="0"/>
              <a:t>. Good – convenience. Bad - lose portability; a little confusing sometimes.)</a:t>
            </a:r>
          </a:p>
          <a:p>
            <a:pPr lvl="1"/>
            <a:r>
              <a:rPr lang="en-US" dirty="0"/>
              <a:t>E.g. plot functions, random number generator</a:t>
            </a:r>
          </a:p>
          <a:p>
            <a:pPr lvl="1"/>
            <a:r>
              <a:rPr lang="en-US" dirty="0"/>
              <a:t>To test whether --</a:t>
            </a:r>
            <a:r>
              <a:rPr lang="en-US" dirty="0" err="1"/>
              <a:t>pylab</a:t>
            </a:r>
            <a:r>
              <a:rPr lang="en-US" dirty="0"/>
              <a:t> has been set:	</a:t>
            </a:r>
          </a:p>
          <a:p>
            <a:pPr lvl="1"/>
            <a:r>
              <a:rPr lang="en-US" dirty="0"/>
              <a:t>Without --</a:t>
            </a:r>
            <a:r>
              <a:rPr lang="en-US" dirty="0" err="1"/>
              <a:t>pylab</a:t>
            </a:r>
            <a:r>
              <a:rPr lang="en-US" dirty="0"/>
              <a:t>: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1469" y="5464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3185" y="514399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8505A-5DD8-4475-8AA8-47873C64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089114"/>
            <a:ext cx="10125412" cy="2825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E0C04-C584-4B4E-83B8-40F1EB1E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36" y="4049333"/>
            <a:ext cx="10284544" cy="2678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1E730-1D44-4484-B5C8-75760125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Spyder setup to display result of last line in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EB8B-B606-4614-9371-D27DD7EE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6" y="2043253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In Spyder 4, by default, result of the last line is not shown.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993D-198C-411B-9156-7537C0FB1F2C}"/>
              </a:ext>
            </a:extLst>
          </p:cNvPr>
          <p:cNvSpPr/>
          <p:nvPr/>
        </p:nvSpPr>
        <p:spPr>
          <a:xfrm>
            <a:off x="894838" y="4742241"/>
            <a:ext cx="9919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Tools &gt; Preferences &gt; Editor &gt; Run Code, check “Copy full cell contents to the console when running code cells”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1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C18E-F068-4319-A313-CD8557A5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vs automatic graphics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324-7D99-4CA7-B54C-AA8604CA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spyder</a:t>
            </a:r>
            <a:r>
              <a:rPr lang="en-US" dirty="0"/>
              <a:t>, select “Tools =&gt;Preferences=&gt;</a:t>
            </a:r>
            <a:r>
              <a:rPr lang="en-US" dirty="0" err="1"/>
              <a:t>Ipython</a:t>
            </a:r>
            <a:r>
              <a:rPr lang="en-US" dirty="0"/>
              <a:t> console=&gt;Graphics”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CC290-372B-4051-9419-E26C74D770B3}"/>
              </a:ext>
            </a:extLst>
          </p:cNvPr>
          <p:cNvSpPr/>
          <p:nvPr/>
        </p:nvSpPr>
        <p:spPr>
          <a:xfrm>
            <a:off x="603682" y="2690335"/>
            <a:ext cx="976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Default is graphics backend is inline. This is I will be using.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Optionally, can also change “Graphics backend” from </a:t>
            </a:r>
            <a:r>
              <a:rPr lang="en-US" i="1" dirty="0"/>
              <a:t>Inline</a:t>
            </a:r>
            <a:r>
              <a:rPr lang="en-US" dirty="0"/>
              <a:t> to </a:t>
            </a:r>
            <a:r>
              <a:rPr lang="en-US" i="1" dirty="0"/>
              <a:t>Automatic for more interactive plotting </a:t>
            </a:r>
            <a:r>
              <a:rPr lang="en-US" dirty="0"/>
              <a:t>(but lose the ability to copy figure to clipboard)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Useful in experimenting different options of plotting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inline mode, </a:t>
            </a:r>
            <a:r>
              <a:rPr lang="en-US" dirty="0" err="1"/>
              <a:t>plt.show</a:t>
            </a:r>
            <a:r>
              <a:rPr lang="en-US" dirty="0"/>
              <a:t>() outputs the current plot. Any further plotting instructions will not affect the figure that has already been displayed.</a:t>
            </a:r>
          </a:p>
          <a:p>
            <a:pPr lvl="1"/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automatic mode, all instructions will be applied to the current figure, until you create a new figure or switch to another existing figure (useful to work on multiple figures in parallel).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Need to restart kernel or start a new console after the change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9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923" y="2548533"/>
            <a:ext cx="5628068" cy="3863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256" y="287703"/>
            <a:ext cx="103460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1950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300.2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543.3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1075.9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2862.5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5979.6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10289.7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14958.3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create a line chart, years on x-axis, 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y-axis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color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'green'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marker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linestyle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'solid'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34" y="5041288"/>
            <a:ext cx="6533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Line graph.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Good for showing trend.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dirty="0" err="1"/>
              <a:t>plt.plot</a:t>
            </a:r>
            <a:r>
              <a:rPr lang="en-US" sz="2400" dirty="0"/>
              <a:t>? to see more options, such as different marker and line styles, colors, etc.</a:t>
            </a:r>
          </a:p>
        </p:txBody>
      </p:sp>
    </p:spTree>
    <p:extLst>
      <p:ext uri="{BB962C8B-B14F-4D97-AF65-F5344CB8AC3E}">
        <p14:creationId xmlns:p14="http://schemas.microsoft.com/office/powerpoint/2010/main" val="113043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9554" y="268079"/>
            <a:ext cx="104190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matplotlib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pyplot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1950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2011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gdp1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300.2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543.3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1075.9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2862.5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5979.6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10289.7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14958.3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gdp2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226.0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362.0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928.0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1992.0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4931.0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7488.0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12147.0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gdp3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1206.0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1057.0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1081.0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2940.0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8813.0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13502.0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19218.0</a:t>
            </a:r>
            <a:r>
              <a:rPr lang="pl-P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l-PL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create a line chart, years on x-axis, 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gdp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y-axis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use format string to specify color, marker, and line style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e.g. ‘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-’: color=‘blue’, marker=‘o’,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linestyle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=‘solid’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‘r*:'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-.'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legend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696" y="3186113"/>
            <a:ext cx="4846178" cy="332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78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in making/interpreting line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111" y="1265681"/>
            <a:ext cx="4979534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772" y="1276641"/>
            <a:ext cx="5260043" cy="3610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252" y="5071374"/>
            <a:ext cx="866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How does the growth rate of Country D compare with other countries?</a:t>
            </a:r>
          </a:p>
          <a:p>
            <a:endParaRPr lang="en-US" dirty="0"/>
          </a:p>
          <a:p>
            <a:r>
              <a:rPr lang="en-US" dirty="0"/>
              <a:t>2. How does the growth rate of the four countries during the period from 1950 to 1970?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in making/interpreting line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3369" y="1265680"/>
            <a:ext cx="5144672" cy="35314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5212" y="2038007"/>
            <a:ext cx="54537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‘r*:'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-.'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'c&lt;--'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98065-47C0-4376-97DD-F73A3F2B1972}"/>
              </a:ext>
            </a:extLst>
          </p:cNvPr>
          <p:cNvSpPr txBox="1"/>
          <p:nvPr/>
        </p:nvSpPr>
        <p:spPr>
          <a:xfrm>
            <a:off x="1674252" y="5071374"/>
            <a:ext cx="866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does the growth rate of Country D compare with other countries?</a:t>
            </a:r>
          </a:p>
          <a:p>
            <a:r>
              <a:rPr lang="en-US" dirty="0"/>
              <a:t>	Country D has a much lower growth rate.</a:t>
            </a:r>
          </a:p>
          <a:p>
            <a:endParaRPr lang="en-US" dirty="0"/>
          </a:p>
          <a:p>
            <a:r>
              <a:rPr lang="en-US" dirty="0"/>
              <a:t>2. How does the growth rate of the four countries during the period from 1950 to 1970?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1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in making/interpreting line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4655" y="1324328"/>
            <a:ext cx="5144672" cy="3531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26" y="1354874"/>
            <a:ext cx="5068455" cy="3531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2E7DD-4AB8-407E-9396-DD35FB829C92}"/>
              </a:ext>
            </a:extLst>
          </p:cNvPr>
          <p:cNvSpPr txBox="1"/>
          <p:nvPr/>
        </p:nvSpPr>
        <p:spPr>
          <a:xfrm>
            <a:off x="1674252" y="5071374"/>
            <a:ext cx="866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does the growth rate of Country D compare with other countries?</a:t>
            </a:r>
          </a:p>
          <a:p>
            <a:r>
              <a:rPr lang="en-US" dirty="0"/>
              <a:t>	Country D has a much lower growth rate.</a:t>
            </a:r>
          </a:p>
          <a:p>
            <a:endParaRPr lang="en-US" dirty="0"/>
          </a:p>
          <a:p>
            <a:r>
              <a:rPr lang="en-US" dirty="0"/>
              <a:t>2. How does the growth rate of the four countries during the period from 1950 to 1970?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logarithm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7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Logarithm scale plotting is often preferred to visualize changes over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5343" y="2526180"/>
            <a:ext cx="4979534" cy="3531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47274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semilogy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'r*:'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-.'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years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gdp4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'c--&lt;'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title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"Nominal GDP"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y-axis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"Billions of $"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a label to the x-axis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add legend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legend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countryA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countryB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countryC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2513" y="1103086"/>
            <a:ext cx="262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functions: </a:t>
            </a:r>
            <a:r>
              <a:rPr lang="en-US" dirty="0" err="1"/>
              <a:t>semilogx</a:t>
            </a:r>
            <a:r>
              <a:rPr lang="en-US" dirty="0"/>
              <a:t>, </a:t>
            </a:r>
            <a:r>
              <a:rPr lang="en-US" dirty="0" err="1"/>
              <a:t>semilogy</a:t>
            </a:r>
            <a:r>
              <a:rPr lang="en-US" dirty="0"/>
              <a:t>, </a:t>
            </a:r>
            <a:r>
              <a:rPr lang="en-US" dirty="0" err="1"/>
              <a:t>loglog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413" y="2019409"/>
            <a:ext cx="4903317" cy="3531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usage of 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8"/>
            <a:ext cx="10515600" cy="531209"/>
          </a:xfrm>
        </p:spPr>
        <p:txBody>
          <a:bodyPr/>
          <a:lstStyle/>
          <a:p>
            <a:r>
              <a:rPr lang="en-US" dirty="0"/>
              <a:t>Line graphs are useful to display trend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3979" y="2008505"/>
            <a:ext cx="4979534" cy="3531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6514" y="5500914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 – absolutely no!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1771" y="5537201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 – absolutely no!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4225" y="2351315"/>
            <a:ext cx="2356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plot</a:t>
            </a:r>
            <a:r>
              <a:rPr lang="en-US" sz="1600" b="1" dirty="0"/>
              <a:t>(range(1,21), grades)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810725" y="2315421"/>
            <a:ext cx="2504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plot</a:t>
            </a:r>
            <a:r>
              <a:rPr lang="en-US" sz="1600" b="1" dirty="0"/>
              <a:t>(range(1,201), seconds)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59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8658"/>
          </a:xfrm>
        </p:spPr>
        <p:txBody>
          <a:bodyPr>
            <a:normAutofit/>
          </a:bodyPr>
          <a:lstStyle/>
          <a:p>
            <a:r>
              <a:rPr lang="en-US" dirty="0" err="1"/>
              <a:t>Matplotlib</a:t>
            </a:r>
            <a:r>
              <a:rPr lang="en-US" dirty="0"/>
              <a:t> basics </a:t>
            </a:r>
          </a:p>
          <a:p>
            <a:r>
              <a:rPr lang="en-US" dirty="0"/>
              <a:t>Line chart</a:t>
            </a:r>
          </a:p>
          <a:p>
            <a:r>
              <a:rPr lang="en-US" dirty="0"/>
              <a:t>Bar chart</a:t>
            </a:r>
          </a:p>
          <a:p>
            <a:r>
              <a:rPr lang="en-US" dirty="0"/>
              <a:t>Scatter plot</a:t>
            </a:r>
          </a:p>
          <a:p>
            <a:r>
              <a:rPr lang="en-US" dirty="0"/>
              <a:t>Colors, markers, line styles</a:t>
            </a:r>
          </a:p>
          <a:p>
            <a:r>
              <a:rPr lang="en-US" dirty="0"/>
              <a:t>Ticks, titles, axis labels, legends, annotations</a:t>
            </a:r>
          </a:p>
          <a:p>
            <a:r>
              <a:rPr lang="en-US" dirty="0"/>
              <a:t>Saving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usage of 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8"/>
            <a:ext cx="10515600" cy="531209"/>
          </a:xfrm>
        </p:spPr>
        <p:txBody>
          <a:bodyPr/>
          <a:lstStyle/>
          <a:p>
            <a:r>
              <a:rPr lang="en-US" dirty="0"/>
              <a:t>Line graphs are useful to display trend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8114" y="5646057"/>
            <a:ext cx="31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OK – can be improved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24057" y="5609773"/>
            <a:ext cx="31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OK – can be improved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990" y="1894334"/>
            <a:ext cx="49799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413" y="1850797"/>
            <a:ext cx="49799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597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7803" y="1493154"/>
            <a:ext cx="4025934" cy="274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probability distribution (CDF)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887" y="4055353"/>
            <a:ext cx="3961494" cy="28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161" y="1400847"/>
            <a:ext cx="4368652" cy="309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597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probability distribution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956" y="1386341"/>
            <a:ext cx="4979987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072" y="1565733"/>
            <a:ext cx="497998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 dirty="0"/>
              <a:t>Good for presenting/comparing numbers in discrete set of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8381" y="3173056"/>
            <a:ext cx="4903317" cy="3353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259" y="2279303"/>
            <a:ext cx="1146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"Annie Hall"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"Ben-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"Casablanca"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"Gandhi"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"West Side Story"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range(5)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plot bars with left x-coordinates [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 </a:t>
            </a:r>
            <a:b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heights [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label x-axis with movie names at bar centers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xticks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alternatively, use the following to replace </a:t>
            </a:r>
            <a:b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the two lines above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tick_label</a:t>
            </a:r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=movies)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Academy Awards"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Favorite Movies"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89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11" y="365125"/>
            <a:ext cx="11074789" cy="1325563"/>
          </a:xfrm>
        </p:spPr>
        <p:txBody>
          <a:bodyPr/>
          <a:lstStyle/>
          <a:p>
            <a:r>
              <a:rPr lang="en-US" dirty="0" err="1"/>
              <a:t>Barh</a:t>
            </a:r>
            <a:r>
              <a:rPr lang="en-US" dirty="0"/>
              <a:t> vs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133" y="91229"/>
            <a:ext cx="4796007" cy="3044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372" y="15807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barh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num_oscars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tick_label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Academy Awards"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"My Favorite Movies"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407" y="2788480"/>
            <a:ext cx="6842761" cy="1058358"/>
          </a:xfrm>
        </p:spPr>
        <p:txBody>
          <a:bodyPr>
            <a:normAutofit fontScale="92500"/>
          </a:bodyPr>
          <a:lstStyle/>
          <a:p>
            <a:r>
              <a:rPr lang="en-US" dirty="0"/>
              <a:t>By default, the y-axis in a bar chart (or x-axis in </a:t>
            </a:r>
            <a:r>
              <a:rPr lang="en-US" dirty="0" err="1"/>
              <a:t>barh</a:t>
            </a:r>
            <a:r>
              <a:rPr lang="en-US" dirty="0"/>
              <a:t>) starts from 0, in contrast to a line chart.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594498"/>
            <a:ext cx="4513709" cy="3201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5209" y="3566870"/>
            <a:ext cx="4552665" cy="322867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99579" y="6365996"/>
            <a:ext cx="633047" cy="84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9011" y="6384385"/>
            <a:ext cx="633047" cy="84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50481" y="2931874"/>
            <a:ext cx="86750" cy="547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5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4709"/>
            <a:ext cx="10515600" cy="10832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are also called histograms (more later)</a:t>
            </a:r>
          </a:p>
          <a:p>
            <a:r>
              <a:rPr lang="en-US" dirty="0"/>
              <a:t>More advanced bar charts (bar charts with multiple groups, etc.) will be discussed later in pandas.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487998"/>
            <a:ext cx="4827100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3135" y="1487999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visualizing the relationship between two paired sets of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931" y="2341582"/>
            <a:ext cx="9978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minutes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'b'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'f'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minutes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label each point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)):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annotate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labels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minutes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xytext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textcoords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'offset points'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"Daily Minutes vs. Number of Friends"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 of friends"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"daily minutes spent on the site"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0262" y="3203797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3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2518117"/>
          </a:xfrm>
        </p:spPr>
        <p:txBody>
          <a:bodyPr/>
          <a:lstStyle/>
          <a:p>
            <a:r>
              <a:rPr lang="en-US" dirty="0"/>
              <a:t>Similar to line plot, the axes of scatter plot can auto scale. </a:t>
            </a:r>
          </a:p>
          <a:p>
            <a:r>
              <a:rPr lang="en-US" dirty="0"/>
              <a:t>Can be set with </a:t>
            </a:r>
            <a:r>
              <a:rPr lang="en-US" dirty="0" err="1"/>
              <a:t>xlim</a:t>
            </a:r>
            <a:r>
              <a:rPr lang="en-US" dirty="0"/>
              <a:t>([</a:t>
            </a:r>
            <a:r>
              <a:rPr lang="en-US" dirty="0" err="1"/>
              <a:t>xlow</a:t>
            </a:r>
            <a:r>
              <a:rPr lang="en-US" dirty="0"/>
              <a:t>, </a:t>
            </a:r>
            <a:r>
              <a:rPr lang="en-US" dirty="0" err="1"/>
              <a:t>xhigh</a:t>
            </a:r>
            <a:r>
              <a:rPr lang="en-US" dirty="0"/>
              <a:t>]) or </a:t>
            </a:r>
            <a:r>
              <a:rPr lang="en-US" dirty="0" err="1"/>
              <a:t>ylim</a:t>
            </a:r>
            <a:r>
              <a:rPr lang="en-US" dirty="0"/>
              <a:t>([</a:t>
            </a:r>
            <a:r>
              <a:rPr lang="en-US" dirty="0" err="1"/>
              <a:t>ylow</a:t>
            </a:r>
            <a:r>
              <a:rPr lang="en-US" dirty="0"/>
              <a:t>, </a:t>
            </a:r>
            <a:r>
              <a:rPr lang="en-US" dirty="0" err="1"/>
              <a:t>yhigh</a:t>
            </a:r>
            <a:r>
              <a:rPr lang="en-US" dirty="0"/>
              <a:t>]) or axis([</a:t>
            </a:r>
            <a:r>
              <a:rPr lang="en-US" dirty="0" err="1"/>
              <a:t>xlow</a:t>
            </a:r>
            <a:r>
              <a:rPr lang="en-US" dirty="0"/>
              <a:t>, </a:t>
            </a:r>
            <a:r>
              <a:rPr lang="en-US" dirty="0" err="1"/>
              <a:t>xhigh</a:t>
            </a:r>
            <a:r>
              <a:rPr lang="en-US" dirty="0"/>
              <a:t>, </a:t>
            </a:r>
            <a:r>
              <a:rPr lang="en-US" dirty="0" err="1"/>
              <a:t>ylow</a:t>
            </a:r>
            <a:r>
              <a:rPr lang="en-US" dirty="0"/>
              <a:t>, </a:t>
            </a:r>
            <a:r>
              <a:rPr lang="en-US" dirty="0" err="1"/>
              <a:t>yhigh</a:t>
            </a:r>
            <a:r>
              <a:rPr lang="en-US" dirty="0"/>
              <a:t>])</a:t>
            </a:r>
          </a:p>
          <a:p>
            <a:r>
              <a:rPr lang="en-US" dirty="0"/>
              <a:t>Or force equal range with axis(‘equal’)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64" y="2442039"/>
            <a:ext cx="4979534" cy="3531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682" y="6114144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test_1_grades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test_2_grades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1903" y="2442039"/>
            <a:ext cx="4979534" cy="3531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83767" y="5973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test_1_grades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test_2_grades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"equal"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425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figures with numbers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plt.figure</a:t>
            </a:r>
            <a:r>
              <a:rPr lang="en-US" dirty="0"/>
              <a:t>(1), </a:t>
            </a:r>
            <a:r>
              <a:rPr lang="en-US" dirty="0" err="1"/>
              <a:t>plt.figure</a:t>
            </a:r>
            <a:r>
              <a:rPr lang="en-US" dirty="0"/>
              <a:t>(2), </a:t>
            </a:r>
            <a:r>
              <a:rPr lang="en-US" dirty="0" err="1"/>
              <a:t>etc</a:t>
            </a:r>
            <a:r>
              <a:rPr lang="en-US" dirty="0"/>
              <a:t>, to specify which figure to plot on</a:t>
            </a:r>
          </a:p>
          <a:p>
            <a:pPr lvl="1"/>
            <a:r>
              <a:rPr lang="en-US" dirty="0"/>
              <a:t>Useful when dealing with multiple figures at the same time</a:t>
            </a:r>
          </a:p>
          <a:p>
            <a:r>
              <a:rPr lang="en-US" dirty="0" err="1"/>
              <a:t>plt.xticks</a:t>
            </a:r>
            <a:r>
              <a:rPr lang="en-US" dirty="0"/>
              <a:t>()</a:t>
            </a:r>
          </a:p>
          <a:p>
            <a:r>
              <a:rPr lang="en-US" dirty="0" err="1"/>
              <a:t>plt.yticks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Type in </a:t>
            </a:r>
            <a:r>
              <a:rPr lang="en-US" dirty="0" err="1"/>
              <a:t>plt.savefig</a:t>
            </a:r>
            <a:r>
              <a:rPr lang="en-US" dirty="0"/>
              <a:t>? for usage or search </a:t>
            </a:r>
            <a:r>
              <a:rPr lang="en-US" dirty="0" err="1"/>
              <a:t>matplotlib</a:t>
            </a:r>
            <a:r>
              <a:rPr lang="en-US" dirty="0"/>
              <a:t> documentation for more details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994" y="5595649"/>
            <a:ext cx="482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https://matplotlib.org/users/pyplot_tutorial.html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704" y="5987533"/>
            <a:ext cx="4779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https://matplotlib.org/api/pyplot_summary.html</a:t>
            </a:r>
          </a:p>
        </p:txBody>
      </p:sp>
    </p:spTree>
    <p:extLst>
      <p:ext uri="{BB962C8B-B14F-4D97-AF65-F5344CB8AC3E}">
        <p14:creationId xmlns:p14="http://schemas.microsoft.com/office/powerpoint/2010/main" val="28917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 statistics and more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stats: Mean, median, range, standard deviation, correlation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Error Bar</a:t>
            </a:r>
          </a:p>
          <a:p>
            <a:r>
              <a:rPr lang="en-US" dirty="0" err="1"/>
              <a:t>Boxplot</a:t>
            </a:r>
            <a:endParaRPr lang="en-US" dirty="0"/>
          </a:p>
          <a:p>
            <a:r>
              <a:rPr lang="en-US" dirty="0" err="1"/>
              <a:t>Imshow</a:t>
            </a:r>
            <a:endParaRPr lang="en-US" dirty="0"/>
          </a:p>
          <a:p>
            <a:r>
              <a:rPr lang="en-US" dirty="0"/>
              <a:t>Subplots</a:t>
            </a:r>
          </a:p>
          <a:p>
            <a:r>
              <a:rPr lang="en-US" dirty="0"/>
              <a:t>T-test and other statistical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of a single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(numbers) that give a quick and simple description of the data</a:t>
            </a:r>
          </a:p>
          <a:p>
            <a:pPr lvl="1"/>
            <a:r>
              <a:rPr lang="en-US" dirty="0"/>
              <a:t>Maximum value</a:t>
            </a:r>
          </a:p>
          <a:p>
            <a:pPr lvl="1"/>
            <a:r>
              <a:rPr lang="en-US" dirty="0"/>
              <a:t>Minimum value</a:t>
            </a:r>
          </a:p>
          <a:p>
            <a:pPr lvl="1"/>
            <a:r>
              <a:rPr lang="en-US" dirty="0"/>
              <a:t>Range (dispersion): max – min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 err="1"/>
              <a:t>Quantile</a:t>
            </a:r>
            <a:endParaRPr lang="en-US" dirty="0"/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vs</a:t>
            </a:r>
            <a:r>
              <a:rPr lang="en-US" dirty="0"/>
              <a:t> average </a:t>
            </a:r>
            <a:r>
              <a:rPr lang="en-US" dirty="0" err="1"/>
              <a:t>vs</a:t>
            </a:r>
            <a:r>
              <a:rPr lang="en-US" dirty="0"/>
              <a:t> median </a:t>
            </a:r>
            <a:r>
              <a:rPr lang="en-US" dirty="0" err="1"/>
              <a:t>vs</a:t>
            </a:r>
            <a:r>
              <a:rPr lang="en-US" dirty="0"/>
              <a:t>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1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(Arithmetic) Mean: the “average” value of the data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Average: can be ambiguous</a:t>
            </a:r>
          </a:p>
          <a:p>
            <a:pPr lvl="1"/>
            <a:r>
              <a:rPr lang="en-US" sz="2000" dirty="0"/>
              <a:t>The average household income in this community is $60,000</a:t>
            </a:r>
          </a:p>
          <a:p>
            <a:pPr lvl="2"/>
            <a:r>
              <a:rPr lang="en-US" sz="1800" dirty="0"/>
              <a:t>The average (mean) income for households in this community is $60,000</a:t>
            </a:r>
          </a:p>
          <a:p>
            <a:pPr lvl="2"/>
            <a:r>
              <a:rPr lang="en-US" sz="1800" dirty="0"/>
              <a:t>The income for an average household in this community is $60,000</a:t>
            </a:r>
          </a:p>
          <a:p>
            <a:pPr lvl="2"/>
            <a:r>
              <a:rPr lang="en-US" sz="1800" dirty="0"/>
              <a:t>What if most households are earning below $30,000 but one household is earning $1M</a:t>
            </a:r>
          </a:p>
          <a:p>
            <a:r>
              <a:rPr lang="en-US" sz="2400" dirty="0"/>
              <a:t>Median: the “</a:t>
            </a:r>
            <a:r>
              <a:rPr lang="en-US" sz="2400" dirty="0" err="1"/>
              <a:t>middlest</a:t>
            </a:r>
            <a:r>
              <a:rPr lang="en-US" sz="2400" dirty="0"/>
              <a:t>” value, or mean of the two middle values</a:t>
            </a:r>
          </a:p>
          <a:p>
            <a:pPr lvl="1"/>
            <a:r>
              <a:rPr lang="en-US" sz="2000" dirty="0"/>
              <a:t>Can be obtained by sorting the data first</a:t>
            </a:r>
          </a:p>
          <a:p>
            <a:pPr lvl="1"/>
            <a:r>
              <a:rPr lang="en-US" sz="2000" dirty="0"/>
              <a:t>More efficient algorithm (~linear time) exists</a:t>
            </a:r>
          </a:p>
          <a:p>
            <a:pPr lvl="1"/>
            <a:r>
              <a:rPr lang="en-US" sz="2000" dirty="0"/>
              <a:t>Does not depend on all values in the data. </a:t>
            </a:r>
          </a:p>
          <a:p>
            <a:pPr lvl="1"/>
            <a:r>
              <a:rPr lang="en-US" sz="2000" dirty="0"/>
              <a:t>More robust to outliers</a:t>
            </a:r>
          </a:p>
          <a:p>
            <a:r>
              <a:rPr lang="en-US" sz="2400" dirty="0"/>
              <a:t>Mode: the most-common value in the data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7585" y="1545659"/>
            <a:ext cx="1690784" cy="102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95943" y="2257363"/>
            <a:ext cx="369133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FF00FF"/>
                </a:solidFill>
                <a:highlight>
                  <a:srgbClr val="FFFFFF"/>
                </a:highlight>
              </a:rPr>
              <a:t>mean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2253" y="2649248"/>
            <a:ext cx="5378973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FF00FF"/>
                </a:solidFill>
                <a:highlight>
                  <a:srgbClr val="FFFFFF"/>
                </a:highlight>
              </a:rPr>
              <a:t>mean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lambda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850505" y="4825992"/>
            <a:ext cx="4616970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000" dirty="0" err="1"/>
              <a:t>Quantile</a:t>
            </a:r>
            <a:r>
              <a:rPr lang="en-US" sz="2000" dirty="0"/>
              <a:t>: a generalization of median. </a:t>
            </a:r>
            <a:br>
              <a:rPr lang="en-US" sz="2000" dirty="0"/>
            </a:br>
            <a:r>
              <a:rPr lang="en-US" sz="2000" dirty="0"/>
              <a:t>E.g. 75 percentile is the value which 75% of values are less than or equal 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Describes the spread of the data from the mean</a:t>
            </a:r>
          </a:p>
          <a:p>
            <a:pPr lvl="1"/>
            <a:r>
              <a:rPr lang="en-US" dirty="0"/>
              <a:t>Is the mean squared of the deviation </a:t>
            </a:r>
          </a:p>
          <a:p>
            <a:r>
              <a:rPr lang="en-US" dirty="0"/>
              <a:t>Standard deviation (square root of the variance): </a:t>
            </a:r>
            <a:r>
              <a:rPr lang="en-US" dirty="0">
                <a:sym typeface="Symbol"/>
              </a:rPr>
              <a:t></a:t>
            </a:r>
          </a:p>
          <a:p>
            <a:pPr lvl="1"/>
            <a:r>
              <a:rPr lang="en-US" dirty="0">
                <a:sym typeface="Symbol"/>
              </a:rPr>
              <a:t>Easier to understand than variance</a:t>
            </a:r>
          </a:p>
          <a:p>
            <a:pPr lvl="1"/>
            <a:r>
              <a:rPr lang="en-US" dirty="0">
                <a:sym typeface="Symbol"/>
              </a:rPr>
              <a:t>Has the same unit as the measurement</a:t>
            </a:r>
          </a:p>
          <a:p>
            <a:pPr lvl="1"/>
            <a:r>
              <a:rPr lang="en-US" dirty="0">
                <a:sym typeface="Symbol"/>
              </a:rPr>
              <a:t>Say the data measures height of people in inch, the unit of  is also inch. The unit for 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is square inch …</a:t>
            </a:r>
          </a:p>
          <a:p>
            <a:r>
              <a:rPr lang="en-US" dirty="0">
                <a:sym typeface="Symbol"/>
              </a:rPr>
              <a:t>Corrected estimation of population standard deviation from sample</a:t>
            </a:r>
          </a:p>
          <a:p>
            <a:pPr lvl="1"/>
            <a:r>
              <a:rPr lang="en-US" dirty="0">
                <a:sym typeface="Symbol"/>
              </a:rPr>
              <a:t>If standard deviation is estimated from sample, most likely it is an underestimate.</a:t>
            </a:r>
          </a:p>
          <a:p>
            <a:pPr lvl="1"/>
            <a:r>
              <a:rPr lang="en-US" dirty="0">
                <a:sym typeface="Symbol"/>
              </a:rPr>
              <a:t>Can be corrected by replacing n in the above formula with n-1.</a:t>
            </a:r>
          </a:p>
          <a:p>
            <a:pPr lvl="1"/>
            <a:r>
              <a:rPr lang="en-US" dirty="0">
                <a:sym typeface="Symbol"/>
              </a:rPr>
              <a:t>Default for many implementations</a:t>
            </a:r>
          </a:p>
          <a:p>
            <a:pPr lvl="1"/>
            <a:r>
              <a:rPr lang="en-US" dirty="0">
                <a:sym typeface="Symbol"/>
              </a:rPr>
              <a:t>For bigger data set, effect is very small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0870" y="1690688"/>
            <a:ext cx="2371787" cy="95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9339"/>
            <a:ext cx="10515600" cy="2354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Symbol"/>
              </a:rPr>
              <a:t>Corrected estimation of population standard deviation from sample</a:t>
            </a:r>
          </a:p>
          <a:p>
            <a:pPr lvl="1"/>
            <a:r>
              <a:rPr lang="en-US" dirty="0">
                <a:sym typeface="Symbol"/>
              </a:rPr>
              <a:t>If standard deviation is estimated from sample, most likely it is an underestimate.</a:t>
            </a:r>
          </a:p>
          <a:p>
            <a:pPr lvl="1"/>
            <a:r>
              <a:rPr lang="en-US" dirty="0">
                <a:sym typeface="Symbol"/>
              </a:rPr>
              <a:t>Can be corrected by replacing n in the above formula with n-1.</a:t>
            </a:r>
          </a:p>
          <a:p>
            <a:pPr lvl="1"/>
            <a:r>
              <a:rPr lang="en-US" dirty="0">
                <a:sym typeface="Symbol"/>
              </a:rPr>
              <a:t>Default for many implementations</a:t>
            </a:r>
          </a:p>
          <a:p>
            <a:pPr lvl="1"/>
            <a:r>
              <a:rPr lang="en-US" dirty="0">
                <a:sym typeface="Symbol"/>
              </a:rPr>
              <a:t>For bigger data set, effect is very small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D1635-3897-4262-BC37-21778DA7DE5D}"/>
              </a:ext>
            </a:extLst>
          </p:cNvPr>
          <p:cNvSpPr/>
          <p:nvPr/>
        </p:nvSpPr>
        <p:spPr>
          <a:xfrm>
            <a:off x="2438399" y="2993572"/>
            <a:ext cx="68652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dev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)**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mean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correction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correction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)**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float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))**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8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vs</a:t>
            </a:r>
            <a:r>
              <a:rPr lang="en-US" dirty="0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Population: all members of a group in a study</a:t>
            </a:r>
          </a:p>
          <a:p>
            <a:pPr lvl="1"/>
            <a:r>
              <a:rPr lang="en-US" dirty="0"/>
              <a:t>The average height of men</a:t>
            </a:r>
          </a:p>
          <a:p>
            <a:pPr lvl="1"/>
            <a:r>
              <a:rPr lang="en-US" dirty="0"/>
              <a:t>The average height of living male ≥ 18yr in USA between 2001 and 2010</a:t>
            </a:r>
          </a:p>
          <a:p>
            <a:pPr lvl="1"/>
            <a:r>
              <a:rPr lang="en-US" dirty="0"/>
              <a:t>The average height of all male students ≥ 18yr  registered in Fall’17</a:t>
            </a:r>
          </a:p>
          <a:p>
            <a:r>
              <a:rPr lang="en-US" dirty="0"/>
              <a:t>Sample: a subset of  the members in the population</a:t>
            </a:r>
          </a:p>
          <a:p>
            <a:pPr lvl="1"/>
            <a:r>
              <a:rPr lang="en-US" dirty="0"/>
              <a:t>Most studies choose to sample the population due to cost/time or other factors</a:t>
            </a:r>
          </a:p>
          <a:p>
            <a:pPr lvl="1"/>
            <a:r>
              <a:rPr lang="en-US" dirty="0"/>
              <a:t>Each sample is only one of many possible subsets of the population</a:t>
            </a:r>
          </a:p>
          <a:p>
            <a:pPr lvl="1"/>
            <a:r>
              <a:rPr lang="en-US" dirty="0"/>
              <a:t>May or may not be representative of the whole population</a:t>
            </a:r>
          </a:p>
          <a:p>
            <a:pPr lvl="1"/>
            <a:r>
              <a:rPr lang="en-US" dirty="0"/>
              <a:t>Sample size and sampling procedure is important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population/sample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486" cy="4351338"/>
          </a:xfrm>
        </p:spPr>
        <p:txBody>
          <a:bodyPr/>
          <a:lstStyle/>
          <a:p>
            <a:r>
              <a:rPr lang="en-US" dirty="0"/>
              <a:t>Generated an array of 1 million random numbers</a:t>
            </a:r>
          </a:p>
          <a:p>
            <a:r>
              <a:rPr lang="en-US" dirty="0"/>
              <a:t>Computed the population standard deviation</a:t>
            </a:r>
          </a:p>
          <a:p>
            <a:r>
              <a:rPr lang="en-US" dirty="0"/>
              <a:t>Randomly draw k data points from the data, compute uncorrected and corrected standard deviation. Repeat 1000 times. Compute the average.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941" y="1591581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0F5D96F4AD884689A800EFB02B0140" ma:contentTypeVersion="7" ma:contentTypeDescription="Create a new document." ma:contentTypeScope="" ma:versionID="65ee41c0cb88b66afe5213116b12e63f">
  <xsd:schema xmlns:xsd="http://www.w3.org/2001/XMLSchema" xmlns:xs="http://www.w3.org/2001/XMLSchema" xmlns:p="http://schemas.microsoft.com/office/2006/metadata/properties" xmlns:ns3="c21036e9-35c5-4bf7-8a0d-4840852aeba6" xmlns:ns4="5d87b81e-8975-4c8d-9937-eaba20c292e3" targetNamespace="http://schemas.microsoft.com/office/2006/metadata/properties" ma:root="true" ma:fieldsID="da587050ad71c6dd2e6bb8c8c9b2af97" ns3:_="" ns4:_="">
    <xsd:import namespace="c21036e9-35c5-4bf7-8a0d-4840852aeba6"/>
    <xsd:import namespace="5d87b81e-8975-4c8d-9937-eaba20c292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036e9-35c5-4bf7-8a0d-4840852ae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7b81e-8975-4c8d-9937-eaba20c29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27BFD7-8970-4DF9-8194-8D1C21C97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036e9-35c5-4bf7-8a0d-4840852aeba6"/>
    <ds:schemaRef ds:uri="5d87b81e-8975-4c8d-9937-eaba20c29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95E9E-5B07-4EE9-AD44-47427441A9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04CFC8-B833-489C-B5F7-4F2FC6412B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9597</TotalTime>
  <Words>2358</Words>
  <Application>Microsoft Office PowerPoint</Application>
  <PresentationFormat>Widescreen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CS 3753 &amp; 5163  Introduction to Data Science</vt:lpstr>
      <vt:lpstr>2.1 Basic plotting functions</vt:lpstr>
      <vt:lpstr>2.2 Basic statistics and more plots</vt:lpstr>
      <vt:lpstr>Summary statistics of a single data set</vt:lpstr>
      <vt:lpstr>Mean vs average vs median vs mode</vt:lpstr>
      <vt:lpstr>Variance and standard deviation</vt:lpstr>
      <vt:lpstr>PowerPoint Presentation</vt:lpstr>
      <vt:lpstr>Population vs sample</vt:lpstr>
      <vt:lpstr>Simulation of population/sample standard deviation</vt:lpstr>
      <vt:lpstr>Spyder Setup regarding --pylab</vt:lpstr>
      <vt:lpstr>Spyder setup to display result of last line in cell</vt:lpstr>
      <vt:lpstr>Inline vs automatic graphics backend</vt:lpstr>
      <vt:lpstr>PowerPoint Presentation</vt:lpstr>
      <vt:lpstr>PowerPoint Presentation</vt:lpstr>
      <vt:lpstr>Caveat in making/interpreting line graphs</vt:lpstr>
      <vt:lpstr>Caveat in making/interpreting line graphs</vt:lpstr>
      <vt:lpstr>Caveat in making/interpreting line graphs</vt:lpstr>
      <vt:lpstr>Plotting in logarithm scale</vt:lpstr>
      <vt:lpstr>Poor usage of line graph</vt:lpstr>
      <vt:lpstr>Better usage of line graph</vt:lpstr>
      <vt:lpstr>Cumulative probability distribution (CDF)</vt:lpstr>
      <vt:lpstr>Cumulative probability distribution</vt:lpstr>
      <vt:lpstr>Bar charts</vt:lpstr>
      <vt:lpstr>Barh vs bar</vt:lpstr>
      <vt:lpstr>More examples of bar chart</vt:lpstr>
      <vt:lpstr>Scatterplots</vt:lpstr>
      <vt:lpstr>PowerPoint Presentation</vt:lpstr>
      <vt:lpstr>Other useful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  Introduction to Data Science</dc:title>
  <dc:creator>Jianhua Ruan</dc:creator>
  <cp:lastModifiedBy>Jose Pague</cp:lastModifiedBy>
  <cp:revision>63</cp:revision>
  <dcterms:created xsi:type="dcterms:W3CDTF">2017-08-20T19:48:53Z</dcterms:created>
  <dcterms:modified xsi:type="dcterms:W3CDTF">2022-02-17T05:27:07Z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0x010100C90F5D96F4AD884689A800EFB02B0140</vt:lpwstr>
  </property>
</Properties>
</file>