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1" r:id="rId7"/>
    <p:sldId id="263" r:id="rId8"/>
    <p:sldId id="261" r:id="rId9"/>
    <p:sldId id="264" r:id="rId10"/>
    <p:sldId id="272" r:id="rId11"/>
    <p:sldId id="266" r:id="rId12"/>
    <p:sldId id="269" r:id="rId13"/>
    <p:sldId id="273" r:id="rId14"/>
    <p:sldId id="262" r:id="rId15"/>
    <p:sldId id="270" r:id="rId16"/>
    <p:sldId id="26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55"/>
  </p:normalViewPr>
  <p:slideViewPr>
    <p:cSldViewPr snapToGrid="0" snapToObjects="1">
      <p:cViewPr>
        <p:scale>
          <a:sx n="90" d="100"/>
          <a:sy n="90" d="100"/>
        </p:scale>
        <p:origin x="8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C0E51-81C8-3C40-8C45-AE80D49A7F04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7D3BD-F8FB-A340-93FA-D1B59D84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1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7D3BD-F8FB-A340-93FA-D1B59D8463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141E-3677-E64E-99DF-BF260C003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6323A-FF8B-BA41-A15B-CB8D5F347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195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7992-3600-E046-AE4A-F20C60E2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01BA9-68F8-D248-8A62-5BE6BAC7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A7E8-A9BC-B440-92F3-6969F815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CA5E2-E862-FD43-9A75-70F6757D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3FAA-25F2-2540-80CA-73BF5119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8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84D16-DA17-4648-A1A4-FCAA15EC4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78C66-122D-014C-A005-30ED8F5AB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8AAC-97FA-BD45-8FE5-A308E42E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6CAA-83BA-F04F-A237-CCAD40FE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78CA-FD9A-D94C-9F39-8F784685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D246-D2AF-0149-9C0C-BD25A1B7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2E64-1A64-6A47-951D-82D5845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CCFB-6714-0340-8FA0-50A5EACE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AE2A-B264-2D4F-BF8F-1A5A1136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DD25-BE9A-0C44-9668-5E1CAF08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6E8A-E762-3746-8904-1EDFDB67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6369-59DD-AE47-A7FC-EB232D6A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7B86-F885-194B-9EA0-BCCCFF8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8E7E-F1A1-994C-953D-9457DBA9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5B4C-C132-644A-A08D-6BFCDAEB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B0A7-CC5E-434B-BF27-739A14E8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7370-9368-C648-8A48-1DF956178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4828F-5CE6-F041-B7AE-128D0EBA4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70D04-EDC3-1742-BA8C-B3F13100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4FDE2-B92D-5146-BC2F-A18A71EC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1B8D7-2D24-0A40-A45A-6CD557CF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5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378C-7EFA-8A4A-A457-B9920172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1D82-AC59-C44D-A100-FBD5B7E84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0C2B7-7054-524E-B8C4-615892985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58118-E885-B14F-8DC3-454A10BEF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62114-82A1-CB4D-9D88-B5EA96BDD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431F5-0FBA-0941-99CD-51952A2F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A8C88-4540-0946-8D1D-002085D6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344BB-2A74-E146-9299-29BE57BA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5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0DB-46C4-0148-8698-B0F165E4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72F3F-9775-6F43-BED5-3C3A0108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5360D-3A78-034E-ADD3-0AA7501E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2EFBE-3E04-8141-BDC2-7652831C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B6E54-6023-784C-A08E-6376E2FC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8CAE7-46DF-B346-B90E-65E839F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AFEAB-D112-6B4C-A51F-6495318A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BFAF-8A6F-6943-BDC7-FDF2E21F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9275-63B5-9C48-90BE-B7D99E65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5401D-0C92-A241-9DE5-039B7D70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387F6-2062-0C4B-8758-32E3481E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2D74D-22EA-BA4D-88E7-92265983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7D398-94DA-EA40-B206-26197B37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E0EB-99C3-7E4C-BED2-B500713F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04D0B-595C-F946-842D-A0A7E243D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1FD0A-5AC3-324C-AC59-4C1F3E202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7949-C235-8446-AB01-EE7E74FA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E336-174E-614D-A948-723B654D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91B0-24A3-9843-828E-CCAB6C2E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7B476-DB0E-A548-A763-647E07F5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6" y="123077"/>
            <a:ext cx="11412070" cy="1167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B3CA8-AAAD-4B4E-AC3B-DC5E969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106" y="1422213"/>
            <a:ext cx="11412070" cy="47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CE78B-E227-CA4E-BAB5-B39DE8209F53}"/>
              </a:ext>
            </a:extLst>
          </p:cNvPr>
          <p:cNvSpPr txBox="1"/>
          <p:nvPr userDrawn="1"/>
        </p:nvSpPr>
        <p:spPr>
          <a:xfrm>
            <a:off x="10919012" y="6263154"/>
            <a:ext cx="847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0D0A6C6-BA44-C941-810F-12E70214C372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C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 Voting Trends </a:t>
            </a:r>
            <a:br>
              <a:rPr lang="en-US" dirty="0"/>
            </a:br>
            <a:r>
              <a:rPr lang="en-US" dirty="0"/>
              <a:t>by Major Societal Domains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7869-9ED0-2744-BF90-45AA38C29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Jeff, Victoria, José, Jing</a:t>
            </a:r>
          </a:p>
        </p:txBody>
      </p:sp>
    </p:spTree>
    <p:extLst>
      <p:ext uri="{BB962C8B-B14F-4D97-AF65-F5344CB8AC3E}">
        <p14:creationId xmlns:p14="http://schemas.microsoft.com/office/powerpoint/2010/main" val="229669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Unemployment</a:t>
            </a:r>
          </a:p>
        </p:txBody>
      </p:sp>
    </p:spTree>
    <p:extLst>
      <p:ext uri="{BB962C8B-B14F-4D97-AF65-F5344CB8AC3E}">
        <p14:creationId xmlns:p14="http://schemas.microsoft.com/office/powerpoint/2010/main" val="198676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2D52-FB37-1B41-835E-C7B6C9E8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higher among Blue Counties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6F3FF-4B70-FA45-921F-43066C5F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728" y="1032327"/>
            <a:ext cx="7556826" cy="54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2764-4164-AF48-B798-A9AEE2E3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Changes in Unemployment: 2007-2016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70FB5-A4C4-C549-AC41-F20438D3D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76" y="1087718"/>
            <a:ext cx="7685729" cy="55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3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Insurance</a:t>
            </a:r>
          </a:p>
        </p:txBody>
      </p:sp>
    </p:spTree>
    <p:extLst>
      <p:ext uri="{BB962C8B-B14F-4D97-AF65-F5344CB8AC3E}">
        <p14:creationId xmlns:p14="http://schemas.microsoft.com/office/powerpoint/2010/main" val="225574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94CC-3ADB-8549-B0D9-82E93EE6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Health Insurance among Red Counties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A8BDE-E07E-E046-A589-3404176CD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476" y="1385262"/>
            <a:ext cx="7475329" cy="5414682"/>
          </a:xfrm>
        </p:spPr>
      </p:pic>
    </p:spTree>
    <p:extLst>
      <p:ext uri="{BB962C8B-B14F-4D97-AF65-F5344CB8AC3E}">
        <p14:creationId xmlns:p14="http://schemas.microsoft.com/office/powerpoint/2010/main" val="91059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F550-249D-2840-BA32-552AAE53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Insurance Nationwide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CCD202-EC95-4745-9410-2CA63762B6C5}"/>
              </a:ext>
            </a:extLst>
          </p:cNvPr>
          <p:cNvGrpSpPr/>
          <p:nvPr/>
        </p:nvGrpSpPr>
        <p:grpSpPr>
          <a:xfrm>
            <a:off x="483027" y="1132115"/>
            <a:ext cx="11154227" cy="5577114"/>
            <a:chOff x="483027" y="1132115"/>
            <a:chExt cx="11154227" cy="55771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B769C6-5938-3B4B-998D-68011DA2D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027" y="1132115"/>
              <a:ext cx="11154227" cy="55771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448647-EF0E-A245-BF05-EDA14F692FEF}"/>
                </a:ext>
              </a:extLst>
            </p:cNvPr>
            <p:cNvSpPr/>
            <p:nvPr/>
          </p:nvSpPr>
          <p:spPr>
            <a:xfrm>
              <a:off x="2835797" y="2280212"/>
              <a:ext cx="81023" cy="37849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086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AFB8-DBC8-B84C-BE5C-3D0F25FD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State-Level Analysis: Health Insurance in Florida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E83FD-3638-DB4D-B736-B9947B1E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17" y="1189265"/>
            <a:ext cx="9508048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5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38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5EBE-C273-004F-982C-8784BA3C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E5A2-65F9-6646-9AA0-5FF609E2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Are there observable political party voting trends based on major domains of society in the United States?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example: How are major party voting trends associated with level of education?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We always see “Red” and “Blue” states, and some demographics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about trends over the last few cycles?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about other aspects of living?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How does state-level voting information and access vary by trends and societal domains?</a:t>
            </a:r>
          </a:p>
        </p:txBody>
      </p:sp>
    </p:spTree>
    <p:extLst>
      <p:ext uri="{BB962C8B-B14F-4D97-AF65-F5344CB8AC3E}">
        <p14:creationId xmlns:p14="http://schemas.microsoft.com/office/powerpoint/2010/main" val="399719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5EBE-C273-004F-982C-8784BA3C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E5A2-65F9-6646-9AA0-5FF609E2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6" y="1290918"/>
            <a:ext cx="11412070" cy="4529311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Sources: US Census API, US Census County-Level Data Files</a:t>
            </a:r>
          </a:p>
          <a:p>
            <a:pPr>
              <a:spcAft>
                <a:spcPts val="600"/>
              </a:spcAft>
            </a:pPr>
            <a:r>
              <a:rPr lang="en-US" dirty="0"/>
              <a:t>Variables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Race/Ethnicity, Education, Poverty, Unemployment, and lack of Health Insurance</a:t>
            </a:r>
          </a:p>
          <a:p>
            <a:pPr>
              <a:spcAft>
                <a:spcPts val="600"/>
              </a:spcAft>
            </a:pPr>
            <a:r>
              <a:rPr lang="en-US" dirty="0"/>
              <a:t>County-level voting was categorized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“Red” or “Blue” if ≥ 52% of votes from that county went to Republicans or Democrats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“Split” if the breakdown was between 48-52% for the parties (too close to call)</a:t>
            </a:r>
          </a:p>
          <a:p>
            <a:pPr>
              <a:spcAft>
                <a:spcPts val="600"/>
              </a:spcAft>
            </a:pPr>
            <a:r>
              <a:rPr lang="en-US" dirty="0"/>
              <a:t>“Party Leaning” perspectives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Composite voting </a:t>
            </a:r>
            <a:r>
              <a:rPr lang="en-US" dirty="0"/>
              <a:t>based on average voting across 2008-2016 elections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Election-cycle voting</a:t>
            </a:r>
            <a:r>
              <a:rPr lang="en-US" dirty="0"/>
              <a:t> for 2008, 2012, and 2016 elections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4179D-D992-E44D-BB22-85B0865601A5}"/>
              </a:ext>
            </a:extLst>
          </p:cNvPr>
          <p:cNvSpPr txBox="1"/>
          <p:nvPr/>
        </p:nvSpPr>
        <p:spPr>
          <a:xfrm>
            <a:off x="1870849" y="5689600"/>
            <a:ext cx="8378584" cy="830997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BONUS: We generated an example state-level analysis to reveal the other dimensions of analysis capable within this dataset</a:t>
            </a:r>
          </a:p>
        </p:txBody>
      </p:sp>
    </p:spTree>
    <p:extLst>
      <p:ext uri="{BB962C8B-B14F-4D97-AF65-F5344CB8AC3E}">
        <p14:creationId xmlns:p14="http://schemas.microsoft.com/office/powerpoint/2010/main" val="286683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F7B8-BAD4-1B4C-9212-1C35D5B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 View: More Counties Went Red in 2016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CFABB-E111-F044-B17A-D43DCEFA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03" y="1090386"/>
            <a:ext cx="7591875" cy="54991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BD24615-9498-4348-9EF9-BAAA57B5A5E7}"/>
              </a:ext>
            </a:extLst>
          </p:cNvPr>
          <p:cNvSpPr/>
          <p:nvPr/>
        </p:nvSpPr>
        <p:spPr>
          <a:xfrm>
            <a:off x="4804230" y="3251200"/>
            <a:ext cx="5051848" cy="1480457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ED4B0-BF5D-8941-B94D-2DE83CCEFFAE}"/>
              </a:ext>
            </a:extLst>
          </p:cNvPr>
          <p:cNvSpPr txBox="1"/>
          <p:nvPr/>
        </p:nvSpPr>
        <p:spPr>
          <a:xfrm>
            <a:off x="9928648" y="3806762"/>
            <a:ext cx="191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+14% INCREASE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A35BE-0F5F-7747-AAC3-0D7A2DE42F7E}"/>
              </a:ext>
            </a:extLst>
          </p:cNvPr>
          <p:cNvSpPr txBox="1"/>
          <p:nvPr/>
        </p:nvSpPr>
        <p:spPr>
          <a:xfrm>
            <a:off x="9928648" y="5860533"/>
            <a:ext cx="191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-10% DECREASE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C9C16-B45E-164D-935A-2CE71074898C}"/>
              </a:ext>
            </a:extLst>
          </p:cNvPr>
          <p:cNvSpPr txBox="1"/>
          <p:nvPr/>
        </p:nvSpPr>
        <p:spPr>
          <a:xfrm>
            <a:off x="9928647" y="1846480"/>
            <a:ext cx="191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FLAT</a:t>
            </a:r>
          </a:p>
        </p:txBody>
      </p:sp>
    </p:spTree>
    <p:extLst>
      <p:ext uri="{BB962C8B-B14F-4D97-AF65-F5344CB8AC3E}">
        <p14:creationId xmlns:p14="http://schemas.microsoft.com/office/powerpoint/2010/main" val="5508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5AB8-2970-B04C-A2C6-5063A7D0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Education More Often Blue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CE37B-D7F3-8C41-A8A8-09BAFBF7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308" y="1044095"/>
            <a:ext cx="7541665" cy="54627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068F73C-C0ED-3F49-A230-9D9D6DEAAE4C}"/>
              </a:ext>
            </a:extLst>
          </p:cNvPr>
          <p:cNvSpPr/>
          <p:nvPr/>
        </p:nvSpPr>
        <p:spPr>
          <a:xfrm>
            <a:off x="6371773" y="4209144"/>
            <a:ext cx="3846284" cy="2590800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3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178041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C082-6FC4-4748-A9D7-03FC32C7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Whites tended to be Split/Red, Minorities Blue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AE0F1-3542-8F40-9ACA-362B2BAF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94" y="1290918"/>
            <a:ext cx="7455293" cy="540016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F555FC6-371D-5340-A153-33D12EE2C7D5}"/>
              </a:ext>
            </a:extLst>
          </p:cNvPr>
          <p:cNvSpPr/>
          <p:nvPr/>
        </p:nvSpPr>
        <p:spPr>
          <a:xfrm>
            <a:off x="2975429" y="2293257"/>
            <a:ext cx="1567542" cy="2075543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061F9D-A258-5844-8752-60465F63DA90}"/>
              </a:ext>
            </a:extLst>
          </p:cNvPr>
          <p:cNvSpPr/>
          <p:nvPr/>
        </p:nvSpPr>
        <p:spPr>
          <a:xfrm>
            <a:off x="4230915" y="4971144"/>
            <a:ext cx="1567542" cy="1487714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7A2F5D-D3F6-B745-874E-DC202F03FC58}"/>
              </a:ext>
            </a:extLst>
          </p:cNvPr>
          <p:cNvSpPr/>
          <p:nvPr/>
        </p:nvSpPr>
        <p:spPr>
          <a:xfrm>
            <a:off x="8220245" y="4971144"/>
            <a:ext cx="1567542" cy="1487714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7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4278-90B1-1949-8458-6C5C8AD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Breakdown: </a:t>
            </a:r>
            <a:br>
              <a:rPr lang="en-US" dirty="0"/>
            </a:br>
            <a:r>
              <a:rPr lang="en-US" dirty="0"/>
              <a:t>Fewer Whites, More Minorities among Blue Counties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B918022-D338-0148-BAED-062FABA4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94" y="1290917"/>
            <a:ext cx="7455293" cy="5400169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DFF7BC8B-848D-DF42-8F69-6329C7D0F485}"/>
              </a:ext>
            </a:extLst>
          </p:cNvPr>
          <p:cNvSpPr/>
          <p:nvPr/>
        </p:nvSpPr>
        <p:spPr>
          <a:xfrm rot="3285077">
            <a:off x="2298880" y="3178628"/>
            <a:ext cx="2177142" cy="1045028"/>
          </a:xfrm>
          <a:prstGeom prst="rightArrow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4896037-9D31-EA47-A4B5-1CBA377B7FF3}"/>
              </a:ext>
            </a:extLst>
          </p:cNvPr>
          <p:cNvSpPr/>
          <p:nvPr/>
        </p:nvSpPr>
        <p:spPr>
          <a:xfrm rot="18967747">
            <a:off x="3568880" y="4792942"/>
            <a:ext cx="2177142" cy="1045028"/>
          </a:xfrm>
          <a:prstGeom prst="rightArrow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51F0E4D-E4C7-F34F-B44C-B4BE28C0AF1B}"/>
              </a:ext>
            </a:extLst>
          </p:cNvPr>
          <p:cNvSpPr/>
          <p:nvPr/>
        </p:nvSpPr>
        <p:spPr>
          <a:xfrm rot="18967747">
            <a:off x="7552341" y="5204385"/>
            <a:ext cx="2177142" cy="1045028"/>
          </a:xfrm>
          <a:prstGeom prst="rightArrow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C4AF9E-C018-BB4E-B8F3-FB0C3093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28" y="1290918"/>
            <a:ext cx="7487825" cy="5423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994CC-3ADB-8549-B0D9-82E93EE6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More, Decreasing Poverty among Blue Counties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557AE3-28CE-5B49-A8D0-4D16D8252AF5}"/>
              </a:ext>
            </a:extLst>
          </p:cNvPr>
          <p:cNvSpPr/>
          <p:nvPr/>
        </p:nvSpPr>
        <p:spPr>
          <a:xfrm>
            <a:off x="6008913" y="2795859"/>
            <a:ext cx="1959429" cy="1023258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284</Words>
  <Application>Microsoft Macintosh PowerPoint</Application>
  <PresentationFormat>Widescreen</PresentationFormat>
  <Paragraphs>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US Voting Trends  by Major Societal Domains</vt:lpstr>
      <vt:lpstr>Objectives and Questions</vt:lpstr>
      <vt:lpstr>Methods</vt:lpstr>
      <vt:lpstr>The Long View: More Counties Went Red in 2016</vt:lpstr>
      <vt:lpstr>Higher Education More Often Blue</vt:lpstr>
      <vt:lpstr>Demographics</vt:lpstr>
      <vt:lpstr>Whites tended to be Split/Red, Minorities Blue</vt:lpstr>
      <vt:lpstr>Breakdown:  Fewer Whites, More Minorities among Blue Counties</vt:lpstr>
      <vt:lpstr>More, Decreasing Poverty among Blue Counties</vt:lpstr>
      <vt:lpstr>Unemployment</vt:lpstr>
      <vt:lpstr>Unemployment higher among Blue Counties</vt:lpstr>
      <vt:lpstr>Similar Changes in Unemployment: 2007-2016</vt:lpstr>
      <vt:lpstr>Health Insurance</vt:lpstr>
      <vt:lpstr>Less Health Insurance among Red Counties</vt:lpstr>
      <vt:lpstr>Health Insurance Nationwide</vt:lpstr>
      <vt:lpstr>State-Level Analysis: Health Insurance in Florida</vt:lpstr>
      <vt:lpstr>Thank you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Voting Trends by Major Societal Domains</dc:title>
  <dc:creator>Jeff Frimpter</dc:creator>
  <cp:lastModifiedBy>Jeff Frimpter</cp:lastModifiedBy>
  <cp:revision>36</cp:revision>
  <dcterms:created xsi:type="dcterms:W3CDTF">2018-03-31T17:58:20Z</dcterms:created>
  <dcterms:modified xsi:type="dcterms:W3CDTF">2018-04-03T23:23:46Z</dcterms:modified>
</cp:coreProperties>
</file>