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71" r:id="rId8"/>
    <p:sldId id="263" r:id="rId9"/>
    <p:sldId id="261" r:id="rId10"/>
    <p:sldId id="264" r:id="rId11"/>
    <p:sldId id="272" r:id="rId12"/>
    <p:sldId id="266" r:id="rId13"/>
    <p:sldId id="269" r:id="rId14"/>
    <p:sldId id="273" r:id="rId15"/>
    <p:sldId id="262" r:id="rId16"/>
    <p:sldId id="270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112"/>
  </p:normalViewPr>
  <p:slideViewPr>
    <p:cSldViewPr snapToGrid="0" snapToObjects="1">
      <p:cViewPr varScale="1">
        <p:scale>
          <a:sx n="81" d="100"/>
          <a:sy n="8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0E51-81C8-3C40-8C45-AE80D49A7F0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D3BD-F8FB-A340-93FA-D1B59D84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</a:t>
            </a:r>
          </a:p>
          <a:p>
            <a:r>
              <a:rPr lang="en-US" dirty="0"/>
              <a:t>Here we looked at the historical proportion of the population in poverty for Blue, Red, and Split counties 2000-2009. We calculated the average percentage of each county’s population in poverty across 2000-2009. These estimates were then aligned with the county’s majority voting as Blue, Red or Split in the 2008, 2012 and 2016 General Election cycles.</a:t>
            </a:r>
          </a:p>
          <a:p>
            <a:endParaRPr lang="en-US" dirty="0"/>
          </a:p>
          <a:p>
            <a:r>
              <a:rPr lang="en-US" dirty="0"/>
              <a:t>The bar graph on the LEFT shows how the poverty change from 2000 to 2009 was +3.7% among counties voting Blue 2008-2012, and approximately +2.8% among those voting Red in the same elections. Overall, poverty increased more among Blue counties than among Red counties (no statistical testing applied). </a:t>
            </a:r>
          </a:p>
          <a:p>
            <a:endParaRPr lang="en-US" dirty="0"/>
          </a:p>
          <a:p>
            <a:r>
              <a:rPr lang="en-US" dirty="0"/>
              <a:t>The bar graph on the RIGHT shows how the proportion of people in poverty decreased among Blue counties from 2008 to 2016. This may have been due to a true reduction in poverty levels among these Blue counties, or to a smaller share of counties voting Blue in 2012 and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r>
              <a:rPr lang="en-US" dirty="0"/>
              <a:t>Here we calculated the unemployment rates for counties voting Blue, Red or Split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7D3BD-F8FB-A340-93FA-D1B59D846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141E-3677-E64E-99DF-BF260C00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6323A-FF8B-BA41-A15B-CB8D5F34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9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7992-3600-E046-AE4A-F20C60E2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1BA9-68F8-D248-8A62-5BE6BAC7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7E8-A9BC-B440-92F3-6969F815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A5E2-E862-FD43-9A75-70F6757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FAA-25F2-2540-80CA-73BF511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4D16-DA17-4648-A1A4-FCAA15EC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8C66-122D-014C-A005-30ED8F5A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8AAC-97FA-BD45-8FE5-A308E42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6CAA-83BA-F04F-A237-CCAD40F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78CA-FD9A-D94C-9F39-8F784685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246-D2AF-0149-9C0C-BD25A1B7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E64-1A64-6A47-951D-82D5845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CCFB-6714-0340-8FA0-50A5EAC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AE2A-B264-2D4F-BF8F-1A5A113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DD25-BE9A-0C44-9668-5E1CAF0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E8A-E762-3746-8904-1EDFDB6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6369-59DD-AE47-A7FC-EB232D6A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7B86-F885-194B-9EA0-BCCCFF8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E7E-F1A1-994C-953D-9457DBA9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5B4C-C132-644A-A08D-6BFCDAE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B0A7-CC5E-434B-BF27-739A14E8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370-9368-C648-8A48-1DF95617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828F-5CE6-F041-B7AE-128D0EBA4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0D04-EDC3-1742-BA8C-B3F13100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4FDE2-B92D-5146-BC2F-A18A71E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B8D7-2D24-0A40-A45A-6CD557CF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378C-7EFA-8A4A-A457-B992017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1D82-AC59-C44D-A100-FBD5B7E8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C2B7-7054-524E-B8C4-61589298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58118-E885-B14F-8DC3-454A10BEF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62114-82A1-CB4D-9D88-B5EA96BDD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431F5-0FBA-0941-99CD-51952A2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8C88-4540-0946-8D1D-002085D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344BB-2A74-E146-9299-29BE57B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0DB-46C4-0148-8698-B0F165E4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72F3F-9775-6F43-BED5-3C3A0108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360D-3A78-034E-ADD3-0AA7501E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2EFBE-3E04-8141-BDC2-7652831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6E54-6023-784C-A08E-6376E2FC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CAE7-46DF-B346-B90E-65E839F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FEAB-D112-6B4C-A51F-6495318A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BFAF-8A6F-6943-BDC7-FDF2E21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9275-63B5-9C48-90BE-B7D99E65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401D-0C92-A241-9DE5-039B7D70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87F6-2062-0C4B-8758-32E3481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D74D-22EA-BA4D-88E7-92265983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D398-94DA-EA40-B206-26197B3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0EB-99C3-7E4C-BED2-B500713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04D0B-595C-F946-842D-A0A7E243D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FD0A-5AC3-324C-AC59-4C1F3E20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7949-C235-8446-AB01-EE7E74F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7ED02-25BB-EA4F-9562-0DA09AAFF74A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E336-174E-614D-A948-723B654D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91B0-24A3-9843-828E-CCAB6C2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1CE8C-42F7-FB48-BE86-83C2EDB9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7B476-DB0E-A548-A763-647E07F5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23077"/>
            <a:ext cx="11412070" cy="1167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3CA8-AAAD-4B4E-AC3B-DC5E969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06" y="1422213"/>
            <a:ext cx="11412070" cy="47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E78B-E227-CA4E-BAB5-B39DE8209F53}"/>
              </a:ext>
            </a:extLst>
          </p:cNvPr>
          <p:cNvSpPr txBox="1"/>
          <p:nvPr userDrawn="1"/>
        </p:nvSpPr>
        <p:spPr>
          <a:xfrm>
            <a:off x="10919012" y="6263154"/>
            <a:ext cx="84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0D0A6C6-BA44-C941-810F-12E70214C372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C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Voting Trends </a:t>
            </a:r>
            <a:br>
              <a:rPr lang="en-US" dirty="0"/>
            </a:br>
            <a:r>
              <a:rPr lang="en-US" dirty="0"/>
              <a:t>by Major Societal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7869-9ED0-2744-BF90-45AA38C29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Jeff, Victoria, José, Jing</a:t>
            </a:r>
          </a:p>
        </p:txBody>
      </p:sp>
    </p:spTree>
    <p:extLst>
      <p:ext uri="{BB962C8B-B14F-4D97-AF65-F5344CB8AC3E}">
        <p14:creationId xmlns:p14="http://schemas.microsoft.com/office/powerpoint/2010/main" val="22966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4AF9E-C018-BB4E-B8F3-FB0C3093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28" y="1290918"/>
            <a:ext cx="7487825" cy="5423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More, Decreasing Poverty among Blue Counties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57AE3-28CE-5B49-A8D0-4D16D8252AF5}"/>
              </a:ext>
            </a:extLst>
          </p:cNvPr>
          <p:cNvSpPr/>
          <p:nvPr/>
        </p:nvSpPr>
        <p:spPr>
          <a:xfrm>
            <a:off x="6008913" y="2795859"/>
            <a:ext cx="1959429" cy="1023258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98676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2D52-FB37-1B41-835E-C7B6C9E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higher among Blue Counties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91120-CB09-BF41-983D-D9172E45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18" y="1017314"/>
            <a:ext cx="7693446" cy="55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2764-4164-AF48-B798-A9AEE2E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Changes in Unemployment: 2007-2016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0FB5-A4C4-C549-AC41-F20438D3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6" y="1087718"/>
            <a:ext cx="7685729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225574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94CC-3ADB-8549-B0D9-82E93E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Health Insurance among Red 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A8BDE-E07E-E046-A589-3404176CD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476" y="1385262"/>
            <a:ext cx="7475329" cy="5414682"/>
          </a:xfrm>
        </p:spPr>
      </p:pic>
    </p:spTree>
    <p:extLst>
      <p:ext uri="{BB962C8B-B14F-4D97-AF65-F5344CB8AC3E}">
        <p14:creationId xmlns:p14="http://schemas.microsoft.com/office/powerpoint/2010/main" val="9105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F550-249D-2840-BA32-552AAE5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Nationwide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CD202-EC95-4745-9410-2CA63762B6C5}"/>
              </a:ext>
            </a:extLst>
          </p:cNvPr>
          <p:cNvGrpSpPr/>
          <p:nvPr/>
        </p:nvGrpSpPr>
        <p:grpSpPr>
          <a:xfrm>
            <a:off x="483027" y="1132115"/>
            <a:ext cx="11154227" cy="5577114"/>
            <a:chOff x="483027" y="1132115"/>
            <a:chExt cx="11154227" cy="55771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769C6-5938-3B4B-998D-68011DA2D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027" y="1132115"/>
              <a:ext cx="11154227" cy="55771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448647-EF0E-A245-BF05-EDA14F692FEF}"/>
                </a:ext>
              </a:extLst>
            </p:cNvPr>
            <p:cNvSpPr/>
            <p:nvPr/>
          </p:nvSpPr>
          <p:spPr>
            <a:xfrm>
              <a:off x="2835797" y="2280212"/>
              <a:ext cx="81023" cy="37849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86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AFB8-DBC8-B84C-BE5C-3D0F25FD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State-Level Analysis: Health Insurance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83FD-3638-DB4D-B736-B9947B1E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17" y="1189265"/>
            <a:ext cx="9508048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8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Are there observable political party voting trends based on major domains of society in the United States?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example: How are major party voting trends associated with level of education?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always see “Red” and “Blue” states, and some demographics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trends over the last few cycles?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about other aspects of living?</a:t>
            </a:r>
          </a:p>
        </p:txBody>
      </p:sp>
    </p:spTree>
    <p:extLst>
      <p:ext uri="{BB962C8B-B14F-4D97-AF65-F5344CB8AC3E}">
        <p14:creationId xmlns:p14="http://schemas.microsoft.com/office/powerpoint/2010/main" val="39971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EBE-C273-004F-982C-8784BA3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5A2-65F9-6646-9AA0-5FF609E2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1290918"/>
            <a:ext cx="11412070" cy="452931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Sources: US Census API, US Census County-Level Data Files</a:t>
            </a:r>
          </a:p>
          <a:p>
            <a:pPr>
              <a:spcAft>
                <a:spcPts val="600"/>
              </a:spcAft>
            </a:pPr>
            <a:r>
              <a:rPr lang="en-US" dirty="0"/>
              <a:t>Variables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Race/Ethnicity, Education, Poverty, Unemployment, and lack of Health Insurance</a:t>
            </a:r>
          </a:p>
          <a:p>
            <a:pPr>
              <a:spcAft>
                <a:spcPts val="600"/>
              </a:spcAft>
            </a:pPr>
            <a:r>
              <a:rPr lang="en-US" dirty="0"/>
              <a:t>County-level voting was categorized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“Red” or “Blue” if ≥ 52% of votes from that county went to Republicans or Democrats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“Split” if the breakdown was between 48-52% for the parties (too close to call)</a:t>
            </a:r>
          </a:p>
          <a:p>
            <a:pPr>
              <a:spcAft>
                <a:spcPts val="600"/>
              </a:spcAft>
            </a:pPr>
            <a:r>
              <a:rPr lang="en-US" dirty="0"/>
              <a:t>“Party Leaning” perspectives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Composite voting </a:t>
            </a:r>
            <a:r>
              <a:rPr lang="en-US" dirty="0"/>
              <a:t>based on average voting across 2008-2016 elections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Election-cycle voting</a:t>
            </a:r>
            <a:r>
              <a:rPr lang="en-US" dirty="0"/>
              <a:t> for 2008, 2012, and 2016 elections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179D-D992-E44D-BB22-85B0865601A5}"/>
              </a:ext>
            </a:extLst>
          </p:cNvPr>
          <p:cNvSpPr txBox="1"/>
          <p:nvPr/>
        </p:nvSpPr>
        <p:spPr>
          <a:xfrm>
            <a:off x="1870849" y="5689600"/>
            <a:ext cx="8378584" cy="830997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BONUS: We generated an example state-level analysis to reveal the other dimensions of analysis capable within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28668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CB2A-D3CA-CD40-AC1C-875A699E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BCB49-B218-9541-8A87-74AB2B1E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2" y="1327011"/>
            <a:ext cx="3858921" cy="542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E7049-9FC2-0A41-AA2D-9465A48BEE28}"/>
              </a:ext>
            </a:extLst>
          </p:cNvPr>
          <p:cNvSpPr txBox="1"/>
          <p:nvPr/>
        </p:nvSpPr>
        <p:spPr>
          <a:xfrm>
            <a:off x="509399" y="957679"/>
            <a:ext cx="42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Generating state-level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9F486-4FD7-774D-A48C-AFA083E0D8C0}"/>
              </a:ext>
            </a:extLst>
          </p:cNvPr>
          <p:cNvSpPr txBox="1"/>
          <p:nvPr/>
        </p:nvSpPr>
        <p:spPr>
          <a:xfrm>
            <a:off x="5164041" y="340293"/>
            <a:ext cx="654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Compiling voting and education by county: “Blue,” “Red,” “Split”</a:t>
            </a:r>
          </a:p>
          <a:p>
            <a:r>
              <a:rPr lang="en-US" b="1" dirty="0">
                <a:solidFill>
                  <a:srgbClr val="C00000"/>
                </a:solidFill>
              </a:rPr>
              <a:t>(All files merged based on county FIPS code)</a:t>
            </a:r>
          </a:p>
          <a:p>
            <a:r>
              <a:rPr lang="en-US" b="1" dirty="0">
                <a:solidFill>
                  <a:srgbClr val="C00000"/>
                </a:solidFill>
              </a:rPr>
              <a:t>Grouping by election cycle year and exporting to Excel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D96705-6A4D-C147-BC3D-1CD5DE24C2B1}"/>
              </a:ext>
            </a:extLst>
          </p:cNvPr>
          <p:cNvGrpSpPr/>
          <p:nvPr/>
        </p:nvGrpSpPr>
        <p:grpSpPr>
          <a:xfrm>
            <a:off x="5173551" y="1290918"/>
            <a:ext cx="5991447" cy="5457179"/>
            <a:chOff x="5434808" y="1030707"/>
            <a:chExt cx="6544280" cy="5960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68AD-AC3F-534F-B014-04853A73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4808" y="1030707"/>
              <a:ext cx="6544280" cy="39669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2A582B-19DE-264D-86B9-8321E1932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7877" y="5027457"/>
              <a:ext cx="5961211" cy="196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5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7B8-BAD4-1B4C-9212-1C35D5B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 View: More Counties Went Red in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FABB-E111-F044-B17A-D43DCEFA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03" y="1090386"/>
            <a:ext cx="7591875" cy="5499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D24615-9498-4348-9EF9-BAAA57B5A5E7}"/>
              </a:ext>
            </a:extLst>
          </p:cNvPr>
          <p:cNvSpPr/>
          <p:nvPr/>
        </p:nvSpPr>
        <p:spPr>
          <a:xfrm>
            <a:off x="4804230" y="3251200"/>
            <a:ext cx="5051848" cy="1480457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ED4B0-BF5D-8941-B94D-2DE83CCEFFAE}"/>
              </a:ext>
            </a:extLst>
          </p:cNvPr>
          <p:cNvSpPr txBox="1"/>
          <p:nvPr/>
        </p:nvSpPr>
        <p:spPr>
          <a:xfrm>
            <a:off x="9928648" y="3806762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+14%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A35BE-0F5F-7747-AAC3-0D7A2DE42F7E}"/>
              </a:ext>
            </a:extLst>
          </p:cNvPr>
          <p:cNvSpPr txBox="1"/>
          <p:nvPr/>
        </p:nvSpPr>
        <p:spPr>
          <a:xfrm>
            <a:off x="9928648" y="5860533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-10% DECREASE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C9C16-B45E-164D-935A-2CE71074898C}"/>
              </a:ext>
            </a:extLst>
          </p:cNvPr>
          <p:cNvSpPr txBox="1"/>
          <p:nvPr/>
        </p:nvSpPr>
        <p:spPr>
          <a:xfrm>
            <a:off x="9928647" y="1846480"/>
            <a:ext cx="19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</p:txBody>
      </p:sp>
    </p:spTree>
    <p:extLst>
      <p:ext uri="{BB962C8B-B14F-4D97-AF65-F5344CB8AC3E}">
        <p14:creationId xmlns:p14="http://schemas.microsoft.com/office/powerpoint/2010/main" val="550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AB8-2970-B04C-A2C6-5063A7D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Education More Often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CE37B-D7F3-8C41-A8A8-09BAFBF7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08" y="1044095"/>
            <a:ext cx="7541665" cy="54627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68F73C-C0ED-3F49-A230-9D9D6DEAAE4C}"/>
              </a:ext>
            </a:extLst>
          </p:cNvPr>
          <p:cNvSpPr/>
          <p:nvPr/>
        </p:nvSpPr>
        <p:spPr>
          <a:xfrm>
            <a:off x="6371773" y="4209144"/>
            <a:ext cx="3846284" cy="2590800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99E-FE32-244A-9644-789968193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7804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C082-6FC4-4748-A9D7-03FC32C7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Whites tended to be Split/Red, Minorities Blue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E0F1-3542-8F40-9ACA-362B2BAF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8"/>
            <a:ext cx="7455293" cy="54001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555FC6-371D-5340-A153-33D12EE2C7D5}"/>
              </a:ext>
            </a:extLst>
          </p:cNvPr>
          <p:cNvSpPr/>
          <p:nvPr/>
        </p:nvSpPr>
        <p:spPr>
          <a:xfrm>
            <a:off x="2975429" y="2293257"/>
            <a:ext cx="1567542" cy="2075543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61F9D-A258-5844-8752-60465F63DA90}"/>
              </a:ext>
            </a:extLst>
          </p:cNvPr>
          <p:cNvSpPr/>
          <p:nvPr/>
        </p:nvSpPr>
        <p:spPr>
          <a:xfrm>
            <a:off x="423091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A2F5D-D3F6-B745-874E-DC202F03FC58}"/>
              </a:ext>
            </a:extLst>
          </p:cNvPr>
          <p:cNvSpPr/>
          <p:nvPr/>
        </p:nvSpPr>
        <p:spPr>
          <a:xfrm>
            <a:off x="8220245" y="4971144"/>
            <a:ext cx="1567542" cy="1487714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278-90B1-1949-8458-6C5C8AD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Breakdown: </a:t>
            </a:r>
            <a:br>
              <a:rPr lang="en-US" dirty="0"/>
            </a:br>
            <a:r>
              <a:rPr lang="en-US" dirty="0"/>
              <a:t>Fewer Whites, More Minorities among Blue Counties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B918022-D338-0148-BAED-062FABA4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4" y="1290917"/>
            <a:ext cx="7455293" cy="5400169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FF7BC8B-848D-DF42-8F69-6329C7D0F485}"/>
              </a:ext>
            </a:extLst>
          </p:cNvPr>
          <p:cNvSpPr/>
          <p:nvPr/>
        </p:nvSpPr>
        <p:spPr>
          <a:xfrm rot="3285077">
            <a:off x="2298880" y="3178628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4896037-9D31-EA47-A4B5-1CBA377B7FF3}"/>
              </a:ext>
            </a:extLst>
          </p:cNvPr>
          <p:cNvSpPr/>
          <p:nvPr/>
        </p:nvSpPr>
        <p:spPr>
          <a:xfrm rot="18967747">
            <a:off x="3568880" y="4792942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51F0E4D-E4C7-F34F-B44C-B4BE28C0AF1B}"/>
              </a:ext>
            </a:extLst>
          </p:cNvPr>
          <p:cNvSpPr/>
          <p:nvPr/>
        </p:nvSpPr>
        <p:spPr>
          <a:xfrm rot="18967747">
            <a:off x="7552341" y="5204385"/>
            <a:ext cx="2177142" cy="1045028"/>
          </a:xfrm>
          <a:prstGeom prst="rightArrow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504</Words>
  <Application>Microsoft Macintosh PowerPoint</Application>
  <PresentationFormat>Widescreen</PresentationFormat>
  <Paragraphs>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US Voting Trends  by Major Societal Domains</vt:lpstr>
      <vt:lpstr>Objectives and Questions</vt:lpstr>
      <vt:lpstr>Methods</vt:lpstr>
      <vt:lpstr>Some of the Code</vt:lpstr>
      <vt:lpstr>The Long View: More Counties Went Red in 2016</vt:lpstr>
      <vt:lpstr>Higher Education More Often Blue</vt:lpstr>
      <vt:lpstr>Demographics</vt:lpstr>
      <vt:lpstr>Whites tended to be Split/Red, Minorities Blue</vt:lpstr>
      <vt:lpstr>Breakdown:  Fewer Whites, More Minorities among Blue Counties</vt:lpstr>
      <vt:lpstr>More, Decreasing Poverty among Blue Counties</vt:lpstr>
      <vt:lpstr>Unemployment</vt:lpstr>
      <vt:lpstr>Unemployment higher among Blue Counties</vt:lpstr>
      <vt:lpstr>Similar Changes in Unemployment: 2007-2016</vt:lpstr>
      <vt:lpstr>Health Insurance</vt:lpstr>
      <vt:lpstr>Less Health Insurance among Red Counties</vt:lpstr>
      <vt:lpstr>Health Insurance Nationwide</vt:lpstr>
      <vt:lpstr>State-Level Analysis: Health Insurance in Florida</vt:lpstr>
      <vt:lpstr>Thank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Voting Trends by Major Societal Domains</dc:title>
  <dc:creator>Jeff Frimpter</dc:creator>
  <cp:lastModifiedBy>Jeff Frimpter</cp:lastModifiedBy>
  <cp:revision>45</cp:revision>
  <dcterms:created xsi:type="dcterms:W3CDTF">2018-03-31T17:58:20Z</dcterms:created>
  <dcterms:modified xsi:type="dcterms:W3CDTF">2018-04-04T00:53:34Z</dcterms:modified>
</cp:coreProperties>
</file>