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28"/>
  </p:notesMasterIdLst>
  <p:sldIdLst>
    <p:sldId id="256" r:id="rId2"/>
    <p:sldId id="345" r:id="rId3"/>
    <p:sldId id="362" r:id="rId4"/>
    <p:sldId id="361" r:id="rId5"/>
    <p:sldId id="363" r:id="rId6"/>
    <p:sldId id="274" r:id="rId7"/>
    <p:sldId id="277" r:id="rId8"/>
    <p:sldId id="279" r:id="rId9"/>
    <p:sldId id="348" r:id="rId10"/>
    <p:sldId id="349" r:id="rId11"/>
    <p:sldId id="284" r:id="rId12"/>
    <p:sldId id="285" r:id="rId13"/>
    <p:sldId id="289" r:id="rId14"/>
    <p:sldId id="291" r:id="rId15"/>
    <p:sldId id="293" r:id="rId16"/>
    <p:sldId id="296" r:id="rId17"/>
    <p:sldId id="364" r:id="rId18"/>
    <p:sldId id="365" r:id="rId19"/>
    <p:sldId id="366" r:id="rId20"/>
    <p:sldId id="342" r:id="rId21"/>
    <p:sldId id="337" r:id="rId22"/>
    <p:sldId id="351" r:id="rId23"/>
    <p:sldId id="338" r:id="rId24"/>
    <p:sldId id="340" r:id="rId25"/>
    <p:sldId id="341" r:id="rId26"/>
    <p:sldId id="360" r:id="rId27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UCIA" initials="L" lastIdx="2" clrIdx="0">
    <p:extLst>
      <p:ext uri="{19B8F6BF-5375-455C-9EA6-DF929625EA0E}">
        <p15:presenceInfo xmlns:p15="http://schemas.microsoft.com/office/powerpoint/2012/main" userId="LUCI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9" autoAdjust="0"/>
    <p:restoredTop sz="94434" autoAdjust="0"/>
  </p:normalViewPr>
  <p:slideViewPr>
    <p:cSldViewPr>
      <p:cViewPr varScale="1">
        <p:scale>
          <a:sx n="80" d="100"/>
          <a:sy n="80" d="100"/>
        </p:scale>
        <p:origin x="228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8-23T10:01:14.296" idx="2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CA3A62-AF02-4C91-A0AB-FD249BAC753A}" type="datetimeFigureOut">
              <a:rPr lang="es-ES" smtClean="0"/>
              <a:t>24/09/2017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116D93-7B06-4B9A-935B-684CF695FB4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230622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116D93-7B06-4B9A-935B-684CF695FB42}" type="slidenum">
              <a:rPr lang="es-ES" smtClean="0"/>
              <a:t>21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866796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71316" cy="6874935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569E6-12FB-47CF-B624-C4476DFBB945}" type="datetime1">
              <a:rPr lang="es-ES" smtClean="0"/>
              <a:t>24/09/2017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Marcos Martinez Roig </a:t>
            </a: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7EA5C-5595-467C-8911-89E59E67D73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9650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B2A1C-5AD3-412E-99B9-AA3FB091008E}" type="datetime1">
              <a:rPr lang="es-ES" smtClean="0"/>
              <a:t>24/09/2017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Marcos Martinez Roig </a:t>
            </a: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7EA5C-5595-467C-8911-89E59E67D73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71960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953BC-2C57-4025-B7D6-BC7B9D61A65B}" type="datetime1">
              <a:rPr lang="es-ES" smtClean="0"/>
              <a:t>24/09/2017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Marcos Martinez Roig </a:t>
            </a: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7EA5C-5595-467C-8911-89E59E67D731}" type="slidenum">
              <a:rPr lang="es-ES" smtClean="0"/>
              <a:t>‹Nº›</a:t>
            </a:fld>
            <a:endParaRPr lang="es-E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508718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73854-6B26-48D7-A34D-3C31506A1958}" type="datetime1">
              <a:rPr lang="es-ES" smtClean="0"/>
              <a:t>24/09/2017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Marcos Martinez Roig </a:t>
            </a: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7EA5C-5595-467C-8911-89E59E67D73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597848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BBFB8-66E4-4E3A-964F-8291A5E8FD4F}" type="datetime1">
              <a:rPr lang="es-ES" smtClean="0"/>
              <a:t>24/09/2017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Marcos Martinez Roig </a:t>
            </a: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7EA5C-5595-467C-8911-89E59E67D731}" type="slidenum">
              <a:rPr lang="es-ES" smtClean="0"/>
              <a:t>‹Nº›</a:t>
            </a:fld>
            <a:endParaRPr lang="es-E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589460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973EE-E19E-4BB9-8627-D07095A3F8B8}" type="datetime1">
              <a:rPr lang="es-ES" smtClean="0"/>
              <a:t>24/09/2017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Marcos Martinez Roig </a:t>
            </a: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7EA5C-5595-467C-8911-89E59E67D73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041197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259D3-527B-4DFB-BB44-AE5F1183D494}" type="datetime1">
              <a:rPr lang="es-ES" smtClean="0"/>
              <a:t>24/09/2017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Marcos Martinez Roig </a:t>
            </a: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7EA5C-5595-467C-8911-89E59E67D73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099071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9F396-2C36-4719-A680-B94F9B6D6B94}" type="datetime1">
              <a:rPr lang="es-ES" smtClean="0"/>
              <a:t>24/09/2017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Marcos Martinez Roig </a:t>
            </a: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7EA5C-5595-467C-8911-89E59E67D73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13727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762EF-8268-448A-9801-F1529112F5C8}" type="datetime1">
              <a:rPr lang="es-ES" smtClean="0"/>
              <a:t>24/09/2017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Marcos Martinez Roig </a:t>
            </a: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7EA5C-5595-467C-8911-89E59E67D73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30707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C7F4A-1225-4C83-B04B-714278AC3CC4}" type="datetime1">
              <a:rPr lang="es-ES" smtClean="0"/>
              <a:t>24/09/2017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Marcos Martinez Roig </a:t>
            </a: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7EA5C-5595-467C-8911-89E59E67D73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16101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002B5-A71F-4D6B-93F0-2350C18F18CC}" type="datetime1">
              <a:rPr lang="es-ES" smtClean="0"/>
              <a:t>24/09/2017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Marcos Martinez Roig </a:t>
            </a:r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7EA5C-5595-467C-8911-89E59E67D73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96119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2F460-582E-4E40-B6A8-8700DCF74AB1}" type="datetime1">
              <a:rPr lang="es-ES" smtClean="0"/>
              <a:t>24/09/2017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Marcos Martinez Roig </a:t>
            </a:r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7EA5C-5595-467C-8911-89E59E67D73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1628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DE315-C778-4C54-B55F-BE00E2EF2818}" type="datetime1">
              <a:rPr lang="es-ES" smtClean="0"/>
              <a:t>24/09/2017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Marcos Martinez Roig </a:t>
            </a:r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7EA5C-5595-467C-8911-89E59E67D73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16421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876FA-D5F0-41DB-9C99-CBD465177766}" type="datetime1">
              <a:rPr lang="es-ES" smtClean="0"/>
              <a:t>24/09/2017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Marcos Martinez Roig </a:t>
            </a:r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7EA5C-5595-467C-8911-89E59E67D73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76480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BDB96-2FE2-438F-8476-A34E7A3F489C}" type="datetime1">
              <a:rPr lang="es-ES" smtClean="0"/>
              <a:t>24/09/2017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Marcos Martinez Roig </a:t>
            </a:r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7EA5C-5595-467C-8911-89E59E67D73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26967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A7930-17A1-4384-9927-2AD440394734}" type="datetime1">
              <a:rPr lang="es-ES" smtClean="0"/>
              <a:t>24/09/2017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Marcos Martinez Roig </a:t>
            </a:r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7EA5C-5595-467C-8911-89E59E67D73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98241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71317" cy="6874935"/>
            <a:chOff x="-8467" y="-8468"/>
            <a:chExt cx="9171317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87A604-2D62-4679-9E5F-770BB76C4FF0}" type="datetime1">
              <a:rPr lang="es-ES" smtClean="0"/>
              <a:t>24/09/2017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 smtClean="0"/>
              <a:t>Marcos Martinez Roig </a:t>
            </a: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897EA5C-5595-467C-8911-89E59E67D73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45825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1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539552" y="620688"/>
            <a:ext cx="7704856" cy="273630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chemeClr val="accent2"/>
                </a:solidFill>
              </a:rPr>
              <a:t>Automation of the process of the measure of the tritium levels in water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323528" y="3762804"/>
            <a:ext cx="7920880" cy="2978564"/>
          </a:xfrm>
        </p:spPr>
        <p:txBody>
          <a:bodyPr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Author: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Marcos </a:t>
            </a:r>
            <a:r>
              <a:rPr lang="en-US" dirty="0" err="1" smtClean="0">
                <a:solidFill>
                  <a:schemeClr val="tx1"/>
                </a:solidFill>
              </a:rPr>
              <a:t>Martínez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Roig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Supervisors: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José </a:t>
            </a:r>
            <a:r>
              <a:rPr lang="en-US" dirty="0" err="1" smtClean="0">
                <a:solidFill>
                  <a:schemeClr val="tx1"/>
                </a:solidFill>
              </a:rPr>
              <a:t>Díaz</a:t>
            </a:r>
            <a:r>
              <a:rPr lang="en-US" dirty="0" smtClean="0">
                <a:solidFill>
                  <a:schemeClr val="tx1"/>
                </a:solidFill>
              </a:rPr>
              <a:t> Medina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Nadia </a:t>
            </a:r>
            <a:r>
              <a:rPr lang="en-US" dirty="0" err="1" smtClean="0">
                <a:solidFill>
                  <a:schemeClr val="tx1"/>
                </a:solidFill>
              </a:rPr>
              <a:t>Yahlali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Haddou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>
          <a:xfrm>
            <a:off x="6948264" y="6374919"/>
            <a:ext cx="512638" cy="365125"/>
          </a:xfrm>
        </p:spPr>
        <p:txBody>
          <a:bodyPr/>
          <a:lstStyle/>
          <a:p>
            <a:fld id="{F897EA5C-5595-467C-8911-89E59E67D731}" type="slidenum">
              <a:rPr lang="es-ES" smtClean="0"/>
              <a:t>1</a:t>
            </a:fld>
            <a:endParaRPr lang="es-ES"/>
          </a:p>
        </p:txBody>
      </p:sp>
      <p:sp>
        <p:nvSpPr>
          <p:cNvPr id="6" name="Marcador de pie de página 3"/>
          <p:cNvSpPr>
            <a:spLocks noGrp="1"/>
          </p:cNvSpPr>
          <p:nvPr>
            <p:ph type="ftr" sz="quarter" idx="11"/>
          </p:nvPr>
        </p:nvSpPr>
        <p:spPr>
          <a:xfrm>
            <a:off x="609599" y="6473163"/>
            <a:ext cx="4622973" cy="365125"/>
          </a:xfrm>
        </p:spPr>
        <p:txBody>
          <a:bodyPr/>
          <a:lstStyle/>
          <a:p>
            <a:r>
              <a:rPr lang="es-ES" sz="1000" dirty="0" smtClean="0"/>
              <a:t>Marcos </a:t>
            </a:r>
            <a:r>
              <a:rPr lang="es-ES" sz="1000" dirty="0" err="1" smtClean="0"/>
              <a:t>Martinez</a:t>
            </a:r>
            <a:r>
              <a:rPr lang="es-ES" sz="1000" dirty="0" smtClean="0"/>
              <a:t> Roig </a:t>
            </a:r>
            <a:endParaRPr lang="es-ES" sz="1000" dirty="0"/>
          </a:p>
        </p:txBody>
      </p:sp>
      <p:sp>
        <p:nvSpPr>
          <p:cNvPr id="7" name="Marcador de número de diapositiva 4"/>
          <p:cNvSpPr txBox="1">
            <a:spLocks/>
          </p:cNvSpPr>
          <p:nvPr/>
        </p:nvSpPr>
        <p:spPr>
          <a:xfrm>
            <a:off x="7452320" y="6482026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 marL="0" algn="r" defTabSz="9144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000" dirty="0" smtClean="0">
                <a:solidFill>
                  <a:srgbClr val="FF0000"/>
                </a:solidFill>
              </a:rPr>
              <a:t>1</a:t>
            </a:r>
            <a:endParaRPr lang="es-E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4977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382"/>
    </mc:Choice>
    <mc:Fallback xmlns="">
      <p:transition spd="slow" advTm="5382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Data analysis (ROOT)</a:t>
            </a:r>
            <a:endParaRPr lang="en-US" dirty="0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301752" y="1527048"/>
                <a:ext cx="8503920" cy="4926288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The calculate of the gain: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𝐶𝑒𝑛𝑡𝑒𝑟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𝐺𝑎𝑢𝑠𝑠𝑖𝑎𝑛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𝐺𝑒𝑅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b="0" dirty="0" smtClean="0"/>
              </a:p>
              <a:p>
                <a:pPr marL="274320" lvl="1" indent="0">
                  <a:buNone/>
                </a:pPr>
                <a:endParaRPr lang="en-US" dirty="0" smtClean="0"/>
              </a:p>
              <a:p>
                <a:pPr marL="274320" lvl="1" indent="0">
                  <a:buNone/>
                </a:pPr>
                <a:endParaRPr lang="en-US" b="0" dirty="0" smtClean="0"/>
              </a:p>
              <a:p>
                <a:pPr marL="274320" lvl="1" indent="0">
                  <a:buNone/>
                </a:pPr>
                <a:endParaRPr lang="en-US" dirty="0"/>
              </a:p>
              <a:p>
                <a:pPr marL="274320" lvl="1" indent="0">
                  <a:buNone/>
                </a:pPr>
                <a:endParaRPr lang="en-US" b="0" dirty="0" smtClean="0"/>
              </a:p>
              <a:p>
                <a:pPr marL="274320" lvl="1" indent="0">
                  <a:buNone/>
                </a:pPr>
                <a:endParaRPr lang="en-US" dirty="0"/>
              </a:p>
              <a:p>
                <a:pPr marL="274320" lvl="1" indent="0">
                  <a:buNone/>
                </a:pPr>
                <a:endParaRPr lang="en-US" b="0" dirty="0" smtClean="0"/>
              </a:p>
              <a:p>
                <a:pPr marL="274320" lvl="1" indent="0">
                  <a:buNone/>
                </a:pPr>
                <a:endParaRPr lang="en-US" dirty="0"/>
              </a:p>
              <a:p>
                <a:pPr marL="274320" lvl="1" indent="0">
                  <a:buNone/>
                </a:pPr>
                <a:endParaRPr lang="en-US" b="0" dirty="0" smtClean="0"/>
              </a:p>
              <a:p>
                <a:pPr marL="274320" lvl="1" indent="0">
                  <a:buNone/>
                </a:pPr>
                <a:endParaRPr lang="en-US" b="0" dirty="0" smtClean="0"/>
              </a:p>
              <a:p>
                <a:pPr marL="27432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𝑡𝑜𝑡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718,2±6,9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·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27432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𝑆𝑖𝑃𝑀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±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0,0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·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;               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í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𝑝𝑖𝑐𝑜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𝐻𝑎𝑚𝑎𝑚𝑎𝑡𝑠𝑢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=4·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27432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𝑟𝑒𝑙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≈5,6 %</m:t>
                      </m:r>
                    </m:oMath>
                  </m:oMathPara>
                </a14:m>
                <a:endParaRPr lang="en-US" dirty="0"/>
              </a:p>
              <a:p>
                <a:pPr marL="274320" lvl="1" indent="0">
                  <a:buNone/>
                </a:pPr>
                <a:endParaRPr lang="en-US" b="0" dirty="0" smtClean="0"/>
              </a:p>
              <a:p>
                <a:pPr marL="274320" lvl="1" indent="0">
                  <a:buNone/>
                </a:pPr>
                <a:endParaRPr lang="es-ES" dirty="0"/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1752" y="1527048"/>
                <a:ext cx="8503920" cy="4926288"/>
              </a:xfrm>
              <a:blipFill rotWithShape="0">
                <a:blip r:embed="rId2"/>
                <a:stretch>
                  <a:fillRect l="-215" t="-866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Marcador de pie de página 3"/>
          <p:cNvSpPr>
            <a:spLocks noGrp="1"/>
          </p:cNvSpPr>
          <p:nvPr>
            <p:ph type="ftr" sz="quarter" idx="11"/>
          </p:nvPr>
        </p:nvSpPr>
        <p:spPr>
          <a:xfrm>
            <a:off x="609599" y="6473163"/>
            <a:ext cx="4622973" cy="365125"/>
          </a:xfrm>
        </p:spPr>
        <p:txBody>
          <a:bodyPr/>
          <a:lstStyle/>
          <a:p>
            <a:r>
              <a:rPr lang="es-ES" sz="1000" dirty="0" smtClean="0"/>
              <a:t>Marcos </a:t>
            </a:r>
            <a:r>
              <a:rPr lang="es-ES" sz="1000" dirty="0" err="1" smtClean="0"/>
              <a:t>Martinez</a:t>
            </a:r>
            <a:r>
              <a:rPr lang="es-ES" sz="1000" dirty="0" smtClean="0"/>
              <a:t> Roig </a:t>
            </a:r>
            <a:endParaRPr lang="es-ES" sz="1000" dirty="0"/>
          </a:p>
        </p:txBody>
      </p:sp>
      <p:sp>
        <p:nvSpPr>
          <p:cNvPr id="8" name="Marcador de número de diapositiva 4"/>
          <p:cNvSpPr>
            <a:spLocks noGrp="1"/>
          </p:cNvSpPr>
          <p:nvPr>
            <p:ph type="sldNum" sz="quarter" idx="12"/>
          </p:nvPr>
        </p:nvSpPr>
        <p:spPr>
          <a:xfrm>
            <a:off x="7452320" y="6482026"/>
            <a:ext cx="512638" cy="365125"/>
          </a:xfrm>
        </p:spPr>
        <p:txBody>
          <a:bodyPr/>
          <a:lstStyle/>
          <a:p>
            <a:r>
              <a:rPr lang="es-ES" sz="2000" dirty="0" smtClean="0">
                <a:solidFill>
                  <a:srgbClr val="FF0000"/>
                </a:solidFill>
              </a:rPr>
              <a:t>9</a:t>
            </a:r>
            <a:endParaRPr lang="es-ES" sz="2000" dirty="0">
              <a:solidFill>
                <a:srgbClr val="FF0000"/>
              </a:solidFill>
            </a:endParaRP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049" y="2184384"/>
            <a:ext cx="7992888" cy="3240360"/>
          </a:xfrm>
          <a:prstGeom prst="rect">
            <a:avLst/>
          </a:prstGeom>
        </p:spPr>
      </p:pic>
      <p:sp>
        <p:nvSpPr>
          <p:cNvPr id="11" name="CuadroTexto 10"/>
          <p:cNvSpPr txBox="1"/>
          <p:nvPr/>
        </p:nvSpPr>
        <p:spPr>
          <a:xfrm rot="16200000">
            <a:off x="197977" y="2058126"/>
            <a:ext cx="7351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(V)</a:t>
            </a:r>
            <a:endParaRPr lang="es-ES" sz="1200" dirty="0"/>
          </a:p>
        </p:txBody>
      </p:sp>
    </p:spTree>
    <p:extLst>
      <p:ext uri="{BB962C8B-B14F-4D97-AF65-F5344CB8AC3E}">
        <p14:creationId xmlns:p14="http://schemas.microsoft.com/office/powerpoint/2010/main" val="841259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chemeClr val="accent2"/>
                </a:solidFill>
              </a:rPr>
              <a:t>Análisis de datos</a:t>
            </a:r>
            <a:endParaRPr lang="es-ES" dirty="0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301752" y="1527048"/>
                <a:ext cx="8503920" cy="4854280"/>
              </a:xfrm>
            </p:spPr>
            <p:txBody>
              <a:bodyPr>
                <a:normAutofit/>
              </a:bodyPr>
              <a:lstStyle/>
              <a:p>
                <a:r>
                  <a:rPr lang="es-ES" dirty="0" smtClean="0"/>
                  <a:t>Resultados de la ganancia:</a:t>
                </a:r>
              </a:p>
              <a:p>
                <a:pPr lvl="1"/>
                <a:r>
                  <a:rPr lang="es-ES" dirty="0" smtClean="0"/>
                  <a:t>Método 1:</a:t>
                </a:r>
              </a:p>
              <a:p>
                <a:pPr marL="27432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𝑡𝑜𝑡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6,4±2,2</m:t>
                          </m:r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·</m:t>
                      </m:r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p>
                      </m:sSup>
                    </m:oMath>
                  </m:oMathPara>
                </a14:m>
                <a:endParaRPr lang="es-ES" b="0" dirty="0" smtClean="0"/>
              </a:p>
              <a:p>
                <a:pPr marL="274320" lvl="1" indent="0">
                  <a:buNone/>
                </a:pPr>
                <a:endParaRPr lang="es-ES" dirty="0" smtClean="0"/>
              </a:p>
              <a:p>
                <a:pPr marL="27432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𝑆𝑖𝑃𝑀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3,8±1,3</m:t>
                          </m:r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·</m:t>
                      </m:r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</m:oMath>
                  </m:oMathPara>
                </a14:m>
                <a:endParaRPr lang="es-ES" b="0" dirty="0" smtClean="0"/>
              </a:p>
              <a:p>
                <a:pPr marL="274320" lvl="1" indent="0">
                  <a:buNone/>
                </a:pPr>
                <a:endParaRPr lang="es-ES" dirty="0" smtClean="0"/>
              </a:p>
              <a:p>
                <a:pPr marL="27432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𝑟𝑒𝑙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≈5 %</m:t>
                      </m:r>
                    </m:oMath>
                  </m:oMathPara>
                </a14:m>
                <a:endParaRPr lang="es-ES" dirty="0" smtClean="0"/>
              </a:p>
              <a:p>
                <a:pPr lvl="1"/>
                <a:r>
                  <a:rPr lang="es-ES" dirty="0" smtClean="0"/>
                  <a:t>Método 2:</a:t>
                </a:r>
              </a:p>
              <a:p>
                <a:pPr marL="27432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𝑡𝑜𝑡</m:t>
                          </m:r>
                        </m:sub>
                      </m:sSub>
                      <m:r>
                        <a:rPr lang="es-E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718,2±6,9</m:t>
                          </m:r>
                        </m:e>
                      </m:d>
                      <m:r>
                        <a:rPr lang="es-ES" i="1">
                          <a:latin typeface="Cambria Math" panose="02040503050406030204" pitchFamily="18" charset="0"/>
                        </a:rPr>
                        <m:t>·</m:t>
                      </m:r>
                      <m:sSup>
                        <m:sSup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</m:oMath>
                  </m:oMathPara>
                </a14:m>
                <a:endParaRPr lang="es-ES" dirty="0" smtClean="0"/>
              </a:p>
              <a:p>
                <a:pPr marL="274320" lvl="1" indent="0">
                  <a:buNone/>
                </a:pPr>
                <a:endParaRPr lang="es-ES" dirty="0" smtClean="0"/>
              </a:p>
              <a:p>
                <a:pPr marL="27432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𝑆𝑖𝑃𝑀</m:t>
                          </m:r>
                        </m:sub>
                      </m:sSub>
                      <m:r>
                        <a:rPr lang="es-E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422,5</m:t>
                          </m:r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±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4,1</m:t>
                          </m:r>
                        </m:e>
                      </m:d>
                      <m:r>
                        <a:rPr lang="es-ES" i="1">
                          <a:latin typeface="Cambria Math" panose="02040503050406030204" pitchFamily="18" charset="0"/>
                        </a:rPr>
                        <m:t>·</m:t>
                      </m:r>
                      <m:sSup>
                        <m:sSup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es-ES" dirty="0" smtClean="0"/>
              </a:p>
              <a:p>
                <a:pPr marL="274320" lvl="1" indent="0">
                  <a:buNone/>
                </a:pPr>
                <a:endParaRPr lang="es-ES" dirty="0"/>
              </a:p>
              <a:p>
                <a:pPr marL="27432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𝑟𝑒𝑙</m:t>
                          </m:r>
                        </m:sub>
                      </m:sSub>
                      <m:r>
                        <a:rPr lang="es-ES" i="1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5,6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 %</m:t>
                      </m:r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1752" y="1527048"/>
                <a:ext cx="8503920" cy="4854280"/>
              </a:xfrm>
              <a:blipFill rotWithShape="0">
                <a:blip r:embed="rId2"/>
                <a:stretch>
                  <a:fillRect l="-215" t="-879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Marcos Martinez Roig </a:t>
            </a:r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7EA5C-5595-467C-8911-89E59E67D731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02768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7994849" cy="1320800"/>
          </a:xfrm>
        </p:spPr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Calibration in temperature and supply voltage </a:t>
            </a:r>
            <a:endParaRPr lang="es-ES" dirty="0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355063" y="1930400"/>
                <a:ext cx="8503920" cy="4854280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 b="0" i="1" smtClean="0">
                        <a:latin typeface="Cambria Math" panose="02040503050406030204" pitchFamily="18" charset="0"/>
                      </a:rPr>
                      <m:t>T</m:t>
                    </m:r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15−41</m:t>
                        </m:r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º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 →</m:t>
                    </m:r>
                  </m:oMath>
                </a14:m>
                <a:r>
                  <a:rPr lang="es-ES" b="0" dirty="0" smtClean="0"/>
                  <a:t> Condiciones </a:t>
                </a:r>
                <a:r>
                  <a:rPr lang="es-ES" dirty="0" smtClean="0"/>
                  <a:t>de temperatura.</a:t>
                </a:r>
                <a:endParaRPr lang="es-ES" b="0" dirty="0" smtClean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=2º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s-ES" dirty="0" smtClean="0"/>
              </a:p>
              <a:p>
                <a:endParaRPr lang="es-E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𝐵𝐷</m:t>
                        </m:r>
                      </m:sub>
                    </m:sSub>
                    <m:r>
                      <a:rPr lang="es-ES" i="1">
                        <a:latin typeface="Cambria Math" panose="02040503050406030204" pitchFamily="18" charset="0"/>
                      </a:rPr>
                      <m:t>=50,97 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s-ES" dirty="0"/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s-ES" i="1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𝑜𝑝</m:t>
                        </m:r>
                      </m:sub>
                    </m:sSub>
                    <m:r>
                      <a:rPr lang="es-ES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𝐵𝐷</m:t>
                            </m:r>
                          </m:sub>
                        </m:sSub>
                        <m:r>
                          <a:rPr lang="es-E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𝐵𝐷</m:t>
                            </m:r>
                          </m:sub>
                        </m:sSub>
                        <m:r>
                          <a:rPr lang="es-ES" i="1">
                            <a:latin typeface="Cambria Math" panose="02040503050406030204" pitchFamily="18" charset="0"/>
                          </a:rPr>
                          <m:t>+5</m:t>
                        </m:r>
                      </m:e>
                    </m:d>
                    <m:r>
                      <a:rPr lang="es-E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s-ES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𝑜𝑝</m:t>
                        </m:r>
                      </m:sub>
                    </m:sSub>
                    <m:r>
                      <a:rPr lang="es-ES" i="1">
                        <a:latin typeface="Cambria Math" panose="02040503050406030204" pitchFamily="18" charset="0"/>
                      </a:rPr>
                      <m:t>=0,2 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s-ES" dirty="0"/>
              </a:p>
              <a:p>
                <a:endParaRPr lang="es-ES" dirty="0" smtClean="0"/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5063" y="1930400"/>
                <a:ext cx="8503920" cy="4854280"/>
              </a:xfrm>
              <a:blipFill rotWithShape="0">
                <a:blip r:embed="rId2"/>
                <a:stretch>
                  <a:fillRect l="-143" t="-879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Marcador de pie de página 3"/>
          <p:cNvSpPr>
            <a:spLocks noGrp="1"/>
          </p:cNvSpPr>
          <p:nvPr>
            <p:ph type="ftr" sz="quarter" idx="11"/>
          </p:nvPr>
        </p:nvSpPr>
        <p:spPr>
          <a:xfrm>
            <a:off x="609599" y="6473163"/>
            <a:ext cx="4622973" cy="365125"/>
          </a:xfrm>
        </p:spPr>
        <p:txBody>
          <a:bodyPr/>
          <a:lstStyle/>
          <a:p>
            <a:r>
              <a:rPr lang="es-ES" sz="1000" dirty="0" smtClean="0"/>
              <a:t>Marcos </a:t>
            </a:r>
            <a:r>
              <a:rPr lang="es-ES" sz="1000" dirty="0" err="1" smtClean="0"/>
              <a:t>Martinez</a:t>
            </a:r>
            <a:r>
              <a:rPr lang="es-ES" sz="1000" dirty="0" smtClean="0"/>
              <a:t> Roig </a:t>
            </a:r>
            <a:endParaRPr lang="es-ES" sz="1000" dirty="0"/>
          </a:p>
        </p:txBody>
      </p:sp>
      <p:sp>
        <p:nvSpPr>
          <p:cNvPr id="7" name="Marcador de número de diapositiva 4"/>
          <p:cNvSpPr>
            <a:spLocks noGrp="1"/>
          </p:cNvSpPr>
          <p:nvPr>
            <p:ph type="sldNum" sz="quarter" idx="12"/>
          </p:nvPr>
        </p:nvSpPr>
        <p:spPr>
          <a:xfrm>
            <a:off x="7452320" y="6482026"/>
            <a:ext cx="512638" cy="365125"/>
          </a:xfrm>
        </p:spPr>
        <p:txBody>
          <a:bodyPr/>
          <a:lstStyle/>
          <a:p>
            <a:r>
              <a:rPr lang="es-ES" sz="2000" dirty="0">
                <a:solidFill>
                  <a:srgbClr val="FF0000"/>
                </a:solidFill>
              </a:rPr>
              <a:t>1</a:t>
            </a:r>
            <a:r>
              <a:rPr lang="es-ES" sz="2000" dirty="0" smtClean="0">
                <a:solidFill>
                  <a:srgbClr val="FF0000"/>
                </a:solidFill>
              </a:rPr>
              <a:t>0</a:t>
            </a:r>
            <a:endParaRPr lang="es-E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006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Calibration in temperature</a:t>
            </a:r>
            <a:r>
              <a:rPr lang="es-ES" dirty="0" smtClean="0">
                <a:solidFill>
                  <a:schemeClr val="accent2"/>
                </a:solidFill>
              </a:rPr>
              <a:t> </a:t>
            </a:r>
            <a:endParaRPr lang="es-ES" dirty="0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301752" y="1527048"/>
                <a:ext cx="8503920" cy="499829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𝐴𝑗𝑢𝑠𝑡𝑒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 →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𝑎𝑇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s-ES" b="0" dirty="0" smtClean="0"/>
              </a:p>
              <a:p>
                <a:pPr marL="0" indent="0">
                  <a:buNone/>
                </a:pPr>
                <a:endParaRPr lang="es-ES" b="0" dirty="0" smtClean="0"/>
              </a:p>
              <a:p>
                <a:pPr marL="0" indent="0">
                  <a:buNone/>
                </a:pPr>
                <a:endParaRPr lang="es-ES" dirty="0"/>
              </a:p>
              <a:p>
                <a:pPr marL="0" indent="0">
                  <a:buNone/>
                </a:pPr>
                <a:endParaRPr lang="es-ES" b="0" dirty="0" smtClean="0"/>
              </a:p>
              <a:p>
                <a:pPr marL="0" indent="0">
                  <a:buNone/>
                </a:pPr>
                <a:endParaRPr lang="es-ES" dirty="0"/>
              </a:p>
              <a:p>
                <a:pPr marL="0" indent="0">
                  <a:buNone/>
                </a:pPr>
                <a:endParaRPr lang="es-ES" b="0" dirty="0" smtClean="0"/>
              </a:p>
              <a:p>
                <a:pPr marL="0" indent="0">
                  <a:buNone/>
                </a:pPr>
                <a:endParaRPr lang="es-ES" dirty="0"/>
              </a:p>
              <a:p>
                <a:pPr marL="0" indent="0">
                  <a:buNone/>
                </a:pPr>
                <a:endParaRPr lang="es-ES" b="0" dirty="0" smtClean="0"/>
              </a:p>
              <a:p>
                <a:pPr marL="0" indent="0">
                  <a:buNone/>
                </a:pPr>
                <a:endParaRPr lang="es-ES" dirty="0" smtClean="0"/>
              </a:p>
              <a:p>
                <a:pPr marL="0" indent="0">
                  <a:buNone/>
                </a:pPr>
                <a:endParaRPr lang="es-ES" dirty="0" smtClean="0"/>
              </a:p>
              <a:p>
                <a:pPr marL="0" indent="0">
                  <a:buNone/>
                </a:pPr>
                <a:endParaRPr lang="es-E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−140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3±2,7</m:t>
                          </m:r>
                        </m:e>
                      </m:d>
                      <m:r>
                        <a:rPr lang="es-ES" i="1">
                          <a:latin typeface="Cambria Math" panose="02040503050406030204" pitchFamily="18" charset="0"/>
                        </a:rPr>
                        <m:t>·</m:t>
                      </m:r>
                      <m:sSup>
                        <m:sSup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s-E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º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s-E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1050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0±7,7</m:t>
                          </m:r>
                        </m:e>
                      </m:d>
                      <m:r>
                        <a:rPr lang="es-ES" i="1">
                          <a:latin typeface="Cambria Math" panose="02040503050406030204" pitchFamily="18" charset="0"/>
                        </a:rPr>
                        <m:t>·</m:t>
                      </m:r>
                      <m:sSup>
                        <m:sSup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</m:oMath>
                  </m:oMathPara>
                </a14:m>
                <a:endParaRPr lang="es-ES" b="0" dirty="0" smtClean="0"/>
              </a:p>
              <a:p>
                <a:pPr marL="0" indent="0">
                  <a:buNone/>
                </a:pPr>
                <a:endParaRPr lang="es-ES" dirty="0" smtClean="0"/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1752" y="1527048"/>
                <a:ext cx="8503920" cy="4998296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802" y="1988840"/>
            <a:ext cx="8262299" cy="3816424"/>
          </a:xfrm>
          <a:prstGeom prst="rect">
            <a:avLst/>
          </a:prstGeom>
        </p:spPr>
      </p:pic>
      <p:sp>
        <p:nvSpPr>
          <p:cNvPr id="7" name="Marcador de pie de página 3"/>
          <p:cNvSpPr>
            <a:spLocks noGrp="1"/>
          </p:cNvSpPr>
          <p:nvPr>
            <p:ph type="ftr" sz="quarter" idx="11"/>
          </p:nvPr>
        </p:nvSpPr>
        <p:spPr>
          <a:xfrm>
            <a:off x="609599" y="6473163"/>
            <a:ext cx="4622973" cy="365125"/>
          </a:xfrm>
        </p:spPr>
        <p:txBody>
          <a:bodyPr/>
          <a:lstStyle/>
          <a:p>
            <a:r>
              <a:rPr lang="es-ES" sz="1000" dirty="0" smtClean="0"/>
              <a:t>Marcos </a:t>
            </a:r>
            <a:r>
              <a:rPr lang="es-ES" sz="1000" dirty="0" err="1" smtClean="0"/>
              <a:t>Martinez</a:t>
            </a:r>
            <a:r>
              <a:rPr lang="es-ES" sz="1000" dirty="0" smtClean="0"/>
              <a:t> Roig </a:t>
            </a:r>
            <a:endParaRPr lang="es-ES" sz="1000" dirty="0"/>
          </a:p>
        </p:txBody>
      </p:sp>
      <p:sp>
        <p:nvSpPr>
          <p:cNvPr id="8" name="Marcador de número de diapositiva 4"/>
          <p:cNvSpPr>
            <a:spLocks noGrp="1"/>
          </p:cNvSpPr>
          <p:nvPr>
            <p:ph type="sldNum" sz="quarter" idx="12"/>
          </p:nvPr>
        </p:nvSpPr>
        <p:spPr>
          <a:xfrm>
            <a:off x="7452320" y="6482026"/>
            <a:ext cx="512638" cy="365125"/>
          </a:xfrm>
        </p:spPr>
        <p:txBody>
          <a:bodyPr/>
          <a:lstStyle/>
          <a:p>
            <a:r>
              <a:rPr lang="es-ES" sz="2000" dirty="0">
                <a:solidFill>
                  <a:srgbClr val="FF0000"/>
                </a:solidFill>
              </a:rPr>
              <a:t>1</a:t>
            </a:r>
            <a:r>
              <a:rPr lang="es-ES" sz="2000" dirty="0" smtClean="0">
                <a:solidFill>
                  <a:srgbClr val="FF0000"/>
                </a:solidFill>
              </a:rPr>
              <a:t>1</a:t>
            </a:r>
            <a:endParaRPr lang="es-ES" sz="2000" dirty="0">
              <a:solidFill>
                <a:srgbClr val="FF0000"/>
              </a:solidFill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7937350" y="5528265"/>
            <a:ext cx="7351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(</a:t>
            </a:r>
            <a:r>
              <a:rPr lang="es-ES" sz="1200" dirty="0" err="1" smtClean="0"/>
              <a:t>ºC</a:t>
            </a:r>
            <a:r>
              <a:rPr lang="es-ES" sz="1200" dirty="0" smtClean="0"/>
              <a:t>)</a:t>
            </a:r>
            <a:endParaRPr lang="es-ES" sz="1200" dirty="0"/>
          </a:p>
        </p:txBody>
      </p:sp>
    </p:spTree>
    <p:extLst>
      <p:ext uri="{BB962C8B-B14F-4D97-AF65-F5344CB8AC3E}">
        <p14:creationId xmlns:p14="http://schemas.microsoft.com/office/powerpoint/2010/main" val="1925155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7706817" cy="1320800"/>
          </a:xfrm>
        </p:spPr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Calibration in supply voltage</a:t>
            </a:r>
            <a:endParaRPr lang="en-US" dirty="0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323527" y="1494109"/>
                <a:ext cx="8503920" cy="515719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𝐴𝑗𝑢𝑠𝑡𝑒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 →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𝑐𝑉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s-ES" b="0" dirty="0" smtClean="0"/>
              </a:p>
              <a:p>
                <a:pPr marL="0" indent="0">
                  <a:buNone/>
                </a:pPr>
                <a:endParaRPr lang="es-ES" b="0" dirty="0" smtClean="0"/>
              </a:p>
              <a:p>
                <a:pPr marL="0" indent="0">
                  <a:buNone/>
                </a:pPr>
                <a:endParaRPr lang="es-ES" dirty="0"/>
              </a:p>
              <a:p>
                <a:pPr marL="0" indent="0">
                  <a:buNone/>
                </a:pPr>
                <a:endParaRPr lang="es-ES" b="0" dirty="0" smtClean="0"/>
              </a:p>
              <a:p>
                <a:pPr marL="0" indent="0">
                  <a:buNone/>
                </a:pPr>
                <a:endParaRPr lang="es-ES" dirty="0"/>
              </a:p>
              <a:p>
                <a:pPr marL="0" indent="0">
                  <a:buNone/>
                </a:pPr>
                <a:endParaRPr lang="es-ES" b="0" dirty="0" smtClean="0"/>
              </a:p>
              <a:p>
                <a:pPr marL="0" indent="0">
                  <a:buNone/>
                </a:pPr>
                <a:endParaRPr lang="es-ES" dirty="0"/>
              </a:p>
              <a:p>
                <a:pPr marL="0" indent="0">
                  <a:buNone/>
                </a:pPr>
                <a:endParaRPr lang="es-ES" b="0" dirty="0" smtClean="0"/>
              </a:p>
              <a:p>
                <a:pPr marL="0" indent="0">
                  <a:buNone/>
                </a:pPr>
                <a:endParaRPr lang="es-ES" dirty="0" smtClean="0"/>
              </a:p>
              <a:p>
                <a:pPr marL="0" indent="0">
                  <a:buNone/>
                </a:pPr>
                <a:endParaRPr lang="es-ES" b="1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234,1</m:t>
                          </m:r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±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2,6</m:t>
                          </m:r>
                        </m:e>
                      </m:d>
                      <m:r>
                        <a:rPr lang="es-ES" i="1">
                          <a:latin typeface="Cambria Math" panose="02040503050406030204" pitchFamily="18" charset="0"/>
                        </a:rPr>
                        <m:t>·</m:t>
                      </m:r>
                      <m:sSup>
                        <m:sSup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s-E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;       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−119,4</m:t>
                          </m:r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±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1,4</m:t>
                          </m:r>
                        </m:e>
                      </m:d>
                      <m:r>
                        <a:rPr lang="es-ES" i="1">
                          <a:latin typeface="Cambria Math" panose="02040503050406030204" pitchFamily="18" charset="0"/>
                        </a:rPr>
                        <m:t>·</m:t>
                      </m:r>
                      <m:sSup>
                        <m:sSup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p>
                      </m:sSup>
                    </m:oMath>
                  </m:oMathPara>
                </a14:m>
                <a:endParaRPr lang="es-E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=0=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𝑐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𝐵𝐷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 →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𝐵𝐷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type m:val="skw"/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=50,99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;              </m:t>
                      </m:r>
                      <m:sSub>
                        <m:sSub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𝐵</m:t>
                          </m:r>
                          <m:sSub>
                            <m:sSub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h𝑎𝑚𝑎𝑚𝑎𝑡𝑠𝑢</m:t>
                              </m:r>
                            </m:sub>
                          </m:sSub>
                        </m:sub>
                      </m:sSub>
                      <m:r>
                        <a:rPr lang="es-ES" i="1">
                          <a:latin typeface="Cambria Math" panose="02040503050406030204" pitchFamily="18" charset="0"/>
                        </a:rPr>
                        <m:t>=50,97 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𝑉</m:t>
                      </m:r>
                      <m:r>
                        <m:rPr>
                          <m:nor/>
                        </m:rPr>
                        <a:rPr lang="es-ES"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es-E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𝑟𝑒𝑙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≈0,04 %</m:t>
                      </m:r>
                    </m:oMath>
                  </m:oMathPara>
                </a14:m>
                <a:endParaRPr lang="es-ES" dirty="0" smtClean="0"/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3527" y="1494109"/>
                <a:ext cx="8503920" cy="5157192"/>
              </a:xfrm>
              <a:blipFill rotWithShape="0">
                <a:blip r:embed="rId2"/>
                <a:stretch>
                  <a:fillRect b="-5437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Marcador de contenido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908" y="1855218"/>
            <a:ext cx="8207279" cy="3384376"/>
          </a:xfrm>
          <a:prstGeom prst="rect">
            <a:avLst/>
          </a:prstGeom>
        </p:spPr>
      </p:pic>
      <p:sp>
        <p:nvSpPr>
          <p:cNvPr id="7" name="Marcador de pie de página 3"/>
          <p:cNvSpPr>
            <a:spLocks noGrp="1"/>
          </p:cNvSpPr>
          <p:nvPr>
            <p:ph type="ftr" sz="quarter" idx="11"/>
          </p:nvPr>
        </p:nvSpPr>
        <p:spPr>
          <a:xfrm>
            <a:off x="609599" y="6473163"/>
            <a:ext cx="4622973" cy="365125"/>
          </a:xfrm>
        </p:spPr>
        <p:txBody>
          <a:bodyPr/>
          <a:lstStyle/>
          <a:p>
            <a:r>
              <a:rPr lang="es-ES" sz="1000" dirty="0" smtClean="0"/>
              <a:t>Marcos </a:t>
            </a:r>
            <a:r>
              <a:rPr lang="es-ES" sz="1000" dirty="0" err="1" smtClean="0"/>
              <a:t>Martinez</a:t>
            </a:r>
            <a:r>
              <a:rPr lang="es-ES" sz="1000" dirty="0" smtClean="0"/>
              <a:t> Roig </a:t>
            </a:r>
            <a:endParaRPr lang="es-ES" sz="1000" dirty="0"/>
          </a:p>
        </p:txBody>
      </p:sp>
      <p:sp>
        <p:nvSpPr>
          <p:cNvPr id="8" name="Marcador de número de diapositiva 4"/>
          <p:cNvSpPr>
            <a:spLocks noGrp="1"/>
          </p:cNvSpPr>
          <p:nvPr>
            <p:ph type="sldNum" sz="quarter" idx="12"/>
          </p:nvPr>
        </p:nvSpPr>
        <p:spPr>
          <a:xfrm>
            <a:off x="7452320" y="6482026"/>
            <a:ext cx="512638" cy="365125"/>
          </a:xfrm>
        </p:spPr>
        <p:txBody>
          <a:bodyPr/>
          <a:lstStyle/>
          <a:p>
            <a:r>
              <a:rPr lang="es-ES" sz="2000" dirty="0">
                <a:solidFill>
                  <a:srgbClr val="FF0000"/>
                </a:solidFill>
              </a:rPr>
              <a:t>1</a:t>
            </a:r>
            <a:r>
              <a:rPr lang="es-ES" sz="2000" dirty="0" smtClean="0">
                <a:solidFill>
                  <a:srgbClr val="FF0000"/>
                </a:solidFill>
              </a:rPr>
              <a:t>2</a:t>
            </a:r>
            <a:endParaRPr lang="es-ES" sz="2000" dirty="0">
              <a:solidFill>
                <a:srgbClr val="FF0000"/>
              </a:solidFill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7898044" y="4972979"/>
            <a:ext cx="7351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(V)</a:t>
            </a:r>
            <a:endParaRPr lang="es-ES" sz="1200" dirty="0"/>
          </a:p>
        </p:txBody>
      </p:sp>
    </p:spTree>
    <p:extLst>
      <p:ext uri="{BB962C8B-B14F-4D97-AF65-F5344CB8AC3E}">
        <p14:creationId xmlns:p14="http://schemas.microsoft.com/office/powerpoint/2010/main" val="1657825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Stabilization of the gain</a:t>
            </a:r>
            <a:endParaRPr lang="es-ES" dirty="0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301752" y="1527048"/>
                <a:ext cx="8503920" cy="4998296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Both dependence (temperature and supply voltage):</a:t>
                </a: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𝑜𝑝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;               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𝑎𝑇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Equation of compensation</a:t>
                </a:r>
                <a:r>
                  <a:rPr lang="en-US" dirty="0" smtClean="0"/>
                  <a:t>:</a:t>
                </a: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𝑜𝑝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𝑒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59,9±1,3</m:t>
                          </m:r>
                          <m:f>
                            <m:fPr>
                              <m:type m:val="skw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𝑚𝑉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º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den>
                          </m:f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·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We need a reference situation: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𝑒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𝑜𝑝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𝑐𝑜𝑛𝑠𝑡𝑎𝑛𝑡</m:t>
                      </m:r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Check:</a:t>
                </a:r>
                <a:endParaRPr lang="en-US" dirty="0"/>
              </a:p>
              <a:p>
                <a:pPr lvl="1"/>
                <a:r>
                  <a:rPr lang="en-US" dirty="0" smtClean="0"/>
                  <a:t>The previous situation.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=7,18·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  <m:r>
                      <a:rPr lang="en-US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=25º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=53,57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21−29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º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=2 º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s-ES" dirty="0" smtClean="0"/>
              </a:p>
              <a:p>
                <a:endParaRPr lang="es-ES" dirty="0" smtClean="0"/>
              </a:p>
            </p:txBody>
          </p:sp>
        </mc:Choice>
        <mc:Fallback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1752" y="1527048"/>
                <a:ext cx="8503920" cy="4998296"/>
              </a:xfrm>
              <a:blipFill rotWithShape="0">
                <a:blip r:embed="rId2"/>
                <a:stretch>
                  <a:fillRect l="-215" t="-855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Marcador de pie de página 3"/>
          <p:cNvSpPr>
            <a:spLocks noGrp="1"/>
          </p:cNvSpPr>
          <p:nvPr>
            <p:ph type="ftr" sz="quarter" idx="11"/>
          </p:nvPr>
        </p:nvSpPr>
        <p:spPr>
          <a:xfrm>
            <a:off x="609599" y="6473163"/>
            <a:ext cx="4622973" cy="365125"/>
          </a:xfrm>
        </p:spPr>
        <p:txBody>
          <a:bodyPr/>
          <a:lstStyle/>
          <a:p>
            <a:r>
              <a:rPr lang="es-ES" sz="1000" dirty="0" smtClean="0"/>
              <a:t>Marcos </a:t>
            </a:r>
            <a:r>
              <a:rPr lang="es-ES" sz="1000" dirty="0" err="1" smtClean="0"/>
              <a:t>Martinez</a:t>
            </a:r>
            <a:r>
              <a:rPr lang="es-ES" sz="1000" dirty="0" smtClean="0"/>
              <a:t> Roig </a:t>
            </a:r>
            <a:endParaRPr lang="es-ES" sz="1000" dirty="0"/>
          </a:p>
        </p:txBody>
      </p:sp>
      <p:sp>
        <p:nvSpPr>
          <p:cNvPr id="7" name="Marcador de número de diapositiva 4"/>
          <p:cNvSpPr>
            <a:spLocks noGrp="1"/>
          </p:cNvSpPr>
          <p:nvPr>
            <p:ph type="sldNum" sz="quarter" idx="12"/>
          </p:nvPr>
        </p:nvSpPr>
        <p:spPr>
          <a:xfrm>
            <a:off x="7452320" y="6482026"/>
            <a:ext cx="512638" cy="365125"/>
          </a:xfrm>
        </p:spPr>
        <p:txBody>
          <a:bodyPr/>
          <a:lstStyle/>
          <a:p>
            <a:r>
              <a:rPr lang="es-ES" sz="2000" dirty="0" smtClean="0">
                <a:solidFill>
                  <a:srgbClr val="FF0000"/>
                </a:solidFill>
              </a:rPr>
              <a:t>13</a:t>
            </a:r>
            <a:endParaRPr lang="es-E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8128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Stabilization of the gain</a:t>
            </a:r>
            <a:endParaRPr lang="en-US" dirty="0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301752" y="1527048"/>
                <a:ext cx="8503920" cy="5070304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Compensation of the variation in the gain due </a:t>
                </a:r>
                <a:r>
                  <a:rPr lang="en-US" dirty="0" err="1"/>
                  <a:t>tu</a:t>
                </a:r>
                <a:r>
                  <a:rPr lang="en-US" dirty="0"/>
                  <a:t> the variation in the temperature with the variation of the supply voltage </a:t>
                </a:r>
                <a:r>
                  <a:rPr lang="es-ES" dirty="0" smtClean="0"/>
                  <a:t>(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≈60 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𝑚𝑉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/º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s-ES" dirty="0" smtClean="0"/>
                  <a:t>)</a:t>
                </a:r>
              </a:p>
              <a:p>
                <a:endParaRPr lang="es-ES" dirty="0"/>
              </a:p>
              <a:p>
                <a:endParaRPr lang="es-ES" dirty="0" smtClean="0"/>
              </a:p>
              <a:p>
                <a:endParaRPr lang="es-ES" dirty="0"/>
              </a:p>
              <a:p>
                <a:endParaRPr lang="es-ES" dirty="0" smtClean="0"/>
              </a:p>
              <a:p>
                <a:endParaRPr lang="es-ES" dirty="0"/>
              </a:p>
              <a:p>
                <a:endParaRPr lang="es-ES" dirty="0" smtClean="0"/>
              </a:p>
              <a:p>
                <a:endParaRPr lang="es-ES" dirty="0"/>
              </a:p>
              <a:p>
                <a:pPr marL="0" indent="0">
                  <a:buNone/>
                </a:pPr>
                <a:endParaRPr lang="es-ES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s-E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25º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=718,2·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𝐴𝑗𝑢𝑠𝑡𝑒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714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0±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·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𝑟𝑒𝑙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≈0,28%</m:t>
                      </m:r>
                    </m:oMath>
                  </m:oMathPara>
                </a14:m>
                <a:endParaRPr lang="en-US" dirty="0" smtClean="0"/>
              </a:p>
              <a:p>
                <a:pPr marL="274320" lvl="1" indent="0">
                  <a:buNone/>
                </a:pPr>
                <a:endParaRPr lang="es-ES" dirty="0" smtClean="0"/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1752" y="1527048"/>
                <a:ext cx="8503920" cy="5070304"/>
              </a:xfrm>
              <a:blipFill rotWithShape="0">
                <a:blip r:embed="rId2"/>
                <a:stretch>
                  <a:fillRect l="-645" t="-1324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748" y="2063542"/>
            <a:ext cx="8667927" cy="3337128"/>
          </a:xfrm>
          <a:prstGeom prst="rect">
            <a:avLst/>
          </a:prstGeom>
        </p:spPr>
      </p:pic>
      <p:sp>
        <p:nvSpPr>
          <p:cNvPr id="7" name="Marcador de pie de página 3"/>
          <p:cNvSpPr>
            <a:spLocks noGrp="1"/>
          </p:cNvSpPr>
          <p:nvPr>
            <p:ph type="ftr" sz="quarter" idx="11"/>
          </p:nvPr>
        </p:nvSpPr>
        <p:spPr>
          <a:xfrm>
            <a:off x="609599" y="6473163"/>
            <a:ext cx="4622973" cy="365125"/>
          </a:xfrm>
        </p:spPr>
        <p:txBody>
          <a:bodyPr/>
          <a:lstStyle/>
          <a:p>
            <a:r>
              <a:rPr lang="es-ES" sz="1000" dirty="0" smtClean="0"/>
              <a:t>Marcos </a:t>
            </a:r>
            <a:r>
              <a:rPr lang="es-ES" sz="1000" dirty="0" err="1" smtClean="0"/>
              <a:t>Martinez</a:t>
            </a:r>
            <a:r>
              <a:rPr lang="es-ES" sz="1000" dirty="0" smtClean="0"/>
              <a:t> Roig </a:t>
            </a:r>
            <a:endParaRPr lang="es-ES" sz="1000" dirty="0"/>
          </a:p>
        </p:txBody>
      </p:sp>
      <p:sp>
        <p:nvSpPr>
          <p:cNvPr id="8" name="Marcador de número de diapositiva 4"/>
          <p:cNvSpPr>
            <a:spLocks noGrp="1"/>
          </p:cNvSpPr>
          <p:nvPr>
            <p:ph type="sldNum" sz="quarter" idx="12"/>
          </p:nvPr>
        </p:nvSpPr>
        <p:spPr>
          <a:xfrm>
            <a:off x="7452320" y="6482026"/>
            <a:ext cx="512638" cy="365125"/>
          </a:xfrm>
        </p:spPr>
        <p:txBody>
          <a:bodyPr/>
          <a:lstStyle/>
          <a:p>
            <a:r>
              <a:rPr lang="es-ES" sz="2000" dirty="0" smtClean="0">
                <a:solidFill>
                  <a:srgbClr val="FF0000"/>
                </a:solidFill>
              </a:rPr>
              <a:t>14</a:t>
            </a:r>
            <a:endParaRPr lang="es-ES" sz="2000" dirty="0">
              <a:solidFill>
                <a:srgbClr val="FF0000"/>
              </a:solidFill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8070529" y="5120450"/>
            <a:ext cx="7351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(</a:t>
            </a:r>
            <a:r>
              <a:rPr lang="es-ES" sz="1200" dirty="0" err="1" smtClean="0"/>
              <a:t>ºC</a:t>
            </a:r>
            <a:r>
              <a:rPr lang="es-ES" sz="1200" dirty="0" smtClean="0"/>
              <a:t>)</a:t>
            </a:r>
            <a:endParaRPr lang="es-ES" sz="1200" dirty="0"/>
          </a:p>
        </p:txBody>
      </p:sp>
    </p:spTree>
    <p:extLst>
      <p:ext uri="{BB962C8B-B14F-4D97-AF65-F5344CB8AC3E}">
        <p14:creationId xmlns:p14="http://schemas.microsoft.com/office/powerpoint/2010/main" val="3348268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Extending to several channels.</a:t>
            </a:r>
            <a:br>
              <a:rPr lang="en-US" dirty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395536" y="1556792"/>
                <a:ext cx="8066858" cy="4752528"/>
              </a:xfrm>
            </p:spPr>
            <p:txBody>
              <a:bodyPr/>
              <a:lstStyle/>
              <a:p>
                <a:r>
                  <a:rPr lang="en-US" dirty="0" smtClean="0"/>
                  <a:t>Development of the method which allow us maintain de value of the gain</a:t>
                </a:r>
              </a:p>
              <a:p>
                <a:r>
                  <a:rPr lang="en-US" dirty="0" smtClean="0"/>
                  <a:t>Extend this method to several channels.</a:t>
                </a:r>
              </a:p>
              <a:p>
                <a:r>
                  <a:rPr lang="en-US" dirty="0" smtClean="0"/>
                  <a:t>We need automate this process.</a:t>
                </a:r>
              </a:p>
              <a:p>
                <a:r>
                  <a:rPr lang="en-US" dirty="0" smtClean="0"/>
                  <a:t>This process of the automation include:</a:t>
                </a:r>
              </a:p>
              <a:p>
                <a:pPr lvl="1"/>
                <a:r>
                  <a:rPr lang="en-US" dirty="0" smtClean="0"/>
                  <a:t>Charge spectrum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 smtClean="0"/>
                  <a:t> Value of the gain.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𝑎𝑇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s-ES" dirty="0"/>
              </a:p>
              <a:p>
                <a:pPr lvl="1"/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𝑐𝑉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s-ES" dirty="0" smtClean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𝑜𝑝</m:t>
                        </m:r>
                      </m:sub>
                    </m:sSub>
                    <m:r>
                      <a:rPr lang="es-E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𝑒</m:t>
                    </m:r>
                    <m:r>
                      <m:rPr>
                        <m:sty m:val="p"/>
                      </m:rPr>
                      <a:rPr lang="es-ES">
                        <a:latin typeface="Cambria Math" panose="02040503050406030204" pitchFamily="18" charset="0"/>
                      </a:rPr>
                      <m:t>Δ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Database</a:t>
                </a:r>
              </a:p>
              <a:p>
                <a:pPr lvl="1"/>
                <a:r>
                  <a:rPr lang="en-US" dirty="0" smtClean="0"/>
                  <a:t>Automation</a:t>
                </a:r>
                <a14:m>
                  <m:oMath xmlns:m="http://schemas.openxmlformats.org/officeDocument/2006/math">
                    <m:r>
                      <a:rPr lang="es-E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Arduino</a:t>
                </a:r>
                <a:r>
                  <a:rPr lang="en-US" dirty="0" smtClean="0"/>
                  <a:t> Mega, </a:t>
                </a:r>
                <a:r>
                  <a:rPr lang="en-US" dirty="0" err="1" smtClean="0"/>
                  <a:t>LabView</a:t>
                </a:r>
                <a:r>
                  <a:rPr lang="en-US" dirty="0" smtClean="0"/>
                  <a:t>.</a:t>
                </a:r>
              </a:p>
              <a:p>
                <a:endParaRPr lang="es-ES" dirty="0"/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536" y="1556792"/>
                <a:ext cx="8066858" cy="4752528"/>
              </a:xfrm>
              <a:blipFill rotWithShape="0">
                <a:blip r:embed="rId2"/>
                <a:stretch>
                  <a:fillRect l="-227" t="-769" r="-605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Marcador de pie de página 3"/>
          <p:cNvSpPr>
            <a:spLocks noGrp="1"/>
          </p:cNvSpPr>
          <p:nvPr>
            <p:ph type="ftr" sz="quarter" idx="11"/>
          </p:nvPr>
        </p:nvSpPr>
        <p:spPr>
          <a:xfrm>
            <a:off x="609599" y="6473163"/>
            <a:ext cx="4622973" cy="365125"/>
          </a:xfrm>
        </p:spPr>
        <p:txBody>
          <a:bodyPr/>
          <a:lstStyle/>
          <a:p>
            <a:r>
              <a:rPr lang="es-ES" sz="1000" dirty="0" smtClean="0"/>
              <a:t>Marcos </a:t>
            </a:r>
            <a:r>
              <a:rPr lang="es-ES" sz="1000" dirty="0" err="1" smtClean="0"/>
              <a:t>Martinez</a:t>
            </a:r>
            <a:r>
              <a:rPr lang="es-ES" sz="1000" dirty="0" smtClean="0"/>
              <a:t> Roig </a:t>
            </a:r>
            <a:endParaRPr lang="es-ES" sz="1000" dirty="0"/>
          </a:p>
        </p:txBody>
      </p:sp>
      <p:sp>
        <p:nvSpPr>
          <p:cNvPr id="7" name="Marcador de número de diapositiva 4"/>
          <p:cNvSpPr txBox="1">
            <a:spLocks/>
          </p:cNvSpPr>
          <p:nvPr/>
        </p:nvSpPr>
        <p:spPr>
          <a:xfrm>
            <a:off x="7452320" y="6482026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 marL="0" algn="r" defTabSz="9144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000" dirty="0" smtClean="0">
                <a:solidFill>
                  <a:srgbClr val="FF0000"/>
                </a:solidFill>
              </a:rPr>
              <a:t>15</a:t>
            </a:r>
            <a:endParaRPr lang="es-E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6725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Prototype of the card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09598" y="1412776"/>
            <a:ext cx="7562801" cy="4824536"/>
          </a:xfrm>
        </p:spPr>
        <p:txBody>
          <a:bodyPr/>
          <a:lstStyle/>
          <a:p>
            <a:r>
              <a:rPr lang="en-US" dirty="0" smtClean="0"/>
              <a:t>First prototype: 4 or 8 channels (NEXT-100)</a:t>
            </a:r>
            <a:endParaRPr lang="en-US" dirty="0"/>
          </a:p>
        </p:txBody>
      </p:sp>
      <p:sp>
        <p:nvSpPr>
          <p:cNvPr id="6" name="Marcador de pie de página 3"/>
          <p:cNvSpPr>
            <a:spLocks noGrp="1"/>
          </p:cNvSpPr>
          <p:nvPr>
            <p:ph type="ftr" sz="quarter" idx="11"/>
          </p:nvPr>
        </p:nvSpPr>
        <p:spPr>
          <a:xfrm>
            <a:off x="609599" y="6473163"/>
            <a:ext cx="4622973" cy="365125"/>
          </a:xfrm>
        </p:spPr>
        <p:txBody>
          <a:bodyPr/>
          <a:lstStyle/>
          <a:p>
            <a:r>
              <a:rPr lang="es-ES" sz="1000" dirty="0" smtClean="0"/>
              <a:t>Marcos </a:t>
            </a:r>
            <a:r>
              <a:rPr lang="es-ES" sz="1000" dirty="0" err="1" smtClean="0"/>
              <a:t>Martinez</a:t>
            </a:r>
            <a:r>
              <a:rPr lang="es-ES" sz="1000" dirty="0" smtClean="0"/>
              <a:t> Roig </a:t>
            </a:r>
            <a:endParaRPr lang="es-ES" sz="1000" dirty="0"/>
          </a:p>
        </p:txBody>
      </p:sp>
      <p:sp>
        <p:nvSpPr>
          <p:cNvPr id="7" name="Marcador de número de diapositiva 4"/>
          <p:cNvSpPr txBox="1">
            <a:spLocks/>
          </p:cNvSpPr>
          <p:nvPr/>
        </p:nvSpPr>
        <p:spPr>
          <a:xfrm>
            <a:off x="7452320" y="6482026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 marL="0" algn="r" defTabSz="9144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000" dirty="0" smtClean="0">
                <a:solidFill>
                  <a:srgbClr val="FF0000"/>
                </a:solidFill>
              </a:rPr>
              <a:t>16</a:t>
            </a:r>
            <a:endParaRPr lang="es-ES" sz="2000" dirty="0">
              <a:solidFill>
                <a:srgbClr val="FF0000"/>
              </a:solidFill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7" y="1930401"/>
            <a:ext cx="8440616" cy="4291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680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is all</a:t>
            </a:r>
            <a:endParaRPr lang="en-U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1628800"/>
            <a:ext cx="5291995" cy="3963888"/>
          </a:xfrm>
          <a:prstGeom prst="rect">
            <a:avLst/>
          </a:prstGeom>
        </p:spPr>
      </p:pic>
      <p:sp>
        <p:nvSpPr>
          <p:cNvPr id="6" name="Marcador de pie de página 3"/>
          <p:cNvSpPr>
            <a:spLocks noGrp="1"/>
          </p:cNvSpPr>
          <p:nvPr>
            <p:ph type="ftr" sz="quarter" idx="11"/>
          </p:nvPr>
        </p:nvSpPr>
        <p:spPr>
          <a:xfrm>
            <a:off x="609599" y="6473163"/>
            <a:ext cx="4622973" cy="365125"/>
          </a:xfrm>
        </p:spPr>
        <p:txBody>
          <a:bodyPr/>
          <a:lstStyle/>
          <a:p>
            <a:r>
              <a:rPr lang="es-ES" sz="1000" dirty="0" smtClean="0"/>
              <a:t>Marcos </a:t>
            </a:r>
            <a:r>
              <a:rPr lang="es-ES" sz="1000" dirty="0" err="1" smtClean="0"/>
              <a:t>Martinez</a:t>
            </a:r>
            <a:r>
              <a:rPr lang="es-ES" sz="1000" dirty="0" smtClean="0"/>
              <a:t> Roig </a:t>
            </a:r>
            <a:endParaRPr lang="es-ES" sz="1000" dirty="0"/>
          </a:p>
        </p:txBody>
      </p:sp>
      <p:sp>
        <p:nvSpPr>
          <p:cNvPr id="8" name="Marcador de número de diapositiva 4"/>
          <p:cNvSpPr txBox="1">
            <a:spLocks/>
          </p:cNvSpPr>
          <p:nvPr/>
        </p:nvSpPr>
        <p:spPr>
          <a:xfrm>
            <a:off x="7452320" y="6482026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 marL="0" algn="r" defTabSz="9144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000" dirty="0" smtClean="0">
                <a:solidFill>
                  <a:srgbClr val="FF0000"/>
                </a:solidFill>
              </a:rPr>
              <a:t>17</a:t>
            </a:r>
            <a:endParaRPr lang="es-E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2102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>
                <a:solidFill>
                  <a:schemeClr val="accent2"/>
                </a:solidFill>
              </a:rPr>
              <a:t>Index</a:t>
            </a:r>
            <a:endParaRPr lang="es-ES" dirty="0">
              <a:solidFill>
                <a:schemeClr val="accent2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1520" y="2078315"/>
            <a:ext cx="8503920" cy="4394848"/>
          </a:xfrm>
        </p:spPr>
        <p:txBody>
          <a:bodyPr>
            <a:normAutofit/>
          </a:bodyPr>
          <a:lstStyle/>
          <a:p>
            <a:r>
              <a:rPr lang="en-US" dirty="0" smtClean="0"/>
              <a:t>Introduction </a:t>
            </a:r>
          </a:p>
          <a:p>
            <a:r>
              <a:rPr lang="en-US" dirty="0" smtClean="0"/>
              <a:t>Explain the method to level of one channel.</a:t>
            </a:r>
          </a:p>
          <a:p>
            <a:r>
              <a:rPr lang="en-US" dirty="0" smtClean="0"/>
              <a:t>Extending to several channels.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s-ES" dirty="0" smtClean="0"/>
          </a:p>
        </p:txBody>
      </p:sp>
      <p:sp>
        <p:nvSpPr>
          <p:cNvPr id="8" name="Marcador de pie de página 3"/>
          <p:cNvSpPr>
            <a:spLocks noGrp="1"/>
          </p:cNvSpPr>
          <p:nvPr>
            <p:ph type="ftr" sz="quarter" idx="11"/>
          </p:nvPr>
        </p:nvSpPr>
        <p:spPr>
          <a:xfrm>
            <a:off x="609599" y="6473163"/>
            <a:ext cx="4622973" cy="365125"/>
          </a:xfrm>
        </p:spPr>
        <p:txBody>
          <a:bodyPr/>
          <a:lstStyle/>
          <a:p>
            <a:r>
              <a:rPr lang="es-ES" sz="1000" dirty="0" smtClean="0"/>
              <a:t>Marcos </a:t>
            </a:r>
            <a:r>
              <a:rPr lang="es-ES" sz="1000" dirty="0" err="1" smtClean="0"/>
              <a:t>Martinez</a:t>
            </a:r>
            <a:r>
              <a:rPr lang="es-ES" sz="1000" dirty="0" smtClean="0"/>
              <a:t> Roig </a:t>
            </a:r>
            <a:endParaRPr lang="es-ES" sz="1000" dirty="0"/>
          </a:p>
        </p:txBody>
      </p:sp>
      <p:sp>
        <p:nvSpPr>
          <p:cNvPr id="9" name="Marcador de número de diapositiva 4"/>
          <p:cNvSpPr>
            <a:spLocks noGrp="1"/>
          </p:cNvSpPr>
          <p:nvPr>
            <p:ph type="sldNum" sz="quarter" idx="12"/>
          </p:nvPr>
        </p:nvSpPr>
        <p:spPr>
          <a:xfrm>
            <a:off x="7452320" y="6482026"/>
            <a:ext cx="512638" cy="365125"/>
          </a:xfrm>
        </p:spPr>
        <p:txBody>
          <a:bodyPr/>
          <a:lstStyle/>
          <a:p>
            <a:r>
              <a:rPr lang="es-ES" sz="2000" dirty="0">
                <a:solidFill>
                  <a:srgbClr val="FF00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666221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chemeClr val="accent2"/>
                </a:solidFill>
              </a:rPr>
              <a:t>Conclusiones y Resultados</a:t>
            </a:r>
            <a:endParaRPr lang="es-ES" dirty="0">
              <a:solidFill>
                <a:schemeClr val="accent2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01752" y="1527048"/>
            <a:ext cx="8503920" cy="5214320"/>
          </a:xfrm>
        </p:spPr>
        <p:txBody>
          <a:bodyPr>
            <a:normAutofit/>
          </a:bodyPr>
          <a:lstStyle/>
          <a:p>
            <a:r>
              <a:rPr lang="es-ES" dirty="0" smtClean="0"/>
              <a:t>Hemos desarrollado el protocolo para la preparación de haces de fibras </a:t>
            </a:r>
            <a:r>
              <a:rPr lang="es-ES" dirty="0" err="1" smtClean="0"/>
              <a:t>centelleadoras</a:t>
            </a:r>
            <a:r>
              <a:rPr lang="es-ES" dirty="0" smtClean="0"/>
              <a:t>.</a:t>
            </a:r>
          </a:p>
          <a:p>
            <a:pPr lvl="1"/>
            <a:r>
              <a:rPr lang="es-ES" dirty="0" smtClean="0"/>
              <a:t>Diseño y construcción de una guillotina.</a:t>
            </a:r>
          </a:p>
          <a:p>
            <a:r>
              <a:rPr lang="es-ES" dirty="0" smtClean="0"/>
              <a:t>Hemos desarrollado un método de estabilización de la ganancia de </a:t>
            </a:r>
            <a:r>
              <a:rPr lang="es-ES" dirty="0" err="1" smtClean="0"/>
              <a:t>SiPMs</a:t>
            </a:r>
            <a:r>
              <a:rPr lang="es-ES" dirty="0" smtClean="0"/>
              <a:t> frente a variaciones de la temperatura.</a:t>
            </a:r>
          </a:p>
          <a:p>
            <a:r>
              <a:rPr lang="es-ES" dirty="0" smtClean="0"/>
              <a:t>Hemos diseñado y construido un primer prototipo que demuestre el concepto de medida de la actividad del tritio con fibras </a:t>
            </a:r>
            <a:r>
              <a:rPr lang="es-ES" dirty="0" err="1" smtClean="0"/>
              <a:t>centelleadoras</a:t>
            </a:r>
            <a:r>
              <a:rPr lang="es-ES" dirty="0" smtClean="0"/>
              <a:t>.</a:t>
            </a:r>
          </a:p>
          <a:p>
            <a:r>
              <a:rPr lang="es-ES" dirty="0" smtClean="0"/>
              <a:t>Hemos diseñado y montado de la cadena electrónica de adquisición de datos de este prototipo y hemos realizado la toma y análisis de los datos.</a:t>
            </a:r>
          </a:p>
          <a:p>
            <a:r>
              <a:rPr lang="es-ES" dirty="0" smtClean="0"/>
              <a:t>Hemos programado un paquete en </a:t>
            </a:r>
            <a:r>
              <a:rPr lang="es-ES" dirty="0" err="1" smtClean="0"/>
              <a:t>Geant</a:t>
            </a:r>
            <a:r>
              <a:rPr lang="es-ES" dirty="0" smtClean="0"/>
              <a:t> 4 que simula la señal de tritio en fibras </a:t>
            </a:r>
            <a:r>
              <a:rPr lang="es-ES" dirty="0" err="1" smtClean="0"/>
              <a:t>centelleadoras</a:t>
            </a:r>
            <a:r>
              <a:rPr lang="es-ES" dirty="0" smtClean="0"/>
              <a:t> y que constituye la base para simular todos los prototipos del proyecto TRITIUM que se construyan en un futuro.</a:t>
            </a:r>
          </a:p>
        </p:txBody>
      </p:sp>
      <p:sp>
        <p:nvSpPr>
          <p:cNvPr id="6" name="Marcador de pie de página 3"/>
          <p:cNvSpPr>
            <a:spLocks noGrp="1"/>
          </p:cNvSpPr>
          <p:nvPr>
            <p:ph type="ftr" sz="quarter" idx="11"/>
          </p:nvPr>
        </p:nvSpPr>
        <p:spPr>
          <a:xfrm>
            <a:off x="609599" y="6473163"/>
            <a:ext cx="4622973" cy="365125"/>
          </a:xfrm>
        </p:spPr>
        <p:txBody>
          <a:bodyPr/>
          <a:lstStyle/>
          <a:p>
            <a:r>
              <a:rPr lang="es-ES" sz="1000" dirty="0" smtClean="0"/>
              <a:t>Marcos </a:t>
            </a:r>
            <a:r>
              <a:rPr lang="es-ES" sz="1000" dirty="0" err="1" smtClean="0"/>
              <a:t>Martinez</a:t>
            </a:r>
            <a:r>
              <a:rPr lang="es-ES" sz="1000" dirty="0" smtClean="0"/>
              <a:t> Roig </a:t>
            </a:r>
            <a:endParaRPr lang="es-ES" sz="1000" dirty="0"/>
          </a:p>
        </p:txBody>
      </p:sp>
      <p:sp>
        <p:nvSpPr>
          <p:cNvPr id="7" name="Marcador de número de diapositiva 4"/>
          <p:cNvSpPr>
            <a:spLocks noGrp="1"/>
          </p:cNvSpPr>
          <p:nvPr>
            <p:ph type="sldNum" sz="quarter" idx="12"/>
          </p:nvPr>
        </p:nvSpPr>
        <p:spPr>
          <a:xfrm>
            <a:off x="7452320" y="6482026"/>
            <a:ext cx="512638" cy="365125"/>
          </a:xfrm>
        </p:spPr>
        <p:txBody>
          <a:bodyPr/>
          <a:lstStyle/>
          <a:p>
            <a:r>
              <a:rPr lang="es-ES" sz="2000" dirty="0" smtClean="0">
                <a:solidFill>
                  <a:srgbClr val="FF0000"/>
                </a:solidFill>
              </a:rPr>
              <a:t>36</a:t>
            </a:r>
            <a:endParaRPr lang="es-E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8120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7355359" cy="1320800"/>
          </a:xfrm>
        </p:spPr>
        <p:txBody>
          <a:bodyPr/>
          <a:lstStyle/>
          <a:p>
            <a:r>
              <a:rPr lang="es-ES" dirty="0" smtClean="0">
                <a:solidFill>
                  <a:schemeClr val="accent2"/>
                </a:solidFill>
              </a:rPr>
              <a:t>Investigaciones a realizar en un futuro inmediato</a:t>
            </a:r>
            <a:endParaRPr lang="es-ES" dirty="0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323528" y="1844824"/>
                <a:ext cx="8503920" cy="5142312"/>
              </a:xfrm>
            </p:spPr>
            <p:txBody>
              <a:bodyPr>
                <a:normAutofit/>
              </a:bodyPr>
              <a:lstStyle/>
              <a:p>
                <a:r>
                  <a:rPr lang="es-ES" dirty="0" smtClean="0"/>
                  <a:t>Siguiente prototipo:</a:t>
                </a:r>
              </a:p>
              <a:p>
                <a:pPr lvl="1"/>
                <a:r>
                  <a:rPr lang="es-ES" dirty="0" err="1" smtClean="0"/>
                  <a:t>SiPM</a:t>
                </a:r>
                <a:r>
                  <a:rPr lang="es-ES" dirty="0" smtClean="0"/>
                  <a:t>: </a:t>
                </a:r>
              </a:p>
              <a:p>
                <a:pPr lvl="2"/>
                <a:r>
                  <a:rPr lang="es-ES" dirty="0"/>
                  <a:t>PMTs: </a:t>
                </a: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ɛ≈30%</m:t>
                    </m:r>
                  </m:oMath>
                </a14:m>
                <a:endParaRPr lang="es-ES" dirty="0"/>
              </a:p>
              <a:p>
                <a:pPr lvl="2"/>
                <a:r>
                  <a:rPr lang="es-ES" dirty="0" err="1"/>
                  <a:t>SiPM</a:t>
                </a:r>
                <a:r>
                  <a:rPr lang="es-ES" dirty="0"/>
                  <a:t>: </a:t>
                </a: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ɛ≈50%</m:t>
                    </m:r>
                  </m:oMath>
                </a14:m>
                <a:endParaRPr lang="es-ES" dirty="0" smtClean="0"/>
              </a:p>
              <a:p>
                <a:pPr lvl="1"/>
                <a:r>
                  <a:rPr lang="es-ES" dirty="0" err="1" smtClean="0"/>
                  <a:t>SiPM</a:t>
                </a:r>
                <a:r>
                  <a:rPr lang="es-ES" dirty="0" smtClean="0"/>
                  <a:t>:     </a:t>
                </a: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13360−1375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𝐶𝑆</m:t>
                    </m:r>
                  </m:oMath>
                </a14:m>
                <a:r>
                  <a:rPr lang="es-ES" dirty="0" smtClean="0"/>
                  <a:t>	       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s-ES" dirty="0" smtClean="0"/>
                  <a:t>	        </a:t>
                </a:r>
                <a14:m>
                  <m:oMath xmlns:m="http://schemas.openxmlformats.org/officeDocument/2006/math">
                    <m:r>
                      <a:rPr lang="es-ES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s-ES" i="1" dirty="0" smtClean="0">
                        <a:latin typeface="Cambria Math" panose="02040503050406030204" pitchFamily="18" charset="0"/>
                      </a:rPr>
                      <m:t>13360−1375</m:t>
                    </m:r>
                    <m:r>
                      <a:rPr lang="es-ES" b="0" i="1" dirty="0" smtClean="0">
                        <a:latin typeface="Cambria Math" panose="02040503050406030204" pitchFamily="18" charset="0"/>
                      </a:rPr>
                      <m:t>𝑃𝐸</m:t>
                    </m:r>
                  </m:oMath>
                </a14:m>
                <a:endParaRPr lang="es-ES" dirty="0" smtClean="0"/>
              </a:p>
              <a:p>
                <a:pPr lvl="1"/>
                <a:endParaRPr lang="es-ES" dirty="0" smtClean="0"/>
              </a:p>
              <a:p>
                <a:pPr lvl="1"/>
                <a:endParaRPr lang="es-ES" dirty="0"/>
              </a:p>
              <a:p>
                <a:pPr lvl="1"/>
                <a:endParaRPr lang="es-ES" dirty="0" smtClean="0"/>
              </a:p>
              <a:p>
                <a:pPr lvl="1"/>
                <a:endParaRPr lang="es-ES" dirty="0"/>
              </a:p>
              <a:p>
                <a:pPr marL="274320" lvl="1" indent="0">
                  <a:buNone/>
                </a:pPr>
                <a:endParaRPr lang="es-ES" dirty="0"/>
              </a:p>
              <a:p>
                <a:pPr lvl="2"/>
                <a:r>
                  <a:rPr lang="es-ES" dirty="0" smtClean="0"/>
                  <a:t>           </a:t>
                </a:r>
                <a14:m>
                  <m:oMath xmlns:m="http://schemas.openxmlformats.org/officeDocument/2006/math">
                    <m:r>
                      <a:rPr lang="es-ES" i="1" dirty="0" smtClean="0">
                        <a:latin typeface="Cambria Math" panose="02040503050406030204" pitchFamily="18" charset="0"/>
                      </a:rPr>
                      <m:t>285 </m:t>
                    </m:r>
                    <m:r>
                      <a:rPr lang="es-ES" i="1" dirty="0" err="1" smtClean="0">
                        <a:latin typeface="Cambria Math" panose="02040503050406030204" pitchFamily="18" charset="0"/>
                      </a:rPr>
                      <m:t>𝑝𝑖𝑥𝑒𝑙𝑠</m:t>
                    </m:r>
                  </m:oMath>
                </a14:m>
                <a:r>
                  <a:rPr lang="es-ES" dirty="0" smtClean="0"/>
                  <a:t>			</a:t>
                </a:r>
                <a:r>
                  <a:rPr lang="es-ES" dirty="0"/>
                  <a:t> </a:t>
                </a:r>
                <a:r>
                  <a:rPr lang="es-ES" dirty="0" smtClean="0"/>
                  <a:t>                       </a:t>
                </a:r>
                <a14:m>
                  <m:oMath xmlns:m="http://schemas.openxmlformats.org/officeDocument/2006/math">
                    <m:r>
                      <a:rPr lang="es-ES" b="0" i="0" dirty="0" smtClean="0">
                        <a:latin typeface="Cambria Math" panose="02040503050406030204" pitchFamily="18" charset="0"/>
                      </a:rPr>
                      <m:t>6000</m:t>
                    </m:r>
                    <m:r>
                      <a:rPr lang="es-E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i="1" dirty="0" err="1">
                        <a:latin typeface="Cambria Math" panose="02040503050406030204" pitchFamily="18" charset="0"/>
                      </a:rPr>
                      <m:t>𝑝𝑖𝑥𝑒𝑙𝑠</m:t>
                    </m:r>
                  </m:oMath>
                </a14:m>
                <a:endParaRPr lang="es-ES" dirty="0" smtClean="0"/>
              </a:p>
              <a:p>
                <a:pPr lvl="2"/>
                <a:r>
                  <a:rPr lang="es-ES" dirty="0" smtClean="0"/>
                  <a:t>    		 		   </a:t>
                </a:r>
                <a14:m>
                  <m:oMath xmlns:m="http://schemas.openxmlformats.org/officeDocument/2006/math">
                    <m:r>
                      <a:rPr lang="es-ES" b="0" i="1" dirty="0" smtClean="0">
                        <a:latin typeface="Cambria Math" panose="02040503050406030204" pitchFamily="18" charset="0"/>
                      </a:rPr>
                      <m:t>𝑀𝑎𝑦𝑜𝑟</m:t>
                    </m:r>
                    <m:r>
                      <a:rPr lang="es-E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b="0" i="1" dirty="0" smtClean="0">
                        <a:latin typeface="Cambria Math" panose="02040503050406030204" pitchFamily="18" charset="0"/>
                      </a:rPr>
                      <m:t>𝑟𝑎𝑛𝑔𝑜</m:t>
                    </m:r>
                    <m:r>
                      <a:rPr lang="es-E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b="0" i="1" dirty="0" smtClean="0">
                        <a:latin typeface="Cambria Math" panose="02040503050406030204" pitchFamily="18" charset="0"/>
                      </a:rPr>
                      <m:t>𝑑𝑖𝑛</m:t>
                    </m:r>
                    <m:r>
                      <a:rPr lang="es-ES" b="0" i="1" dirty="0" smtClean="0">
                        <a:latin typeface="Cambria Math" panose="02040503050406030204" pitchFamily="18" charset="0"/>
                      </a:rPr>
                      <m:t>á</m:t>
                    </m:r>
                    <m:r>
                      <a:rPr lang="es-ES" b="0" i="1" dirty="0" smtClean="0">
                        <a:latin typeface="Cambria Math" panose="02040503050406030204" pitchFamily="18" charset="0"/>
                      </a:rPr>
                      <m:t>𝑚𝑖𝑐𝑜</m:t>
                    </m:r>
                  </m:oMath>
                </a14:m>
                <a:endParaRPr lang="es-ES" dirty="0" smtClean="0"/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3528" y="1844824"/>
                <a:ext cx="8503920" cy="5142312"/>
              </a:xfrm>
              <a:blipFill rotWithShape="0">
                <a:blip r:embed="rId3"/>
                <a:stretch>
                  <a:fillRect l="-143" t="-830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n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3645024"/>
            <a:ext cx="2016224" cy="180020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654590"/>
            <a:ext cx="2016224" cy="1800200"/>
          </a:xfrm>
          <a:prstGeom prst="rect">
            <a:avLst/>
          </a:prstGeom>
        </p:spPr>
      </p:pic>
      <p:sp>
        <p:nvSpPr>
          <p:cNvPr id="8" name="Marcador de pie de página 3"/>
          <p:cNvSpPr>
            <a:spLocks noGrp="1"/>
          </p:cNvSpPr>
          <p:nvPr>
            <p:ph type="ftr" sz="quarter" idx="11"/>
          </p:nvPr>
        </p:nvSpPr>
        <p:spPr>
          <a:xfrm>
            <a:off x="609599" y="6473163"/>
            <a:ext cx="4622973" cy="365125"/>
          </a:xfrm>
        </p:spPr>
        <p:txBody>
          <a:bodyPr/>
          <a:lstStyle/>
          <a:p>
            <a:r>
              <a:rPr lang="es-ES" sz="1000" dirty="0" smtClean="0"/>
              <a:t>Marcos </a:t>
            </a:r>
            <a:r>
              <a:rPr lang="es-ES" sz="1000" dirty="0" err="1" smtClean="0"/>
              <a:t>Martinez</a:t>
            </a:r>
            <a:r>
              <a:rPr lang="es-ES" sz="1000" dirty="0" smtClean="0"/>
              <a:t> Roig </a:t>
            </a:r>
            <a:endParaRPr lang="es-ES" sz="1000" dirty="0"/>
          </a:p>
        </p:txBody>
      </p:sp>
      <p:sp>
        <p:nvSpPr>
          <p:cNvPr id="9" name="Marcador de número de diapositiva 4"/>
          <p:cNvSpPr>
            <a:spLocks noGrp="1"/>
          </p:cNvSpPr>
          <p:nvPr>
            <p:ph type="sldNum" sz="quarter" idx="12"/>
          </p:nvPr>
        </p:nvSpPr>
        <p:spPr>
          <a:xfrm>
            <a:off x="7452320" y="6482026"/>
            <a:ext cx="512638" cy="365125"/>
          </a:xfrm>
        </p:spPr>
        <p:txBody>
          <a:bodyPr/>
          <a:lstStyle/>
          <a:p>
            <a:r>
              <a:rPr lang="es-ES" sz="2000" dirty="0" smtClean="0">
                <a:solidFill>
                  <a:srgbClr val="FF0000"/>
                </a:solidFill>
              </a:rPr>
              <a:t>45</a:t>
            </a:r>
            <a:endParaRPr lang="es-E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121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1520" y="1930400"/>
            <a:ext cx="8503920" cy="5142312"/>
          </a:xfrm>
        </p:spPr>
        <p:txBody>
          <a:bodyPr>
            <a:normAutofit/>
          </a:bodyPr>
          <a:lstStyle/>
          <a:p>
            <a:pPr marL="342900" lvl="1" indent="-342900"/>
            <a:r>
              <a:rPr lang="es-ES" dirty="0"/>
              <a:t>Optimización de la colección de luz de las fibras </a:t>
            </a:r>
            <a:r>
              <a:rPr lang="es-ES" dirty="0" err="1"/>
              <a:t>centelleadoras</a:t>
            </a:r>
            <a:r>
              <a:rPr lang="es-ES" dirty="0"/>
              <a:t>.</a:t>
            </a:r>
          </a:p>
          <a:p>
            <a:pPr marL="342900" lvl="1" indent="-342900"/>
            <a:r>
              <a:rPr lang="es-ES" dirty="0"/>
              <a:t>Realización de un prototipo con </a:t>
            </a:r>
            <a:r>
              <a:rPr lang="es-ES" dirty="0" err="1"/>
              <a:t>SiPMs</a:t>
            </a:r>
            <a:r>
              <a:rPr lang="es-ES" dirty="0"/>
              <a:t>.</a:t>
            </a:r>
          </a:p>
          <a:p>
            <a:pPr marL="342900" lvl="1" indent="-342900"/>
            <a:r>
              <a:rPr lang="es-ES" dirty="0"/>
              <a:t>Diseño de tarjetas y chips de adquisición de datos de múltiples haces de fibras </a:t>
            </a:r>
            <a:r>
              <a:rPr lang="es-ES" dirty="0" err="1"/>
              <a:t>centelleadoras</a:t>
            </a:r>
            <a:r>
              <a:rPr lang="es-ES" dirty="0"/>
              <a:t> y </a:t>
            </a:r>
            <a:r>
              <a:rPr lang="es-ES" dirty="0" smtClean="0"/>
              <a:t>automatización de la </a:t>
            </a:r>
            <a:r>
              <a:rPr lang="es-ES" dirty="0"/>
              <a:t>calibración </a:t>
            </a:r>
            <a:r>
              <a:rPr lang="es-ES" dirty="0" smtClean="0"/>
              <a:t>de un gran número de </a:t>
            </a:r>
            <a:r>
              <a:rPr lang="es-ES" dirty="0" err="1" smtClean="0"/>
              <a:t>SiPM</a:t>
            </a:r>
            <a:r>
              <a:rPr lang="es-ES" dirty="0" smtClean="0"/>
              <a:t>.</a:t>
            </a:r>
          </a:p>
          <a:p>
            <a:pPr marL="342900" lvl="1" indent="-342900"/>
            <a:r>
              <a:rPr lang="es-ES" dirty="0"/>
              <a:t>Optimización de la forma geométrica del prototipo</a:t>
            </a:r>
            <a:r>
              <a:rPr lang="es-ES" dirty="0" smtClean="0"/>
              <a:t>.</a:t>
            </a:r>
          </a:p>
          <a:p>
            <a:pPr marL="342900" lvl="1" indent="-342900"/>
            <a:r>
              <a:rPr lang="es-ES" dirty="0" smtClean="0"/>
              <a:t>Diseño de </a:t>
            </a:r>
            <a:r>
              <a:rPr lang="es-ES" dirty="0"/>
              <a:t>un sistema de control de temperatura</a:t>
            </a:r>
            <a:r>
              <a:rPr lang="es-ES" dirty="0" smtClean="0"/>
              <a:t>.</a:t>
            </a:r>
            <a:endParaRPr lang="es-ES" dirty="0"/>
          </a:p>
        </p:txBody>
      </p:sp>
      <p:sp>
        <p:nvSpPr>
          <p:cNvPr id="6" name="Marcador de pie de página 3"/>
          <p:cNvSpPr>
            <a:spLocks noGrp="1"/>
          </p:cNvSpPr>
          <p:nvPr>
            <p:ph type="ftr" sz="quarter" idx="11"/>
          </p:nvPr>
        </p:nvSpPr>
        <p:spPr>
          <a:xfrm>
            <a:off x="609599" y="6473163"/>
            <a:ext cx="4622973" cy="365125"/>
          </a:xfrm>
        </p:spPr>
        <p:txBody>
          <a:bodyPr/>
          <a:lstStyle/>
          <a:p>
            <a:r>
              <a:rPr lang="es-ES" sz="1000" dirty="0" smtClean="0"/>
              <a:t>Marcos </a:t>
            </a:r>
            <a:r>
              <a:rPr lang="es-ES" sz="1000" dirty="0" err="1" smtClean="0"/>
              <a:t>Martinez</a:t>
            </a:r>
            <a:r>
              <a:rPr lang="es-ES" sz="1000" dirty="0" smtClean="0"/>
              <a:t> Roig </a:t>
            </a:r>
            <a:endParaRPr lang="es-ES" sz="1000" dirty="0"/>
          </a:p>
        </p:txBody>
      </p:sp>
      <p:sp>
        <p:nvSpPr>
          <p:cNvPr id="7" name="Marcador de número de diapositiva 4"/>
          <p:cNvSpPr>
            <a:spLocks noGrp="1"/>
          </p:cNvSpPr>
          <p:nvPr>
            <p:ph type="sldNum" sz="quarter" idx="12"/>
          </p:nvPr>
        </p:nvSpPr>
        <p:spPr>
          <a:xfrm>
            <a:off x="7452320" y="6482026"/>
            <a:ext cx="512638" cy="365125"/>
          </a:xfrm>
        </p:spPr>
        <p:txBody>
          <a:bodyPr/>
          <a:lstStyle/>
          <a:p>
            <a:r>
              <a:rPr lang="es-ES" sz="2000" dirty="0" smtClean="0">
                <a:solidFill>
                  <a:srgbClr val="FF0000"/>
                </a:solidFill>
              </a:rPr>
              <a:t>37</a:t>
            </a:r>
            <a:endParaRPr lang="es-ES" sz="2000" dirty="0">
              <a:solidFill>
                <a:srgbClr val="FF0000"/>
              </a:solidFill>
            </a:endParaRPr>
          </a:p>
        </p:txBody>
      </p:sp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7355359" cy="1320800"/>
          </a:xfrm>
        </p:spPr>
        <p:txBody>
          <a:bodyPr/>
          <a:lstStyle/>
          <a:p>
            <a:r>
              <a:rPr lang="es-ES" dirty="0" smtClean="0">
                <a:solidFill>
                  <a:schemeClr val="accent2"/>
                </a:solidFill>
              </a:rPr>
              <a:t>Investigaciones a realizar en un futuro inmediato</a:t>
            </a:r>
            <a:endParaRPr lang="es-E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6617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chemeClr val="accent2"/>
                </a:solidFill>
              </a:rPr>
              <a:t>Previsiones de futuro</a:t>
            </a:r>
            <a:endParaRPr lang="es-ES" dirty="0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301752" y="1527048"/>
                <a:ext cx="8503920" cy="5142312"/>
              </a:xfrm>
            </p:spPr>
            <p:txBody>
              <a:bodyPr>
                <a:normAutofit/>
              </a:bodyPr>
              <a:lstStyle/>
              <a:p>
                <a:r>
                  <a:rPr lang="es-ES" dirty="0" smtClean="0"/>
                  <a:t>Siguiente prototipo:</a:t>
                </a:r>
              </a:p>
              <a:p>
                <a:pPr lvl="1"/>
                <a:r>
                  <a:rPr lang="es-ES" dirty="0" err="1" smtClean="0"/>
                  <a:t>SiPM</a:t>
                </a:r>
                <a:r>
                  <a:rPr lang="es-ES" dirty="0" smtClean="0"/>
                  <a:t>: </a:t>
                </a:r>
              </a:p>
              <a:p>
                <a:pPr lvl="2"/>
                <a:r>
                  <a:rPr lang="es-ES" dirty="0"/>
                  <a:t>PMTs: </a:t>
                </a: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ɛ≈30%</m:t>
                    </m:r>
                  </m:oMath>
                </a14:m>
                <a:endParaRPr lang="es-ES" dirty="0"/>
              </a:p>
              <a:p>
                <a:pPr lvl="2"/>
                <a:r>
                  <a:rPr lang="es-ES" dirty="0" err="1"/>
                  <a:t>SiPM</a:t>
                </a:r>
                <a:r>
                  <a:rPr lang="es-ES" dirty="0"/>
                  <a:t>: </a:t>
                </a: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ɛ≈50%</m:t>
                    </m:r>
                  </m:oMath>
                </a14:m>
                <a:endParaRPr lang="es-ES" dirty="0" smtClean="0"/>
              </a:p>
              <a:p>
                <a:pPr lvl="2"/>
                <a:r>
                  <a:rPr lang="es-ES" dirty="0" smtClean="0"/>
                  <a:t>Nuevas piezas de sujeción.</a:t>
                </a:r>
                <a:endParaRPr lang="es-ES" dirty="0"/>
              </a:p>
              <a:p>
                <a:pPr lvl="1"/>
                <a:r>
                  <a:rPr lang="es-ES" dirty="0" err="1" smtClean="0"/>
                  <a:t>SiPM</a:t>
                </a:r>
                <a:r>
                  <a:rPr lang="es-ES" dirty="0" smtClean="0"/>
                  <a:t>:     </a:t>
                </a: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1360−1375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𝐶𝑆</m:t>
                    </m:r>
                  </m:oMath>
                </a14:m>
                <a:r>
                  <a:rPr lang="es-ES" dirty="0" smtClean="0"/>
                  <a:t>	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s-ES" dirty="0" smtClean="0"/>
                  <a:t>	</a:t>
                </a:r>
                <a14:m>
                  <m:oMath xmlns:m="http://schemas.openxmlformats.org/officeDocument/2006/math">
                    <m:r>
                      <a:rPr lang="es-ES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s-ES" i="1" dirty="0" smtClean="0">
                        <a:latin typeface="Cambria Math" panose="02040503050406030204" pitchFamily="18" charset="0"/>
                      </a:rPr>
                      <m:t>13360−1375</m:t>
                    </m:r>
                    <m:r>
                      <a:rPr lang="es-ES" i="1" dirty="0" smtClean="0">
                        <a:latin typeface="Cambria Math" panose="02040503050406030204" pitchFamily="18" charset="0"/>
                      </a:rPr>
                      <m:t>𝐶𝑆</m:t>
                    </m:r>
                  </m:oMath>
                </a14:m>
                <a:endParaRPr lang="es-ES" dirty="0" smtClean="0"/>
              </a:p>
              <a:p>
                <a:pPr lvl="1"/>
                <a:r>
                  <a:rPr lang="es-ES" dirty="0" smtClean="0"/>
                  <a:t>Tarjeta </a:t>
                </a:r>
                <a:r>
                  <a:rPr lang="es-ES" dirty="0" err="1" smtClean="0"/>
                  <a:t>conversora</a:t>
                </a:r>
                <a:r>
                  <a:rPr lang="es-ES" dirty="0" smtClean="0"/>
                  <a:t> (IFIC, NEXT-100, Automatización).</a:t>
                </a:r>
              </a:p>
              <a:p>
                <a:pPr lvl="2"/>
                <a:r>
                  <a:rPr lang="es-ES" dirty="0" smtClean="0"/>
                  <a:t>Automatización</a:t>
                </a:r>
              </a:p>
              <a:p>
                <a:pPr lvl="2"/>
                <a:r>
                  <a:rPr lang="es-ES" dirty="0" smtClean="0"/>
                  <a:t>Gran número de </a:t>
                </a:r>
                <a:r>
                  <a:rPr lang="es-ES" dirty="0" err="1" smtClean="0"/>
                  <a:t>SiPM</a:t>
                </a:r>
                <a:endParaRPr lang="es-ES" dirty="0" smtClean="0"/>
              </a:p>
              <a:p>
                <a:pPr lvl="2"/>
                <a:r>
                  <a:rPr lang="es-ES" dirty="0" smtClean="0"/>
                  <a:t>IFIC, </a:t>
                </a:r>
                <a14:m>
                  <m:oMath xmlns:m="http://schemas.openxmlformats.org/officeDocument/2006/math">
                    <m:r>
                      <a:rPr lang="es-ES" i="1" dirty="0" smtClean="0">
                        <a:latin typeface="Cambria Math" panose="02040503050406030204" pitchFamily="18" charset="0"/>
                      </a:rPr>
                      <m:t>𝑁𝐸𝑋𝑇</m:t>
                    </m:r>
                    <m:r>
                      <a:rPr lang="es-ES" i="1" dirty="0" smtClean="0">
                        <a:latin typeface="Cambria Math" panose="02040503050406030204" pitchFamily="18" charset="0"/>
                      </a:rPr>
                      <m:t>−100</m:t>
                    </m:r>
                  </m:oMath>
                </a14:m>
                <a:endParaRPr lang="es-ES" dirty="0" smtClean="0"/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1752" y="1527048"/>
                <a:ext cx="8503920" cy="5142312"/>
              </a:xfrm>
              <a:blipFill rotWithShape="0">
                <a:blip r:embed="rId2"/>
                <a:stretch>
                  <a:fillRect l="-215" t="-830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Marcos Martinez Roig </a:t>
            </a:r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7EA5C-5595-467C-8911-89E59E67D731}" type="slidenum">
              <a:rPr lang="es-ES" smtClean="0"/>
              <a:t>23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39896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chemeClr val="accent2"/>
                </a:solidFill>
              </a:rPr>
              <a:t>Previsiones de futuro</a:t>
            </a:r>
            <a:endParaRPr lang="es-ES" dirty="0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301752" y="1527048"/>
                <a:ext cx="8503920" cy="5142312"/>
              </a:xfrm>
            </p:spPr>
            <p:txBody>
              <a:bodyPr>
                <a:normAutofit/>
              </a:bodyPr>
              <a:lstStyle/>
              <a:p>
                <a:r>
                  <a:rPr lang="es-ES" dirty="0" smtClean="0"/>
                  <a:t>Siguiente prototipo:</a:t>
                </a:r>
              </a:p>
              <a:p>
                <a:pPr lvl="1"/>
                <a:r>
                  <a:rPr lang="es-ES" dirty="0" err="1" smtClean="0"/>
                  <a:t>SiPM</a:t>
                </a:r>
                <a:r>
                  <a:rPr lang="es-ES" dirty="0" smtClean="0"/>
                  <a:t>: </a:t>
                </a:r>
              </a:p>
              <a:p>
                <a:pPr lvl="2"/>
                <a:r>
                  <a:rPr lang="es-ES" dirty="0"/>
                  <a:t>PMTs: </a:t>
                </a: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ɛ≈30%</m:t>
                    </m:r>
                  </m:oMath>
                </a14:m>
                <a:endParaRPr lang="es-ES" dirty="0"/>
              </a:p>
              <a:p>
                <a:pPr lvl="2"/>
                <a:r>
                  <a:rPr lang="es-ES" dirty="0" err="1"/>
                  <a:t>SiPM</a:t>
                </a:r>
                <a:r>
                  <a:rPr lang="es-ES" dirty="0"/>
                  <a:t>: </a:t>
                </a: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ɛ≈50%</m:t>
                    </m:r>
                  </m:oMath>
                </a14:m>
                <a:endParaRPr lang="es-ES" dirty="0" smtClean="0"/>
              </a:p>
              <a:p>
                <a:pPr lvl="2"/>
                <a:r>
                  <a:rPr lang="es-ES" dirty="0" smtClean="0"/>
                  <a:t>Nuevas piezas de sujeción.</a:t>
                </a:r>
                <a:endParaRPr lang="es-ES" dirty="0"/>
              </a:p>
              <a:p>
                <a:pPr lvl="1"/>
                <a:r>
                  <a:rPr lang="es-ES" dirty="0" err="1" smtClean="0"/>
                  <a:t>SiPM</a:t>
                </a:r>
                <a:r>
                  <a:rPr lang="es-ES" dirty="0" smtClean="0"/>
                  <a:t>:     </a:t>
                </a: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1360−1375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𝐶𝑆</m:t>
                    </m:r>
                  </m:oMath>
                </a14:m>
                <a:r>
                  <a:rPr lang="es-ES" dirty="0" smtClean="0"/>
                  <a:t>	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s-ES" dirty="0" smtClean="0"/>
                  <a:t>	</a:t>
                </a:r>
                <a14:m>
                  <m:oMath xmlns:m="http://schemas.openxmlformats.org/officeDocument/2006/math">
                    <m:r>
                      <a:rPr lang="es-ES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s-ES" i="1" dirty="0" smtClean="0">
                        <a:latin typeface="Cambria Math" panose="02040503050406030204" pitchFamily="18" charset="0"/>
                      </a:rPr>
                      <m:t>13360−1375</m:t>
                    </m:r>
                    <m:r>
                      <a:rPr lang="es-ES" i="1" dirty="0" smtClean="0">
                        <a:latin typeface="Cambria Math" panose="02040503050406030204" pitchFamily="18" charset="0"/>
                      </a:rPr>
                      <m:t>𝐶𝑆</m:t>
                    </m:r>
                  </m:oMath>
                </a14:m>
                <a:endParaRPr lang="es-ES" dirty="0" smtClean="0"/>
              </a:p>
              <a:p>
                <a:pPr lvl="1"/>
                <a:r>
                  <a:rPr lang="es-ES" dirty="0" smtClean="0"/>
                  <a:t>Tarjeta </a:t>
                </a:r>
                <a:r>
                  <a:rPr lang="es-ES" dirty="0" err="1" smtClean="0"/>
                  <a:t>conversora</a:t>
                </a:r>
                <a:r>
                  <a:rPr lang="es-ES" dirty="0" smtClean="0"/>
                  <a:t>.</a:t>
                </a:r>
              </a:p>
              <a:p>
                <a:pPr lvl="2"/>
                <a:r>
                  <a:rPr lang="es-ES" dirty="0" smtClean="0"/>
                  <a:t>Automatización</a:t>
                </a:r>
              </a:p>
              <a:p>
                <a:pPr lvl="2"/>
                <a:r>
                  <a:rPr lang="es-ES" dirty="0" smtClean="0"/>
                  <a:t>Gran número de </a:t>
                </a:r>
                <a:r>
                  <a:rPr lang="es-ES" dirty="0" err="1" smtClean="0"/>
                  <a:t>SiPM</a:t>
                </a:r>
                <a:endParaRPr lang="es-ES" dirty="0" smtClean="0"/>
              </a:p>
              <a:p>
                <a:pPr lvl="2"/>
                <a:r>
                  <a:rPr lang="es-ES" dirty="0" smtClean="0"/>
                  <a:t>IFIC, </a:t>
                </a:r>
                <a14:m>
                  <m:oMath xmlns:m="http://schemas.openxmlformats.org/officeDocument/2006/math">
                    <m:r>
                      <a:rPr lang="es-ES" i="1" dirty="0" smtClean="0">
                        <a:latin typeface="Cambria Math" panose="02040503050406030204" pitchFamily="18" charset="0"/>
                      </a:rPr>
                      <m:t>𝑁𝐸𝑋𝑇</m:t>
                    </m:r>
                    <m:r>
                      <a:rPr lang="es-ES" i="1" dirty="0" smtClean="0">
                        <a:latin typeface="Cambria Math" panose="02040503050406030204" pitchFamily="18" charset="0"/>
                      </a:rPr>
                      <m:t>−100</m:t>
                    </m:r>
                  </m:oMath>
                </a14:m>
                <a:endParaRPr lang="es-ES" dirty="0" smtClean="0"/>
              </a:p>
              <a:p>
                <a:pPr lvl="2"/>
                <a:r>
                  <a:rPr lang="es-ES" dirty="0" err="1" smtClean="0"/>
                  <a:t>LabView</a:t>
                </a:r>
                <a:endParaRPr lang="es-ES" dirty="0" smtClean="0"/>
              </a:p>
              <a:p>
                <a:pPr lvl="2"/>
                <a:r>
                  <a:rPr lang="es-ES" dirty="0" err="1" smtClean="0"/>
                  <a:t>Arduino</a:t>
                </a:r>
                <a:r>
                  <a:rPr lang="es-ES" dirty="0" smtClean="0"/>
                  <a:t> Mega</a:t>
                </a:r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301752" y="1527048"/>
                <a:ext cx="8503920" cy="5142312"/>
              </a:xfrm>
              <a:blipFill rotWithShape="0">
                <a:blip r:embed="rId2"/>
                <a:stretch>
                  <a:fillRect l="-789" t="-1186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Marcos Martinez Roig </a:t>
            </a:r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7EA5C-5595-467C-8911-89E59E67D731}" type="slidenum">
              <a:rPr lang="es-ES" smtClean="0"/>
              <a:t>24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7112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chemeClr val="accent2"/>
                </a:solidFill>
              </a:rPr>
              <a:t>Previsiones de futuro</a:t>
            </a:r>
            <a:endParaRPr lang="es-ES" dirty="0">
              <a:solidFill>
                <a:schemeClr val="accent2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01752" y="1527048"/>
            <a:ext cx="8503920" cy="5142312"/>
          </a:xfrm>
        </p:spPr>
        <p:txBody>
          <a:bodyPr>
            <a:normAutofit/>
          </a:bodyPr>
          <a:lstStyle/>
          <a:p>
            <a:r>
              <a:rPr lang="es-ES" dirty="0" smtClean="0"/>
              <a:t>Siguiente prototipo:</a:t>
            </a:r>
          </a:p>
          <a:p>
            <a:pPr lvl="1"/>
            <a:r>
              <a:rPr lang="es-ES" dirty="0" err="1" smtClean="0"/>
              <a:t>Clad</a:t>
            </a:r>
            <a:r>
              <a:rPr lang="es-ES" dirty="0" smtClean="0"/>
              <a:t> en la fibras.</a:t>
            </a:r>
          </a:p>
          <a:p>
            <a:pPr lvl="2"/>
            <a:r>
              <a:rPr lang="es-ES" dirty="0" smtClean="0"/>
              <a:t>Deposición de aluminio por evaporación al vacío. </a:t>
            </a:r>
          </a:p>
          <a:p>
            <a:pPr lvl="1"/>
            <a:r>
              <a:rPr lang="es-ES" dirty="0" smtClean="0"/>
              <a:t>Electrónica de bajo ruido.</a:t>
            </a:r>
          </a:p>
          <a:p>
            <a:pPr lvl="1"/>
            <a:r>
              <a:rPr lang="es-ES" dirty="0" smtClean="0"/>
              <a:t>Simulaciones</a:t>
            </a:r>
          </a:p>
          <a:p>
            <a:pPr lvl="1"/>
            <a:r>
              <a:rPr lang="es-ES" dirty="0" smtClean="0"/>
              <a:t>Cambio de la forma del prototipo.</a:t>
            </a:r>
          </a:p>
          <a:p>
            <a:pPr lvl="1"/>
            <a:r>
              <a:rPr lang="es-ES" dirty="0" smtClean="0"/>
              <a:t>Sistema de control de temperatura.</a:t>
            </a:r>
          </a:p>
          <a:p>
            <a:pPr lvl="1"/>
            <a:endParaRPr lang="es-ES" dirty="0" smtClean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Marcos Martinez Roig </a:t>
            </a:r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7EA5C-5595-467C-8911-89E59E67D731}" type="slidenum">
              <a:rPr lang="es-ES" smtClean="0"/>
              <a:t>25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19541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Sin </a:t>
            </a:r>
            <a:r>
              <a:rPr lang="es-ES" dirty="0" err="1" smtClean="0"/>
              <a:t>clad</a:t>
            </a:r>
            <a:r>
              <a:rPr lang="es-ES" dirty="0" smtClean="0"/>
              <a:t> microscopio de RX</a:t>
            </a:r>
            <a:endParaRPr lang="es-ES" dirty="0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641" y="1524207"/>
            <a:ext cx="6048671" cy="4536504"/>
          </a:xfrm>
        </p:spPr>
      </p:pic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Marcos Martinez Roig </a:t>
            </a:r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7EA5C-5595-467C-8911-89E59E67D731}" type="slidenum">
              <a:rPr lang="es-ES" smtClean="0"/>
              <a:t>26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50634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Introduction</a:t>
            </a:r>
            <a:endParaRPr lang="en-US" dirty="0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301752" y="1527048"/>
                <a:ext cx="8503920" cy="5330952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We </a:t>
                </a:r>
                <a:r>
                  <a:rPr lang="en-US" dirty="0" smtClean="0"/>
                  <a:t>need to </a:t>
                </a:r>
                <a:r>
                  <a:rPr lang="en-US" dirty="0" smtClean="0"/>
                  <a:t>use </a:t>
                </a:r>
                <a:r>
                  <a:rPr lang="en-US" dirty="0" err="1" smtClean="0"/>
                  <a:t>SiPM</a:t>
                </a:r>
                <a:r>
                  <a:rPr lang="en-US" dirty="0" smtClean="0"/>
                  <a:t> in the Tritium Project for several reasons: </a:t>
                </a:r>
              </a:p>
              <a:p>
                <a:pPr lvl="1"/>
                <a:r>
                  <a:rPr lang="en-US" dirty="0" err="1" smtClean="0"/>
                  <a:t>SiPMs</a:t>
                </a:r>
                <a:r>
                  <a:rPr lang="en-US" dirty="0" smtClean="0"/>
                  <a:t> have bigger PDE (50%) than PMTs (30%).</a:t>
                </a:r>
              </a:p>
              <a:p>
                <a:pPr lvl="1"/>
                <a:r>
                  <a:rPr lang="en-US" dirty="0" err="1" smtClean="0"/>
                  <a:t>SiPMs</a:t>
                </a:r>
                <a:r>
                  <a:rPr lang="en-US" dirty="0" smtClean="0"/>
                  <a:t> need a lower supply voltage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∼10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 smtClean="0"/>
                  <a:t>) than PMTs (high voltage).</a:t>
                </a:r>
              </a:p>
              <a:p>
                <a:r>
                  <a:rPr lang="en-US" dirty="0" smtClean="0"/>
                  <a:t>But we have found new problems:</a:t>
                </a:r>
              </a:p>
              <a:p>
                <a:pPr lvl="1"/>
                <a:r>
                  <a:rPr lang="en-US" dirty="0" smtClean="0"/>
                  <a:t>The gain depend on the temperature</a:t>
                </a:r>
                <a:endParaRPr lang="en-US" dirty="0"/>
              </a:p>
              <a:p>
                <a:pPr lvl="1"/>
                <a:r>
                  <a:rPr lang="en-US" dirty="0" smtClean="0"/>
                  <a:t>We need have a constant gain.</a:t>
                </a:r>
                <a:endParaRPr lang="en-US" dirty="0"/>
              </a:p>
              <a:p>
                <a:pPr lvl="1"/>
                <a:r>
                  <a:rPr lang="en-US" dirty="0" smtClean="0"/>
                  <a:t>We have had to develop a method which allow to maintain the constant gain.</a:t>
                </a:r>
              </a:p>
              <a:p>
                <a:endParaRPr lang="es-ES" dirty="0"/>
              </a:p>
              <a:p>
                <a:endParaRPr lang="es-ES" dirty="0"/>
              </a:p>
              <a:p>
                <a:endParaRPr lang="es-ES" dirty="0"/>
              </a:p>
              <a:p>
                <a:endParaRPr lang="es-ES" dirty="0"/>
              </a:p>
              <a:p>
                <a:endParaRPr lang="es-ES" dirty="0" smtClean="0"/>
              </a:p>
              <a:p>
                <a:pPr marL="0" indent="0">
                  <a:buNone/>
                </a:pPr>
                <a:endParaRPr lang="es-ES" dirty="0" smtClean="0"/>
              </a:p>
            </p:txBody>
          </p:sp>
        </mc:Choice>
        <mc:Fallback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1752" y="1527048"/>
                <a:ext cx="8503920" cy="5330952"/>
              </a:xfrm>
              <a:blipFill rotWithShape="0">
                <a:blip r:embed="rId2"/>
                <a:stretch>
                  <a:fillRect l="-215" t="-801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Marcador de pie de página 3"/>
          <p:cNvSpPr>
            <a:spLocks noGrp="1"/>
          </p:cNvSpPr>
          <p:nvPr>
            <p:ph type="ftr" sz="quarter" idx="11"/>
          </p:nvPr>
        </p:nvSpPr>
        <p:spPr>
          <a:xfrm>
            <a:off x="609599" y="6473163"/>
            <a:ext cx="4622973" cy="365125"/>
          </a:xfrm>
        </p:spPr>
        <p:txBody>
          <a:bodyPr/>
          <a:lstStyle/>
          <a:p>
            <a:r>
              <a:rPr lang="es-ES" sz="1000" dirty="0" smtClean="0"/>
              <a:t>Marcos </a:t>
            </a:r>
            <a:r>
              <a:rPr lang="es-ES" sz="1000" dirty="0" err="1" smtClean="0"/>
              <a:t>Martinez</a:t>
            </a:r>
            <a:r>
              <a:rPr lang="es-ES" sz="1000" dirty="0" smtClean="0"/>
              <a:t> Roig </a:t>
            </a:r>
            <a:endParaRPr lang="es-ES" sz="1000" dirty="0"/>
          </a:p>
        </p:txBody>
      </p:sp>
      <p:sp>
        <p:nvSpPr>
          <p:cNvPr id="9" name="Marcador de número de diapositiva 4"/>
          <p:cNvSpPr>
            <a:spLocks noGrp="1"/>
          </p:cNvSpPr>
          <p:nvPr>
            <p:ph type="sldNum" sz="quarter" idx="12"/>
          </p:nvPr>
        </p:nvSpPr>
        <p:spPr>
          <a:xfrm>
            <a:off x="7452320" y="6482026"/>
            <a:ext cx="512638" cy="365125"/>
          </a:xfrm>
        </p:spPr>
        <p:txBody>
          <a:bodyPr/>
          <a:lstStyle/>
          <a:p>
            <a:r>
              <a:rPr lang="es-ES" sz="2000" dirty="0">
                <a:solidFill>
                  <a:srgbClr val="FF0000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623682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Introduction</a:t>
            </a:r>
            <a:endParaRPr lang="en-US" dirty="0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301752" y="1527048"/>
                <a:ext cx="8503920" cy="5330952"/>
              </a:xfrm>
            </p:spPr>
            <p:txBody>
              <a:bodyPr>
                <a:normAutofit/>
              </a:bodyPr>
              <a:lstStyle/>
              <a:p>
                <a:r>
                  <a:rPr lang="en-US" dirty="0" err="1" smtClean="0"/>
                  <a:t>SiPM</a:t>
                </a:r>
                <a:r>
                  <a:rPr lang="en-US" dirty="0" smtClean="0"/>
                  <a:t>: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Two-dimensional </a:t>
                </a:r>
                <a:r>
                  <a:rPr lang="en-US" dirty="0"/>
                  <a:t>array of pixels, which can detect a photon</a:t>
                </a:r>
                <a:endParaRPr lang="en-US" dirty="0" smtClean="0"/>
              </a:p>
              <a:p>
                <a:r>
                  <a:rPr lang="en-US" dirty="0" smtClean="0"/>
                  <a:t>Model of the </a:t>
                </a:r>
                <a:r>
                  <a:rPr lang="en-US" dirty="0" err="1" smtClean="0"/>
                  <a:t>SiPM</a:t>
                </a:r>
                <a:r>
                  <a:rPr lang="en-US" dirty="0" smtClean="0"/>
                  <a:t> (In this job): Hamamatsu Photonics,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13360−1375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𝐶𝑆</m:t>
                    </m:r>
                  </m:oMath>
                </a14:m>
                <a:endParaRPr lang="en-US" dirty="0" smtClean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r>
                  <a:rPr lang="en-US" b="0" dirty="0" smtClean="0"/>
                  <a:t>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≈435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US" dirty="0" smtClean="0"/>
                  <a:t>		  					 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≈450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The final model will be: </a:t>
                </a:r>
                <a:r>
                  <a:rPr lang="en-US" dirty="0" err="1" smtClean="0"/>
                  <a:t>Hammamtsu</a:t>
                </a:r>
                <a:r>
                  <a:rPr lang="en-US" dirty="0" smtClean="0"/>
                  <a:t> Photonics,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13360−6075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𝑃𝐸</m:t>
                    </m:r>
                  </m:oMath>
                </a14:m>
                <a:endParaRPr lang="en-US" dirty="0" smtClean="0"/>
              </a:p>
            </p:txBody>
          </p:sp>
        </mc:Choice>
        <mc:Fallback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1752" y="1527048"/>
                <a:ext cx="8503920" cy="5330952"/>
              </a:xfrm>
              <a:blipFill rotWithShape="0">
                <a:blip r:embed="rId2"/>
                <a:stretch>
                  <a:fillRect l="-215" t="-801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855" y="2685929"/>
            <a:ext cx="4012218" cy="2448272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9073" y="2671430"/>
            <a:ext cx="4189317" cy="2462771"/>
          </a:xfrm>
          <a:prstGeom prst="rect">
            <a:avLst/>
          </a:prstGeom>
        </p:spPr>
      </p:pic>
      <p:sp>
        <p:nvSpPr>
          <p:cNvPr id="8" name="Marcador de pie de página 3"/>
          <p:cNvSpPr>
            <a:spLocks noGrp="1"/>
          </p:cNvSpPr>
          <p:nvPr>
            <p:ph type="ftr" sz="quarter" idx="11"/>
          </p:nvPr>
        </p:nvSpPr>
        <p:spPr>
          <a:xfrm>
            <a:off x="609599" y="6473163"/>
            <a:ext cx="4622973" cy="365125"/>
          </a:xfrm>
        </p:spPr>
        <p:txBody>
          <a:bodyPr/>
          <a:lstStyle/>
          <a:p>
            <a:r>
              <a:rPr lang="es-ES" sz="1000" dirty="0" smtClean="0"/>
              <a:t>Marcos </a:t>
            </a:r>
            <a:r>
              <a:rPr lang="es-ES" sz="1000" dirty="0" err="1" smtClean="0"/>
              <a:t>Martinez</a:t>
            </a:r>
            <a:r>
              <a:rPr lang="es-ES" sz="1000" dirty="0" smtClean="0"/>
              <a:t> Roig </a:t>
            </a:r>
            <a:endParaRPr lang="es-ES" sz="1000" dirty="0"/>
          </a:p>
        </p:txBody>
      </p:sp>
      <p:sp>
        <p:nvSpPr>
          <p:cNvPr id="9" name="Marcador de número de diapositiva 4"/>
          <p:cNvSpPr>
            <a:spLocks noGrp="1"/>
          </p:cNvSpPr>
          <p:nvPr>
            <p:ph type="sldNum" sz="quarter" idx="12"/>
          </p:nvPr>
        </p:nvSpPr>
        <p:spPr>
          <a:xfrm>
            <a:off x="7452320" y="6482026"/>
            <a:ext cx="512638" cy="365125"/>
          </a:xfrm>
        </p:spPr>
        <p:txBody>
          <a:bodyPr/>
          <a:lstStyle/>
          <a:p>
            <a:r>
              <a:rPr lang="es-ES" sz="2000" dirty="0">
                <a:solidFill>
                  <a:srgbClr val="FF0000"/>
                </a:solidFill>
              </a:rPr>
              <a:t>4</a:t>
            </a: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1555" y="2390570"/>
            <a:ext cx="2569840" cy="2403687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333" y="2390570"/>
            <a:ext cx="2576642" cy="2300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636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Explain the method to level of one channel.</a:t>
            </a:r>
            <a:br>
              <a:rPr lang="en-US" dirty="0"/>
            </a:b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Experimental instrumentation.</a:t>
            </a:r>
          </a:p>
          <a:p>
            <a:r>
              <a:rPr lang="en-US" dirty="0" smtClean="0"/>
              <a:t>¿How can you calculate the gain of the </a:t>
            </a:r>
            <a:r>
              <a:rPr lang="en-US" dirty="0" err="1" smtClean="0"/>
              <a:t>SiPM</a:t>
            </a:r>
            <a:r>
              <a:rPr lang="en-US" dirty="0" smtClean="0"/>
              <a:t>?</a:t>
            </a:r>
          </a:p>
          <a:p>
            <a:r>
              <a:rPr lang="en-US" dirty="0" smtClean="0"/>
              <a:t>The </a:t>
            </a:r>
            <a:r>
              <a:rPr lang="en-US" dirty="0" smtClean="0"/>
              <a:t>dependence:</a:t>
            </a:r>
          </a:p>
          <a:p>
            <a:pPr lvl="1"/>
            <a:r>
              <a:rPr lang="en-US" dirty="0" smtClean="0"/>
              <a:t> Gain </a:t>
            </a:r>
            <a:r>
              <a:rPr lang="en-US" dirty="0" err="1" smtClean="0"/>
              <a:t>vs</a:t>
            </a:r>
            <a:r>
              <a:rPr lang="en-US" dirty="0" smtClean="0"/>
              <a:t> Temperature</a:t>
            </a:r>
          </a:p>
          <a:p>
            <a:pPr lvl="1"/>
            <a:r>
              <a:rPr lang="en-US" dirty="0" smtClean="0"/>
              <a:t>Gain </a:t>
            </a:r>
            <a:r>
              <a:rPr lang="en-US" dirty="0" err="1" smtClean="0"/>
              <a:t>vs</a:t>
            </a:r>
            <a:r>
              <a:rPr lang="en-US" dirty="0" smtClean="0"/>
              <a:t> Supply voltage</a:t>
            </a:r>
          </a:p>
          <a:p>
            <a:r>
              <a:rPr lang="en-US" dirty="0" smtClean="0"/>
              <a:t>Method of compensation.</a:t>
            </a:r>
          </a:p>
          <a:p>
            <a:endParaRPr lang="en-U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7EA5C-5595-467C-8911-89E59E67D731}" type="slidenum">
              <a:rPr lang="es-ES" smtClean="0"/>
              <a:t>5</a:t>
            </a:fld>
            <a:endParaRPr lang="es-ES"/>
          </a:p>
        </p:txBody>
      </p:sp>
      <p:sp>
        <p:nvSpPr>
          <p:cNvPr id="6" name="Marcador de pie de página 3"/>
          <p:cNvSpPr>
            <a:spLocks noGrp="1"/>
          </p:cNvSpPr>
          <p:nvPr>
            <p:ph type="ftr" sz="quarter" idx="11"/>
          </p:nvPr>
        </p:nvSpPr>
        <p:spPr>
          <a:xfrm>
            <a:off x="609599" y="6473163"/>
            <a:ext cx="4622973" cy="365125"/>
          </a:xfrm>
        </p:spPr>
        <p:txBody>
          <a:bodyPr/>
          <a:lstStyle/>
          <a:p>
            <a:r>
              <a:rPr lang="es-ES" sz="1000" dirty="0" smtClean="0"/>
              <a:t>Marcos </a:t>
            </a:r>
            <a:r>
              <a:rPr lang="es-ES" sz="1000" dirty="0" err="1" smtClean="0"/>
              <a:t>Martinez</a:t>
            </a:r>
            <a:r>
              <a:rPr lang="es-ES" sz="1000" dirty="0" smtClean="0"/>
              <a:t> Roig </a:t>
            </a:r>
            <a:endParaRPr lang="es-ES" sz="1000" dirty="0"/>
          </a:p>
        </p:txBody>
      </p:sp>
      <p:sp>
        <p:nvSpPr>
          <p:cNvPr id="7" name="Marcador de número de diapositiva 4"/>
          <p:cNvSpPr txBox="1">
            <a:spLocks/>
          </p:cNvSpPr>
          <p:nvPr/>
        </p:nvSpPr>
        <p:spPr>
          <a:xfrm>
            <a:off x="7452320" y="6482026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 marL="0" algn="r" defTabSz="9144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000" dirty="0">
                <a:solidFill>
                  <a:srgbClr val="FF0000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542152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Experimental instrumentation</a:t>
            </a:r>
            <a:endParaRPr lang="en-US" dirty="0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301752" y="1527048"/>
                <a:ext cx="8503920" cy="5330952"/>
              </a:xfrm>
            </p:spPr>
            <p:txBody>
              <a:bodyPr>
                <a:normAutofit/>
              </a:bodyPr>
              <a:lstStyle/>
              <a:p>
                <a:endParaRPr lang="es-ES" dirty="0" smtClean="0"/>
              </a:p>
              <a:p>
                <a:r>
                  <a:rPr lang="en-US" sz="2000" dirty="0" smtClean="0"/>
                  <a:t>Experimental instrumentation:</a:t>
                </a:r>
              </a:p>
              <a:p>
                <a:pPr lvl="1"/>
                <a:r>
                  <a:rPr lang="en-US" sz="2000" dirty="0" smtClean="0"/>
                  <a:t>Control system of the temperature (DYCOMETAL, CCM 81</a:t>
                </a:r>
                <a:r>
                  <a:rPr lang="en-US" sz="2000" dirty="0" smtClean="0"/>
                  <a:t>)</a:t>
                </a:r>
                <a:endParaRPr lang="en-US" sz="2000" dirty="0" smtClean="0"/>
              </a:p>
              <a:p>
                <a:pPr lvl="1"/>
                <a:r>
                  <a:rPr lang="en-US" sz="2000" dirty="0" smtClean="0"/>
                  <a:t>Voltage generator:</a:t>
                </a:r>
              </a:p>
              <a:p>
                <a:pPr lvl="2"/>
                <a:r>
                  <a:rPr lang="en-US" sz="2000" dirty="0" err="1"/>
                  <a:t>Keithley</a:t>
                </a:r>
                <a:r>
                  <a:rPr lang="en-US" sz="2000" dirty="0"/>
                  <a:t>, 6517B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≈1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𝑚𝑉</m:t>
                        </m:r>
                      </m:e>
                    </m:d>
                  </m:oMath>
                </a14:m>
                <a:endParaRPr lang="en-US" sz="2000" dirty="0"/>
              </a:p>
              <a:p>
                <a:pPr lvl="2"/>
                <a:r>
                  <a:rPr lang="en-US" sz="2000" dirty="0"/>
                  <a:t>ISO-TECH, IPS-4303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≈0,1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</m:oMath>
                </a14:m>
                <a:endParaRPr lang="en-US" sz="2000" dirty="0" smtClean="0"/>
              </a:p>
              <a:p>
                <a:pPr lvl="1"/>
                <a:r>
                  <a:rPr lang="en-US" sz="2000" dirty="0" err="1" smtClean="0"/>
                  <a:t>Diodo</a:t>
                </a:r>
                <a:r>
                  <a:rPr lang="en-US" sz="2000" dirty="0" smtClean="0"/>
                  <a:t> LED (</a:t>
                </a:r>
                <a:r>
                  <a:rPr lang="en-US" sz="2000" dirty="0" err="1" smtClean="0"/>
                  <a:t>Roithner</a:t>
                </a:r>
                <a:r>
                  <a:rPr lang="en-US" sz="2000" dirty="0" smtClean="0"/>
                  <a:t> Laser </a:t>
                </a:r>
                <a:r>
                  <a:rPr lang="en-US" sz="2000" dirty="0" err="1" smtClean="0"/>
                  <a:t>Technik</a:t>
                </a:r>
                <a:r>
                  <a:rPr lang="en-US" sz="2000" dirty="0" smtClean="0"/>
                  <a:t>):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=435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𝑛𝑚</m:t>
                    </m:r>
                  </m:oMath>
                </a14:m>
                <a:endParaRPr lang="en-US" sz="2000" b="0" dirty="0" smtClean="0"/>
              </a:p>
              <a:p>
                <a:pPr lvl="1"/>
                <a:r>
                  <a:rPr lang="en-US" sz="2000" dirty="0" smtClean="0"/>
                  <a:t>Pulse generator</a:t>
                </a:r>
              </a:p>
              <a:p>
                <a:pPr lvl="1"/>
                <a:r>
                  <a:rPr lang="en-US" sz="2000" dirty="0" err="1" smtClean="0"/>
                  <a:t>SiPM</a:t>
                </a:r>
                <a:r>
                  <a:rPr lang="en-US" sz="2000" dirty="0" smtClean="0"/>
                  <a:t>: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𝑜𝑣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=3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=25º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→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=4·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endParaRPr lang="en-US" sz="2000" dirty="0"/>
              </a:p>
              <a:p>
                <a:pPr lvl="2"/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285 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𝑝𝑖𝑥𝑒𝑙𝑠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, 75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→1,3∗1,3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𝑚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000" dirty="0" smtClean="0"/>
              </a:p>
              <a:p>
                <a:pPr lvl="1"/>
                <a:r>
                  <a:rPr lang="en-US" sz="2000" dirty="0" smtClean="0"/>
                  <a:t>Card (G=170</a:t>
                </a:r>
                <a:r>
                  <a:rPr lang="en-US" sz="2000" dirty="0"/>
                  <a:t>) </a:t>
                </a:r>
                <a:r>
                  <a:rPr lang="en-US" sz="2000" dirty="0" smtClean="0"/>
                  <a:t>T=25ºC</a:t>
                </a:r>
                <a:endParaRPr lang="en-US" dirty="0"/>
              </a:p>
            </p:txBody>
          </p:sp>
        </mc:Choice>
        <mc:Fallback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1752" y="1527048"/>
                <a:ext cx="8503920" cy="5330952"/>
              </a:xfrm>
              <a:blipFill rotWithShape="0">
                <a:blip r:embed="rId2"/>
                <a:stretch>
                  <a:fillRect l="-358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Marcador de pie de página 3"/>
          <p:cNvSpPr>
            <a:spLocks noGrp="1"/>
          </p:cNvSpPr>
          <p:nvPr>
            <p:ph type="ftr" sz="quarter" idx="11"/>
          </p:nvPr>
        </p:nvSpPr>
        <p:spPr>
          <a:xfrm>
            <a:off x="609599" y="6473163"/>
            <a:ext cx="4622973" cy="365125"/>
          </a:xfrm>
        </p:spPr>
        <p:txBody>
          <a:bodyPr/>
          <a:lstStyle/>
          <a:p>
            <a:r>
              <a:rPr lang="es-ES" sz="1000" dirty="0" smtClean="0"/>
              <a:t>Marcos </a:t>
            </a:r>
            <a:r>
              <a:rPr lang="es-ES" sz="1000" dirty="0" err="1" smtClean="0"/>
              <a:t>Martinez</a:t>
            </a:r>
            <a:r>
              <a:rPr lang="es-ES" sz="1000" dirty="0" smtClean="0"/>
              <a:t> Roig </a:t>
            </a:r>
            <a:endParaRPr lang="es-ES" sz="1000" dirty="0"/>
          </a:p>
        </p:txBody>
      </p:sp>
      <p:sp>
        <p:nvSpPr>
          <p:cNvPr id="7" name="Marcador de número de diapositiva 4"/>
          <p:cNvSpPr>
            <a:spLocks noGrp="1"/>
          </p:cNvSpPr>
          <p:nvPr>
            <p:ph type="sldNum" sz="quarter" idx="12"/>
          </p:nvPr>
        </p:nvSpPr>
        <p:spPr>
          <a:xfrm>
            <a:off x="7452320" y="6482026"/>
            <a:ext cx="512638" cy="365125"/>
          </a:xfrm>
        </p:spPr>
        <p:txBody>
          <a:bodyPr/>
          <a:lstStyle/>
          <a:p>
            <a:r>
              <a:rPr lang="es-ES" sz="2000" dirty="0" smtClean="0">
                <a:solidFill>
                  <a:srgbClr val="FF0000"/>
                </a:solidFill>
              </a:rPr>
              <a:t>6</a:t>
            </a:r>
            <a:endParaRPr lang="es-ES" sz="2000" dirty="0">
              <a:solidFill>
                <a:srgbClr val="FF0000"/>
              </a:solidFill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329" y="2882017"/>
            <a:ext cx="5062527" cy="3271754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864" y="2282449"/>
            <a:ext cx="4322441" cy="3936060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2599" y="2294060"/>
            <a:ext cx="3909425" cy="3929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897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7130753" cy="1320800"/>
          </a:xfrm>
        </p:spPr>
        <p:txBody>
          <a:bodyPr/>
          <a:lstStyle/>
          <a:p>
            <a:r>
              <a:rPr lang="es-ES" dirty="0" err="1" smtClean="0">
                <a:solidFill>
                  <a:schemeClr val="accent2"/>
                </a:solidFill>
              </a:rPr>
              <a:t>Calculate</a:t>
            </a:r>
            <a:r>
              <a:rPr lang="es-ES" dirty="0" smtClean="0">
                <a:solidFill>
                  <a:schemeClr val="accent2"/>
                </a:solidFill>
              </a:rPr>
              <a:t> of </a:t>
            </a:r>
            <a:r>
              <a:rPr lang="es-ES" dirty="0" err="1" smtClean="0">
                <a:solidFill>
                  <a:schemeClr val="accent2"/>
                </a:solidFill>
              </a:rPr>
              <a:t>the</a:t>
            </a:r>
            <a:r>
              <a:rPr lang="es-ES" dirty="0" smtClean="0">
                <a:solidFill>
                  <a:schemeClr val="accent2"/>
                </a:solidFill>
              </a:rPr>
              <a:t> </a:t>
            </a:r>
            <a:r>
              <a:rPr lang="es-ES" dirty="0" err="1" smtClean="0">
                <a:solidFill>
                  <a:schemeClr val="accent2"/>
                </a:solidFill>
              </a:rPr>
              <a:t>gain</a:t>
            </a:r>
            <a:r>
              <a:rPr lang="es-ES" dirty="0" smtClean="0">
                <a:solidFill>
                  <a:schemeClr val="accent2"/>
                </a:solidFill>
              </a:rPr>
              <a:t> of </a:t>
            </a:r>
            <a:r>
              <a:rPr lang="es-ES" dirty="0" err="1" smtClean="0">
                <a:solidFill>
                  <a:schemeClr val="accent2"/>
                </a:solidFill>
              </a:rPr>
              <a:t>the</a:t>
            </a:r>
            <a:r>
              <a:rPr lang="es-ES" dirty="0" smtClean="0">
                <a:solidFill>
                  <a:schemeClr val="accent2"/>
                </a:solidFill>
              </a:rPr>
              <a:t> </a:t>
            </a:r>
            <a:r>
              <a:rPr lang="es-ES" dirty="0" err="1" smtClean="0">
                <a:solidFill>
                  <a:schemeClr val="accent2"/>
                </a:solidFill>
              </a:rPr>
              <a:t>SiPM</a:t>
            </a:r>
            <a:r>
              <a:rPr lang="es-ES" dirty="0" smtClean="0">
                <a:solidFill>
                  <a:schemeClr val="accent2"/>
                </a:solidFill>
              </a:rPr>
              <a:t>.	</a:t>
            </a:r>
            <a:endParaRPr lang="es-ES" dirty="0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609599" y="1628800"/>
                <a:ext cx="6347714" cy="4412563"/>
              </a:xfrm>
            </p:spPr>
            <p:txBody>
              <a:bodyPr>
                <a:normAutofit/>
              </a:bodyPr>
              <a:lstStyle/>
              <a:p>
                <a:r>
                  <a:rPr lang="es-ES" dirty="0" smtClean="0"/>
                  <a:t>Out </a:t>
                </a:r>
                <a:r>
                  <a:rPr lang="es-ES" dirty="0" err="1" smtClean="0"/>
                  <a:t>signal</a:t>
                </a:r>
                <a:r>
                  <a:rPr lang="es-ES" dirty="0" smtClean="0"/>
                  <a:t> of </a:t>
                </a:r>
                <a:r>
                  <a:rPr lang="es-ES" dirty="0" err="1" smtClean="0"/>
                  <a:t>the</a:t>
                </a:r>
                <a:r>
                  <a:rPr lang="es-ES" dirty="0" smtClean="0"/>
                  <a:t> </a:t>
                </a:r>
                <a:r>
                  <a:rPr lang="es-ES" sz="2000" dirty="0" err="1" smtClean="0"/>
                  <a:t>system</a:t>
                </a:r>
                <a:r>
                  <a:rPr lang="es-ES" sz="2000" dirty="0" smtClean="0"/>
                  <a:t> (T=25ºC, H=60%,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𝑜𝑣</m:t>
                        </m:r>
                      </m:sub>
                    </m:sSub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=3</m:t>
                    </m:r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s-ES" sz="2000" dirty="0" smtClean="0"/>
                  <a:t>):</a:t>
                </a:r>
              </a:p>
              <a:p>
                <a:endParaRPr lang="es-ES" sz="2000" dirty="0"/>
              </a:p>
              <a:p>
                <a:endParaRPr lang="es-ES" sz="2000" dirty="0" smtClean="0"/>
              </a:p>
              <a:p>
                <a:endParaRPr lang="es-ES" sz="2000" dirty="0"/>
              </a:p>
              <a:p>
                <a:endParaRPr lang="es-ES" sz="2000" dirty="0" smtClean="0"/>
              </a:p>
              <a:p>
                <a:pPr marL="0" indent="0">
                  <a:buNone/>
                </a:pPr>
                <a:endParaRPr lang="es-ES" sz="2000" dirty="0" smtClean="0"/>
              </a:p>
              <a:p>
                <a:r>
                  <a:rPr lang="en-US" sz="2000" dirty="0"/>
                  <a:t>S</a:t>
                </a:r>
                <a:r>
                  <a:rPr lang="en-US" sz="2000" dirty="0" smtClean="0"/>
                  <a:t>ynchronization </a:t>
                </a:r>
                <a:r>
                  <a:rPr lang="es-ES" sz="2000" dirty="0" err="1" smtClean="0"/>
                  <a:t>signal</a:t>
                </a:r>
                <a:r>
                  <a:rPr lang="es-ES" sz="2000" dirty="0" smtClean="0"/>
                  <a:t> of the system </a:t>
                </a:r>
                <a14:m>
                  <m:oMath xmlns:m="http://schemas.openxmlformats.org/officeDocument/2006/math"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s-ES" sz="2000" dirty="0" smtClean="0"/>
                  <a:t>Trigger</a:t>
                </a:r>
              </a:p>
              <a:p>
                <a:r>
                  <a:rPr lang="es-ES" sz="2000" dirty="0" err="1" smtClean="0"/>
                  <a:t>The</a:t>
                </a:r>
                <a:r>
                  <a:rPr lang="es-ES" sz="2000" dirty="0" smtClean="0"/>
                  <a:t> </a:t>
                </a:r>
                <a:r>
                  <a:rPr lang="es-ES" sz="2000" dirty="0" err="1" smtClean="0"/>
                  <a:t>gain</a:t>
                </a:r>
                <a:r>
                  <a:rPr lang="es-ES" sz="2000" dirty="0" smtClean="0"/>
                  <a:t> of </a:t>
                </a:r>
                <a:r>
                  <a:rPr lang="es-ES" sz="2000" dirty="0" err="1" smtClean="0"/>
                  <a:t>the</a:t>
                </a:r>
                <a:r>
                  <a:rPr lang="es-ES" sz="2000" dirty="0" smtClean="0"/>
                  <a:t> </a:t>
                </a:r>
                <a:r>
                  <a:rPr lang="es-ES" sz="2000" dirty="0" err="1" smtClean="0"/>
                  <a:t>SiPM</a:t>
                </a:r>
                <a:r>
                  <a:rPr lang="es-ES" sz="2000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𝑡𝑜𝑡</m:t>
                          </m:r>
                        </m:sub>
                      </m:sSub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𝑆𝑖𝑃𝑀</m:t>
                          </m:r>
                        </m:sub>
                      </m:sSub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·</m:t>
                      </m:r>
                      <m:sSub>
                        <m:sSub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𝑐𝑎𝑟𝑑</m:t>
                          </m:r>
                        </m:sub>
                      </m:sSub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𝑆𝑖𝑃𝑀</m:t>
                          </m:r>
                        </m:sub>
                      </m:sSub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𝑡𝑜𝑡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𝑐𝑎𝑟𝑑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s-ES" sz="2000" dirty="0" smtClean="0"/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599" y="1628800"/>
                <a:ext cx="6347714" cy="4412563"/>
              </a:xfrm>
              <a:blipFill rotWithShape="0">
                <a:blip r:embed="rId2"/>
                <a:stretch>
                  <a:fillRect l="-384" t="-829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091906"/>
            <a:ext cx="8427060" cy="1926682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5794919" y="2361863"/>
            <a:ext cx="79330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400" dirty="0" err="1" smtClean="0"/>
              <a:t>Trigger</a:t>
            </a:r>
            <a:endParaRPr lang="es-ES" sz="1400" dirty="0"/>
          </a:p>
        </p:txBody>
      </p:sp>
      <p:sp>
        <p:nvSpPr>
          <p:cNvPr id="10" name="CuadroTexto 9"/>
          <p:cNvSpPr txBox="1"/>
          <p:nvPr/>
        </p:nvSpPr>
        <p:spPr>
          <a:xfrm>
            <a:off x="5220073" y="3055247"/>
            <a:ext cx="648072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400" dirty="0" smtClean="0"/>
              <a:t>Señal</a:t>
            </a:r>
            <a:endParaRPr lang="es-ES" sz="1400" dirty="0"/>
          </a:p>
        </p:txBody>
      </p:sp>
      <p:sp>
        <p:nvSpPr>
          <p:cNvPr id="7" name="CuadroTexto 6"/>
          <p:cNvSpPr txBox="1"/>
          <p:nvPr/>
        </p:nvSpPr>
        <p:spPr>
          <a:xfrm>
            <a:off x="7176409" y="3209135"/>
            <a:ext cx="1067999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400" dirty="0" smtClean="0"/>
              <a:t>Fondo</a:t>
            </a:r>
            <a:endParaRPr lang="es-ES" sz="1400" dirty="0"/>
          </a:p>
        </p:txBody>
      </p:sp>
      <p:sp>
        <p:nvSpPr>
          <p:cNvPr id="11" name="Marcador de pie de página 3"/>
          <p:cNvSpPr>
            <a:spLocks noGrp="1"/>
          </p:cNvSpPr>
          <p:nvPr>
            <p:ph type="ftr" sz="quarter" idx="11"/>
          </p:nvPr>
        </p:nvSpPr>
        <p:spPr>
          <a:xfrm>
            <a:off x="609599" y="6473163"/>
            <a:ext cx="4622973" cy="365125"/>
          </a:xfrm>
        </p:spPr>
        <p:txBody>
          <a:bodyPr/>
          <a:lstStyle/>
          <a:p>
            <a:r>
              <a:rPr lang="es-ES" sz="1000" dirty="0" smtClean="0"/>
              <a:t>Marcos </a:t>
            </a:r>
            <a:r>
              <a:rPr lang="es-ES" sz="1000" dirty="0" err="1" smtClean="0"/>
              <a:t>Martinez</a:t>
            </a:r>
            <a:r>
              <a:rPr lang="es-ES" sz="1000" dirty="0" smtClean="0"/>
              <a:t> Roig </a:t>
            </a:r>
            <a:endParaRPr lang="es-ES" sz="1000" dirty="0"/>
          </a:p>
        </p:txBody>
      </p:sp>
      <p:sp>
        <p:nvSpPr>
          <p:cNvPr id="12" name="Marcador de número de diapositiva 4"/>
          <p:cNvSpPr>
            <a:spLocks noGrp="1"/>
          </p:cNvSpPr>
          <p:nvPr>
            <p:ph type="sldNum" sz="quarter" idx="12"/>
          </p:nvPr>
        </p:nvSpPr>
        <p:spPr>
          <a:xfrm>
            <a:off x="7452320" y="6482026"/>
            <a:ext cx="512638" cy="365125"/>
          </a:xfrm>
        </p:spPr>
        <p:txBody>
          <a:bodyPr/>
          <a:lstStyle/>
          <a:p>
            <a:r>
              <a:rPr lang="es-ES" sz="2000" dirty="0" smtClean="0">
                <a:solidFill>
                  <a:srgbClr val="FF0000"/>
                </a:solidFill>
              </a:rPr>
              <a:t>7</a:t>
            </a:r>
            <a:endParaRPr lang="es-E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1146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Data analysis</a:t>
            </a:r>
            <a:endParaRPr lang="en-US" dirty="0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301752" y="1527048"/>
                <a:ext cx="8503920" cy="5330952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 smtClean="0"/>
                  <a:t>Out signal of the system:</a:t>
                </a:r>
              </a:p>
              <a:p>
                <a:endParaRPr lang="en-US" sz="2000" dirty="0"/>
              </a:p>
              <a:p>
                <a:endParaRPr lang="en-US" sz="2000" dirty="0" smtClean="0"/>
              </a:p>
              <a:p>
                <a:endParaRPr lang="en-US" sz="2000" dirty="0"/>
              </a:p>
              <a:p>
                <a:endParaRPr lang="en-US" sz="2000" dirty="0" smtClean="0"/>
              </a:p>
              <a:p>
                <a:endParaRPr lang="en-US" sz="2000" dirty="0"/>
              </a:p>
              <a:p>
                <a:endParaRPr lang="en-US" sz="2000" dirty="0" smtClean="0"/>
              </a:p>
              <a:p>
                <a:endParaRPr lang="en-US" sz="2000" dirty="0"/>
              </a:p>
              <a:p>
                <a:endParaRPr lang="en-US" sz="2000" dirty="0" smtClean="0"/>
              </a:p>
              <a:p>
                <a:endParaRPr lang="en-US" sz="2000" dirty="0"/>
              </a:p>
              <a:p>
                <a:endParaRPr lang="en-US" sz="2000" dirty="0" smtClean="0"/>
              </a:p>
              <a:p>
                <a:pPr lvl="8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Δt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≈500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𝑛𝑠</m:t>
                    </m:r>
                  </m:oMath>
                </a14:m>
                <a:endParaRPr lang="en-US" sz="2000" dirty="0" smtClean="0"/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1752" y="1527048"/>
                <a:ext cx="8503920" cy="5330952"/>
              </a:xfrm>
              <a:blipFill rotWithShape="0">
                <a:blip r:embed="rId2"/>
                <a:stretch>
                  <a:fillRect l="-358" t="-801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503" y="3919339"/>
            <a:ext cx="8445649" cy="1895676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503" y="1992657"/>
            <a:ext cx="8427060" cy="1926682"/>
          </a:xfrm>
          <a:prstGeom prst="rect">
            <a:avLst/>
          </a:prstGeom>
        </p:spPr>
      </p:pic>
      <p:cxnSp>
        <p:nvCxnSpPr>
          <p:cNvPr id="7" name="Conector recto 6"/>
          <p:cNvCxnSpPr/>
          <p:nvPr/>
        </p:nvCxnSpPr>
        <p:spPr>
          <a:xfrm>
            <a:off x="4716016" y="2636912"/>
            <a:ext cx="0" cy="15556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/>
          <p:nvPr/>
        </p:nvCxnSpPr>
        <p:spPr>
          <a:xfrm>
            <a:off x="5868144" y="2636912"/>
            <a:ext cx="0" cy="15556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3923928" y="4682890"/>
            <a:ext cx="594352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400" dirty="0" err="1" smtClean="0"/>
              <a:t>Ped</a:t>
            </a:r>
            <a:r>
              <a:rPr lang="es-ES" sz="1400" dirty="0" smtClean="0"/>
              <a:t>.</a:t>
            </a:r>
            <a:endParaRPr lang="es-ES" sz="1400" dirty="0"/>
          </a:p>
        </p:txBody>
      </p:sp>
      <p:sp>
        <p:nvSpPr>
          <p:cNvPr id="18" name="CuadroTexto 17"/>
          <p:cNvSpPr txBox="1"/>
          <p:nvPr/>
        </p:nvSpPr>
        <p:spPr>
          <a:xfrm>
            <a:off x="4518280" y="4132377"/>
            <a:ext cx="219072" cy="31693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400" dirty="0" smtClean="0"/>
              <a:t>1</a:t>
            </a:r>
            <a:endParaRPr lang="es-ES" sz="140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4909407" y="3824600"/>
            <a:ext cx="23226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400" dirty="0" smtClean="0"/>
              <a:t>2</a:t>
            </a:r>
            <a:endParaRPr lang="es-ES" sz="1400" dirty="0"/>
          </a:p>
        </p:txBody>
      </p:sp>
      <p:sp>
        <p:nvSpPr>
          <p:cNvPr id="20" name="CuadroTexto 19"/>
          <p:cNvSpPr txBox="1"/>
          <p:nvPr/>
        </p:nvSpPr>
        <p:spPr>
          <a:xfrm>
            <a:off x="5313725" y="4012383"/>
            <a:ext cx="23226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400" dirty="0"/>
              <a:t>3</a:t>
            </a:r>
          </a:p>
        </p:txBody>
      </p:sp>
      <p:sp>
        <p:nvSpPr>
          <p:cNvPr id="21" name="CuadroTexto 20"/>
          <p:cNvSpPr txBox="1"/>
          <p:nvPr/>
        </p:nvSpPr>
        <p:spPr>
          <a:xfrm>
            <a:off x="5701495" y="4348216"/>
            <a:ext cx="23226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400" dirty="0"/>
              <a:t>4</a:t>
            </a:r>
          </a:p>
        </p:txBody>
      </p:sp>
      <p:sp>
        <p:nvSpPr>
          <p:cNvPr id="22" name="CuadroTexto 21"/>
          <p:cNvSpPr txBox="1"/>
          <p:nvPr/>
        </p:nvSpPr>
        <p:spPr>
          <a:xfrm>
            <a:off x="6066866" y="4734364"/>
            <a:ext cx="23226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400" dirty="0" smtClean="0"/>
              <a:t>5</a:t>
            </a:r>
            <a:endParaRPr lang="es-ES" sz="1400" dirty="0"/>
          </a:p>
        </p:txBody>
      </p:sp>
      <p:sp>
        <p:nvSpPr>
          <p:cNvPr id="23" name="CuadroTexto 22"/>
          <p:cNvSpPr txBox="1"/>
          <p:nvPr/>
        </p:nvSpPr>
        <p:spPr>
          <a:xfrm>
            <a:off x="6387880" y="5009238"/>
            <a:ext cx="23226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400" dirty="0"/>
              <a:t>6</a:t>
            </a:r>
          </a:p>
        </p:txBody>
      </p:sp>
      <p:sp>
        <p:nvSpPr>
          <p:cNvPr id="24" name="CuadroTexto 23"/>
          <p:cNvSpPr txBox="1"/>
          <p:nvPr/>
        </p:nvSpPr>
        <p:spPr>
          <a:xfrm>
            <a:off x="6781615" y="5049137"/>
            <a:ext cx="23226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400" dirty="0" smtClean="0"/>
              <a:t>7</a:t>
            </a:r>
            <a:endParaRPr lang="es-ES" sz="1400" dirty="0"/>
          </a:p>
        </p:txBody>
      </p:sp>
      <p:sp>
        <p:nvSpPr>
          <p:cNvPr id="25" name="Marcador de pie de página 3"/>
          <p:cNvSpPr>
            <a:spLocks noGrp="1"/>
          </p:cNvSpPr>
          <p:nvPr>
            <p:ph type="ftr" sz="quarter" idx="11"/>
          </p:nvPr>
        </p:nvSpPr>
        <p:spPr>
          <a:xfrm>
            <a:off x="609599" y="6473163"/>
            <a:ext cx="4622973" cy="365125"/>
          </a:xfrm>
        </p:spPr>
        <p:txBody>
          <a:bodyPr/>
          <a:lstStyle/>
          <a:p>
            <a:r>
              <a:rPr lang="es-ES" sz="1000" dirty="0" smtClean="0"/>
              <a:t>Marcos </a:t>
            </a:r>
            <a:r>
              <a:rPr lang="es-ES" sz="1000" dirty="0" err="1" smtClean="0"/>
              <a:t>Martinez</a:t>
            </a:r>
            <a:r>
              <a:rPr lang="es-ES" sz="1000" dirty="0" smtClean="0"/>
              <a:t> Roig </a:t>
            </a:r>
            <a:endParaRPr lang="es-ES" sz="1000" dirty="0"/>
          </a:p>
        </p:txBody>
      </p:sp>
      <p:sp>
        <p:nvSpPr>
          <p:cNvPr id="26" name="Marcador de número de diapositiva 4"/>
          <p:cNvSpPr>
            <a:spLocks noGrp="1"/>
          </p:cNvSpPr>
          <p:nvPr>
            <p:ph type="sldNum" sz="quarter" idx="12"/>
          </p:nvPr>
        </p:nvSpPr>
        <p:spPr>
          <a:xfrm>
            <a:off x="7452320" y="6482026"/>
            <a:ext cx="512638" cy="365125"/>
          </a:xfrm>
        </p:spPr>
        <p:txBody>
          <a:bodyPr/>
          <a:lstStyle/>
          <a:p>
            <a:r>
              <a:rPr lang="es-ES" sz="2000" dirty="0" smtClean="0">
                <a:solidFill>
                  <a:srgbClr val="FF0000"/>
                </a:solidFill>
              </a:rPr>
              <a:t>8</a:t>
            </a:r>
            <a:endParaRPr lang="es-ES" sz="2000" dirty="0">
              <a:solidFill>
                <a:srgbClr val="FF0000"/>
              </a:solidFill>
            </a:endParaRPr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91" y="1516640"/>
            <a:ext cx="8445649" cy="2354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68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chemeClr val="accent2"/>
                </a:solidFill>
              </a:rPr>
              <a:t>Análisis de datos</a:t>
            </a:r>
            <a:endParaRPr lang="es-ES" dirty="0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609598" y="2160590"/>
                <a:ext cx="6986737" cy="3880773"/>
              </a:xfrm>
            </p:spPr>
            <p:txBody>
              <a:bodyPr/>
              <a:lstStyle/>
              <a:p>
                <a:r>
                  <a:rPr lang="es-ES" dirty="0" smtClean="0"/>
                  <a:t>Calculo de la ganancia:</a:t>
                </a:r>
              </a:p>
              <a:p>
                <a:pPr lvl="1"/>
                <a:r>
                  <a:rPr lang="es-ES" dirty="0" smtClean="0"/>
                  <a:t>Método 1:</a:t>
                </a:r>
              </a:p>
              <a:p>
                <a:pPr marL="27432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𝐺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 →</m:t>
                      </m:r>
                    </m:oMath>
                  </m:oMathPara>
                </a14:m>
                <a:endParaRPr lang="es-ES" b="0" i="1" dirty="0" smtClean="0">
                  <a:latin typeface="Cambria Math" panose="02040503050406030204" pitchFamily="18" charset="0"/>
                </a:endParaRPr>
              </a:p>
              <a:p>
                <a:pPr marL="27432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ES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sSub>
                            <m:sSub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sub>
                          </m:sSub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sSub>
                            <m:sSub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sub>
                          </m:s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𝐺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)−</m:t>
                      </m:r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𝐺</m:t>
                          </m:r>
                          <m:sSub>
                            <m:sSub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sub>
                          </m:s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s-E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s-ES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s-ES" dirty="0" smtClean="0"/>
              </a:p>
              <a:p>
                <a:pPr marL="274320" lvl="1" indent="0">
                  <a:buNone/>
                </a:pPr>
                <a:endParaRPr lang="es-ES" dirty="0" smtClean="0"/>
              </a:p>
              <a:p>
                <a:pPr marL="274320" lvl="1" indent="0">
                  <a:buNone/>
                </a:pPr>
                <a:endParaRPr lang="es-ES" dirty="0" smtClean="0"/>
              </a:p>
              <a:p>
                <a:pPr lvl="1"/>
                <a:r>
                  <a:rPr lang="es-ES" dirty="0" smtClean="0"/>
                  <a:t>Método 2:</a:t>
                </a:r>
              </a:p>
              <a:p>
                <a:pPr marL="27432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𝐶𝑒𝑛𝑡𝑟𝑜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𝑝𝑖𝑐𝑜</m:t>
                      </m:r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𝐺𝑒𝑅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598" y="2160590"/>
                <a:ext cx="6986737" cy="3880773"/>
              </a:xfrm>
              <a:blipFill rotWithShape="0">
                <a:blip r:embed="rId2"/>
                <a:stretch>
                  <a:fillRect l="-175" t="-942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Marcador de pie de página 3"/>
          <p:cNvSpPr>
            <a:spLocks noGrp="1"/>
          </p:cNvSpPr>
          <p:nvPr>
            <p:ph type="ftr" sz="quarter" idx="11"/>
          </p:nvPr>
        </p:nvSpPr>
        <p:spPr>
          <a:xfrm>
            <a:off x="609599" y="6473163"/>
            <a:ext cx="4622973" cy="365125"/>
          </a:xfrm>
        </p:spPr>
        <p:txBody>
          <a:bodyPr/>
          <a:lstStyle/>
          <a:p>
            <a:r>
              <a:rPr lang="es-ES" sz="1000" dirty="0" smtClean="0"/>
              <a:t>Marcos </a:t>
            </a:r>
            <a:r>
              <a:rPr lang="es-ES" sz="1000" dirty="0" err="1" smtClean="0"/>
              <a:t>Martinez</a:t>
            </a:r>
            <a:r>
              <a:rPr lang="es-ES" sz="1000" dirty="0" smtClean="0"/>
              <a:t> Roig </a:t>
            </a:r>
            <a:endParaRPr lang="es-ES" sz="1000" dirty="0"/>
          </a:p>
        </p:txBody>
      </p:sp>
      <p:sp>
        <p:nvSpPr>
          <p:cNvPr id="7" name="Marcador de número de diapositiva 4"/>
          <p:cNvSpPr>
            <a:spLocks noGrp="1"/>
          </p:cNvSpPr>
          <p:nvPr>
            <p:ph type="sldNum" sz="quarter" idx="12"/>
          </p:nvPr>
        </p:nvSpPr>
        <p:spPr>
          <a:xfrm>
            <a:off x="7452320" y="6482026"/>
            <a:ext cx="512638" cy="365125"/>
          </a:xfrm>
        </p:spPr>
        <p:txBody>
          <a:bodyPr/>
          <a:lstStyle/>
          <a:p>
            <a:r>
              <a:rPr lang="es-ES" sz="2000" dirty="0" smtClean="0">
                <a:solidFill>
                  <a:srgbClr val="FF0000"/>
                </a:solidFill>
              </a:rPr>
              <a:t>19</a:t>
            </a:r>
            <a:endParaRPr lang="es-E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9302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7522</TotalTime>
  <Words>912</Words>
  <Application>Microsoft Office PowerPoint</Application>
  <PresentationFormat>Presentación en pantalla (4:3)</PresentationFormat>
  <Paragraphs>324</Paragraphs>
  <Slides>26</Slides>
  <Notes>1</Notes>
  <HiddenSlides>9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26</vt:i4>
      </vt:variant>
    </vt:vector>
  </HeadingPairs>
  <TitlesOfParts>
    <vt:vector size="32" baseType="lpstr">
      <vt:lpstr>Arial</vt:lpstr>
      <vt:lpstr>Calibri</vt:lpstr>
      <vt:lpstr>Cambria Math</vt:lpstr>
      <vt:lpstr>Trebuchet MS</vt:lpstr>
      <vt:lpstr>Wingdings 3</vt:lpstr>
      <vt:lpstr>Faceta</vt:lpstr>
      <vt:lpstr>Automation of the process of the measure of the tritium levels in water</vt:lpstr>
      <vt:lpstr>Index</vt:lpstr>
      <vt:lpstr>Introduction</vt:lpstr>
      <vt:lpstr>Introduction</vt:lpstr>
      <vt:lpstr>Explain the method to level of one channel. </vt:lpstr>
      <vt:lpstr>Experimental instrumentation</vt:lpstr>
      <vt:lpstr>Calculate of the gain of the SiPM. </vt:lpstr>
      <vt:lpstr>Data analysis</vt:lpstr>
      <vt:lpstr>Análisis de datos</vt:lpstr>
      <vt:lpstr>Data analysis (ROOT)</vt:lpstr>
      <vt:lpstr>Análisis de datos</vt:lpstr>
      <vt:lpstr>Calibration in temperature and supply voltage </vt:lpstr>
      <vt:lpstr>Calibration in temperature </vt:lpstr>
      <vt:lpstr>Calibration in supply voltage</vt:lpstr>
      <vt:lpstr>Stabilization of the gain</vt:lpstr>
      <vt:lpstr>Stabilization of the gain</vt:lpstr>
      <vt:lpstr>Extending to several channels. </vt:lpstr>
      <vt:lpstr>Prototype of the card </vt:lpstr>
      <vt:lpstr>This is all</vt:lpstr>
      <vt:lpstr>Conclusiones y Resultados</vt:lpstr>
      <vt:lpstr>Investigaciones a realizar en un futuro inmediato</vt:lpstr>
      <vt:lpstr>Investigaciones a realizar en un futuro inmediato</vt:lpstr>
      <vt:lpstr>Previsiones de futuro</vt:lpstr>
      <vt:lpstr>Previsiones de futuro</vt:lpstr>
      <vt:lpstr>Previsiones de futuro</vt:lpstr>
      <vt:lpstr>Sin clad microscopio de RX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 bosón de Higgs</dc:title>
  <dc:creator>Marcos</dc:creator>
  <cp:lastModifiedBy>LUCIA</cp:lastModifiedBy>
  <cp:revision>405</cp:revision>
  <dcterms:created xsi:type="dcterms:W3CDTF">2016-06-12T18:38:44Z</dcterms:created>
  <dcterms:modified xsi:type="dcterms:W3CDTF">2017-09-24T14:52:51Z</dcterms:modified>
</cp:coreProperties>
</file>