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0"/>
  </p:notesMasterIdLst>
  <p:sldIdLst>
    <p:sldId id="256" r:id="rId2"/>
    <p:sldId id="345" r:id="rId3"/>
    <p:sldId id="362" r:id="rId4"/>
    <p:sldId id="361" r:id="rId5"/>
    <p:sldId id="363" r:id="rId6"/>
    <p:sldId id="274" r:id="rId7"/>
    <p:sldId id="277" r:id="rId8"/>
    <p:sldId id="279" r:id="rId9"/>
    <p:sldId id="348" r:id="rId10"/>
    <p:sldId id="283" r:id="rId11"/>
    <p:sldId id="349" r:id="rId12"/>
    <p:sldId id="284" r:id="rId13"/>
    <p:sldId id="285" r:id="rId14"/>
    <p:sldId id="289" r:id="rId15"/>
    <p:sldId id="291" r:id="rId16"/>
    <p:sldId id="293" r:id="rId17"/>
    <p:sldId id="296" r:id="rId18"/>
    <p:sldId id="364" r:id="rId19"/>
    <p:sldId id="365" r:id="rId20"/>
    <p:sldId id="366" r:id="rId21"/>
    <p:sldId id="342" r:id="rId22"/>
    <p:sldId id="337" r:id="rId23"/>
    <p:sldId id="351" r:id="rId24"/>
    <p:sldId id="338" r:id="rId25"/>
    <p:sldId id="339" r:id="rId26"/>
    <p:sldId id="340" r:id="rId27"/>
    <p:sldId id="341" r:id="rId28"/>
    <p:sldId id="360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" initials="L" lastIdx="2" clrIdx="0">
    <p:extLst>
      <p:ext uri="{19B8F6BF-5375-455C-9EA6-DF929625EA0E}">
        <p15:presenceInfo xmlns:p15="http://schemas.microsoft.com/office/powerpoint/2012/main" userId="LU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434" autoAdjust="0"/>
  </p:normalViewPr>
  <p:slideViewPr>
    <p:cSldViewPr>
      <p:cViewPr varScale="1">
        <p:scale>
          <a:sx n="80" d="100"/>
          <a:sy n="80" d="100"/>
        </p:scale>
        <p:origin x="7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3T10:01:14.296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3A62-AF02-4C91-A0AB-FD249BAC753A}" type="datetimeFigureOut">
              <a:rPr lang="es-ES" smtClean="0"/>
              <a:t>23/09/2017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6D93-7B06-4B9A-935B-684CF695F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0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16D93-7B06-4B9A-935B-684CF695FB42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6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69E6-12FB-47CF-B624-C4476DFBB945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5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2A1C-5AD3-412E-99B9-AA3FB091008E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9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53BC-2C57-4025-B7D6-BC7B9D61A65B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87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3854-6B26-48D7-A34D-3C31506A1958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78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FB8-66E4-4E3A-964F-8291A5E8FD4F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94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73EE-E19E-4BB9-8627-D07095A3F8B8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11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59D3-527B-4DFB-BB44-AE5F1183D494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90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396-2C36-4719-A680-B94F9B6D6B94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7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62EF-8268-448A-9801-F1529112F5C8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7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F4A-1225-4C83-B04B-714278AC3CC4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10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02B5-A71F-4D6B-93F0-2350C18F18CC}" type="datetime1">
              <a:rPr lang="es-ES" smtClean="0"/>
              <a:t>23/09/2017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1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460-582E-4E40-B6A8-8700DCF74AB1}" type="datetime1">
              <a:rPr lang="es-ES" smtClean="0"/>
              <a:t>23/09/2017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315-C778-4C54-B55F-BE00E2EF2818}" type="datetime1">
              <a:rPr lang="es-ES" smtClean="0"/>
              <a:t>23/09/2017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4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6FA-D5F0-41DB-9C99-CBD465177766}" type="datetime1">
              <a:rPr lang="es-ES" smtClean="0"/>
              <a:t>23/09/2017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4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DB96-2FE2-438F-8476-A34E7A3F489C}" type="datetime1">
              <a:rPr lang="es-ES" smtClean="0"/>
              <a:t>23/09/2017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6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930-17A1-4384-9927-2AD440394734}" type="datetime1">
              <a:rPr lang="es-ES" smtClean="0"/>
              <a:t>23/09/2017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2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A604-2D62-4679-9E5F-770BB76C4FF0}" type="datetime1">
              <a:rPr lang="es-ES" smtClean="0"/>
              <a:t>23/09/2017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8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04856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Automation of the process of the measure of the tritium levels in water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762804"/>
            <a:ext cx="7920880" cy="297856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Marcos </a:t>
            </a:r>
            <a:r>
              <a:rPr lang="en-US" dirty="0" err="1" smtClean="0">
                <a:solidFill>
                  <a:schemeClr val="tx1"/>
                </a:solidFill>
              </a:rPr>
              <a:t>Martínez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José </a:t>
            </a:r>
            <a:r>
              <a:rPr lang="en-US" dirty="0" err="1" smtClean="0">
                <a:solidFill>
                  <a:schemeClr val="tx1"/>
                </a:solidFill>
              </a:rPr>
              <a:t>Díaz</a:t>
            </a:r>
            <a:r>
              <a:rPr lang="en-US" dirty="0" smtClean="0">
                <a:solidFill>
                  <a:schemeClr val="tx1"/>
                </a:solidFill>
              </a:rPr>
              <a:t> Medina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Nadia </a:t>
            </a:r>
            <a:r>
              <a:rPr lang="en-US" dirty="0" err="1" smtClean="0">
                <a:solidFill>
                  <a:schemeClr val="tx1"/>
                </a:solidFill>
              </a:rPr>
              <a:t>Yahlali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Haddou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948264" y="6374919"/>
            <a:ext cx="512638" cy="365125"/>
          </a:xfrm>
        </p:spPr>
        <p:txBody>
          <a:bodyPr/>
          <a:lstStyle/>
          <a:p>
            <a:fld id="{F897EA5C-5595-467C-8911-89E59E67D731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2"/>
    </mc:Choice>
    <mc:Fallback xmlns="">
      <p:transition spd="slow" advTm="53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Resultados 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 smtClean="0"/>
                  <a:t>Calculo de la ganancia:</a:t>
                </a:r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𝐶𝑒𝑛𝑡𝑟𝑜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 algn="ctr">
                  <a:buNone/>
                </a:pPr>
                <a:r>
                  <a:rPr lang="es-ES" dirty="0" smtClean="0"/>
                  <a:t>Incluye errores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No apreciables</a:t>
                </a: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  <a:blipFill rotWithShape="0">
                <a:blip r:embed="rId2"/>
                <a:stretch>
                  <a:fillRect l="-215" t="-13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54981"/>
            <a:ext cx="7992888" cy="3240360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19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analysis (ROOT)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calculate of the gain: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𝐶𝑒𝑛𝑡𝑒𝑟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718,2±6,9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𝑝𝑖𝑐𝑜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𝐻𝑎𝑚𝑎𝑚𝑎𝑡𝑠𝑢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≈5,6 %</m:t>
                      </m:r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  <a:blipFill rotWithShape="0">
                <a:blip r:embed="rId2"/>
                <a:stretch>
                  <a:fillRect l="-215" t="-8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9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9" y="2184384"/>
            <a:ext cx="7992888" cy="324036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 rot="16200000">
            <a:off x="197977" y="2058126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(V)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12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Análisis de datos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854280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Resultados de la ganancia:</a:t>
                </a:r>
              </a:p>
              <a:p>
                <a:pPr lvl="1"/>
                <a:r>
                  <a:rPr lang="es-ES" dirty="0" smtClean="0"/>
                  <a:t>Método 1: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6,4±2,2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3,8±1,3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≈5 %</m:t>
                      </m:r>
                    </m:oMath>
                  </m:oMathPara>
                </a14:m>
                <a:endParaRPr lang="es-ES" dirty="0" smtClean="0"/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718,2±6,9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422,5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5,6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854280"/>
              </a:xfrm>
              <a:blipFill rotWithShape="0">
                <a:blip r:embed="rId2"/>
                <a:stretch>
                  <a:fillRect l="-215" t="-8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7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94849" cy="1320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Calibration in temperature and supply voltage 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55063" y="1930400"/>
                <a:ext cx="8503920" cy="48542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15−41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s-ES" b="0" dirty="0" smtClean="0"/>
                  <a:t> Condiciones </a:t>
                </a:r>
                <a:r>
                  <a:rPr lang="es-ES" dirty="0" smtClean="0"/>
                  <a:t>de temperatura.</a:t>
                </a:r>
                <a:endParaRPr lang="es-ES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 smtClean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=50,97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=0,2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063" y="1930400"/>
                <a:ext cx="8503920" cy="4854280"/>
              </a:xfrm>
              <a:blipFill rotWithShape="0">
                <a:blip r:embed="rId2"/>
                <a:stretch>
                  <a:fillRect l="-143" t="-8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1</a:t>
            </a:r>
            <a:r>
              <a:rPr lang="es-ES" sz="2000" dirty="0" smtClean="0">
                <a:solidFill>
                  <a:srgbClr val="FF0000"/>
                </a:solidFill>
              </a:rPr>
              <a:t>0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Calibration 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n temperature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−140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3±2,7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º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1050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0±7,7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2" y="1988840"/>
            <a:ext cx="8262299" cy="3816424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1</a:t>
            </a:r>
            <a:r>
              <a:rPr lang="es-ES" sz="2000" dirty="0" smtClean="0">
                <a:solidFill>
                  <a:srgbClr val="FF0000"/>
                </a:solidFill>
              </a:rPr>
              <a:t>1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37350" y="5528265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</a:t>
            </a:r>
            <a:r>
              <a:rPr lang="es-ES" sz="1200" dirty="0" err="1" smtClean="0"/>
              <a:t>ºC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251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Calibration 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n supply voltage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23527" y="1494109"/>
                <a:ext cx="8503920" cy="5157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234,1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−119,4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=50,99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      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h𝑎𝑚𝑎𝑚𝑎𝑡𝑠𝑢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=50,97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≈0,04 %</m:t>
                      </m:r>
                    </m:oMath>
                  </m:oMathPara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7" y="1494109"/>
                <a:ext cx="8503920" cy="5157192"/>
              </a:xfrm>
              <a:blipFill rotWithShape="0">
                <a:blip r:embed="rId2"/>
                <a:stretch>
                  <a:fillRect b="-54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8" y="1855218"/>
            <a:ext cx="8207279" cy="3384376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1</a:t>
            </a:r>
            <a:r>
              <a:rPr lang="es-ES" sz="2000" dirty="0" smtClean="0">
                <a:solidFill>
                  <a:srgbClr val="FF0000"/>
                </a:solidFill>
              </a:rPr>
              <a:t>2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98044" y="4972979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(V)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578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Estabilización de la ganancia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Estudio con el voltaje operacional y la temperatura: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         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dirty="0" smtClean="0"/>
              </a:p>
              <a:p>
                <a:r>
                  <a:rPr lang="es-ES" dirty="0" smtClean="0"/>
                  <a:t>Ecuación de compensación: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59,9±1,3</m:t>
                          </m:r>
                          <m:f>
                            <m:fPr>
                              <m:type m:val="skw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𝑚𝑉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º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ES" dirty="0" smtClean="0"/>
              </a:p>
              <a:p>
                <a:r>
                  <a:rPr lang="es-ES" dirty="0"/>
                  <a:t>Necesidad de situación de referencia.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es-ES" dirty="0" smtClean="0"/>
              </a:p>
              <a:p>
                <a:r>
                  <a:rPr lang="es-ES" dirty="0"/>
                  <a:t>Comprobación:</a:t>
                </a:r>
              </a:p>
              <a:p>
                <a:pPr lvl="1"/>
                <a:r>
                  <a:rPr lang="es-ES" dirty="0"/>
                  <a:t>Situación </a:t>
                </a:r>
                <a:r>
                  <a:rPr lang="es-ES" dirty="0" smtClean="0"/>
                  <a:t>anterior.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=7,18·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=25º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=53,57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 </a:t>
                </a:r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21−29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º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=2 º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endParaRPr lang="es-ES" dirty="0" smtClean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  <a:blipFill rotWithShape="0">
                <a:blip r:embed="rId2"/>
                <a:stretch>
                  <a:fillRect l="-215" t="-8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13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tabilization of the gain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0703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Compensation of the variation in the gain due </a:t>
                </a:r>
                <a:r>
                  <a:rPr lang="en-US" dirty="0" err="1"/>
                  <a:t>tu</a:t>
                </a:r>
                <a:r>
                  <a:rPr lang="en-US" dirty="0"/>
                  <a:t> the variation in the temperature with the variation of the supply voltage 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≈60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dirty="0" smtClean="0"/>
                  <a:t>)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=718,2·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𝐴𝑗𝑢𝑠𝑡𝑒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714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≈0,28%</m:t>
                      </m:r>
                    </m:oMath>
                  </m:oMathPara>
                </a14:m>
                <a:endParaRPr lang="en-U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070304"/>
              </a:xfrm>
              <a:blipFill rotWithShape="0">
                <a:blip r:embed="rId2"/>
                <a:stretch>
                  <a:fillRect l="-645" t="-13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8" y="2063542"/>
            <a:ext cx="8667927" cy="3337128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14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070529" y="5120450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</a:t>
            </a:r>
            <a:r>
              <a:rPr lang="es-ES" sz="1200" dirty="0" err="1" smtClean="0"/>
              <a:t>ºC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3482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to several channels.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066858" cy="4752528"/>
              </a:xfrm>
            </p:spPr>
            <p:txBody>
              <a:bodyPr/>
              <a:lstStyle/>
              <a:p>
                <a:r>
                  <a:rPr lang="en-US" dirty="0" smtClean="0"/>
                  <a:t>Development of the method which allow us maintain de value of the gain</a:t>
                </a:r>
              </a:p>
              <a:p>
                <a:r>
                  <a:rPr lang="en-US" dirty="0" smtClean="0"/>
                  <a:t>Extend this method to several channels.</a:t>
                </a:r>
              </a:p>
              <a:p>
                <a:r>
                  <a:rPr lang="en-US" dirty="0" smtClean="0"/>
                  <a:t>We need automate this process.</a:t>
                </a:r>
              </a:p>
              <a:p>
                <a:r>
                  <a:rPr lang="en-US" dirty="0" smtClean="0"/>
                  <a:t>This process of the automation include:</a:t>
                </a:r>
              </a:p>
              <a:p>
                <a:pPr lvl="1"/>
                <a:r>
                  <a:rPr lang="en-US" dirty="0" smtClean="0"/>
                  <a:t>Charge spectrum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Value of the gain.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𝑐𝑉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Database</a:t>
                </a:r>
              </a:p>
              <a:p>
                <a:pPr lvl="1"/>
                <a:r>
                  <a:rPr lang="en-US" dirty="0" smtClean="0"/>
                  <a:t>Automation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Arduino</a:t>
                </a:r>
                <a:r>
                  <a:rPr lang="en-US" dirty="0" smtClean="0"/>
                  <a:t> Mega, </a:t>
                </a:r>
                <a:r>
                  <a:rPr lang="en-US" dirty="0" err="1" smtClean="0"/>
                  <a:t>LabView</a:t>
                </a:r>
                <a:r>
                  <a:rPr lang="en-US" dirty="0" smtClean="0"/>
                  <a:t>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066858" cy="4752528"/>
              </a:xfrm>
              <a:blipFill rotWithShape="0">
                <a:blip r:embed="rId2"/>
                <a:stretch>
                  <a:fillRect l="-227" t="-769" r="-6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15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1412776"/>
            <a:ext cx="7562801" cy="4824536"/>
          </a:xfrm>
        </p:spPr>
        <p:txBody>
          <a:bodyPr/>
          <a:lstStyle/>
          <a:p>
            <a:r>
              <a:rPr lang="en-US" dirty="0" smtClean="0"/>
              <a:t>First prototype: 4 or 8 channels (NEXT-100)</a:t>
            </a:r>
            <a:endParaRPr lang="en-US" dirty="0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16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930401"/>
            <a:ext cx="8440616" cy="42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Index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078315"/>
            <a:ext cx="8503920" cy="4394848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Explain the method to level of one channel.</a:t>
            </a:r>
          </a:p>
          <a:p>
            <a:r>
              <a:rPr lang="en-US" dirty="0" smtClean="0"/>
              <a:t>Extending to several channels.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622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all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5291995" cy="39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2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Conclusiones y Resultados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r>
              <a:rPr lang="es-ES" dirty="0" smtClean="0"/>
              <a:t>Hemos desarrollado el protocolo para la preparación de haces de fibras </a:t>
            </a:r>
            <a:r>
              <a:rPr lang="es-ES" dirty="0" err="1" smtClean="0"/>
              <a:t>centelleadoras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Diseño y construcción de una guillotina.</a:t>
            </a:r>
          </a:p>
          <a:p>
            <a:r>
              <a:rPr lang="es-ES" dirty="0" smtClean="0"/>
              <a:t>Hemos desarrollado un método de estabilización de la ganancia de </a:t>
            </a:r>
            <a:r>
              <a:rPr lang="es-ES" dirty="0" err="1" smtClean="0"/>
              <a:t>SiPMs</a:t>
            </a:r>
            <a:r>
              <a:rPr lang="es-ES" dirty="0" smtClean="0"/>
              <a:t> frente a variaciones de la temperatura.</a:t>
            </a:r>
          </a:p>
          <a:p>
            <a:r>
              <a:rPr lang="es-ES" dirty="0" smtClean="0"/>
              <a:t>Hemos diseñado y construido un primer prototipo que demuestre el concepto de medida de la actividad del tritio con fibras </a:t>
            </a:r>
            <a:r>
              <a:rPr lang="es-ES" dirty="0" err="1" smtClean="0"/>
              <a:t>centelleadoras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Hemos diseñado y montado de la cadena electrónica de adquisición de datos de este prototipo y hemos realizado la toma y análisis de los datos.</a:t>
            </a:r>
          </a:p>
          <a:p>
            <a:r>
              <a:rPr lang="es-ES" dirty="0" smtClean="0"/>
              <a:t>Hemos programado un paquete en </a:t>
            </a:r>
            <a:r>
              <a:rPr lang="es-ES" dirty="0" err="1" smtClean="0"/>
              <a:t>Geant</a:t>
            </a:r>
            <a:r>
              <a:rPr lang="es-ES" dirty="0" smtClean="0"/>
              <a:t> 4 que simula la señal de tritio en fibras </a:t>
            </a:r>
            <a:r>
              <a:rPr lang="es-ES" dirty="0" err="1" smtClean="0"/>
              <a:t>centelleadoras</a:t>
            </a:r>
            <a:r>
              <a:rPr lang="es-ES" dirty="0" smtClean="0"/>
              <a:t> y que constituye la base para simular todos los prototipos del proyecto TRITIUM que se construyan en un futuro.</a:t>
            </a:r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36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55359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Investigaciones a realizar en un futuro inmediato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      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𝑃𝐸</m:t>
                    </m:r>
                  </m:oMath>
                </a14:m>
                <a:endParaRPr lang="es-ES" dirty="0" smtClean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marL="274320" lvl="1" indent="0">
                  <a:buNone/>
                </a:pPr>
                <a:endParaRPr lang="es-ES" dirty="0"/>
              </a:p>
              <a:p>
                <a:pPr lvl="2"/>
                <a:r>
                  <a:rPr lang="es-ES" dirty="0" smtClean="0"/>
                  <a:t>         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285 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s-ES" dirty="0" smtClean="0"/>
                  <a:t>			</a:t>
                </a:r>
                <a:r>
                  <a:rPr lang="es-ES" dirty="0"/>
                  <a:t> </a:t>
                </a:r>
                <a:r>
                  <a:rPr lang="es-E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6000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    		 		  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𝑀𝑎𝑦𝑜𝑟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𝑟𝑎𝑛𝑔𝑜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𝑑𝑖𝑛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𝑚𝑖𝑐𝑜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8503920" cy="5142312"/>
              </a:xfrm>
              <a:blipFill rotWithShape="0">
                <a:blip r:embed="rId3"/>
                <a:stretch>
                  <a:fillRect l="-143" t="-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2016224" cy="18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54590"/>
            <a:ext cx="2016224" cy="1800200"/>
          </a:xfrm>
          <a:prstGeom prst="rect">
            <a:avLst/>
          </a:prstGeom>
        </p:spPr>
      </p:pic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45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930400"/>
            <a:ext cx="8503920" cy="514231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dirty="0"/>
              <a:t>Optimización de la colección de luz de las fibras </a:t>
            </a:r>
            <a:r>
              <a:rPr lang="es-ES" dirty="0" err="1"/>
              <a:t>centelleadoras</a:t>
            </a:r>
            <a:r>
              <a:rPr lang="es-ES" dirty="0"/>
              <a:t>.</a:t>
            </a:r>
          </a:p>
          <a:p>
            <a:pPr marL="342900" lvl="1" indent="-342900"/>
            <a:r>
              <a:rPr lang="es-ES" dirty="0"/>
              <a:t>Realización de un prototipo con </a:t>
            </a:r>
            <a:r>
              <a:rPr lang="es-ES" dirty="0" err="1"/>
              <a:t>SiPMs</a:t>
            </a:r>
            <a:r>
              <a:rPr lang="es-ES" dirty="0"/>
              <a:t>.</a:t>
            </a:r>
          </a:p>
          <a:p>
            <a:pPr marL="342900" lvl="1" indent="-342900"/>
            <a:r>
              <a:rPr lang="es-ES" dirty="0"/>
              <a:t>Diseño de tarjetas y chips de adquisición de datos de múltiples haces de fibras </a:t>
            </a:r>
            <a:r>
              <a:rPr lang="es-ES" dirty="0" err="1"/>
              <a:t>centelleadoras</a:t>
            </a:r>
            <a:r>
              <a:rPr lang="es-ES" dirty="0"/>
              <a:t> y </a:t>
            </a:r>
            <a:r>
              <a:rPr lang="es-ES" dirty="0" smtClean="0"/>
              <a:t>automatización de la </a:t>
            </a:r>
            <a:r>
              <a:rPr lang="es-ES" dirty="0"/>
              <a:t>calibración </a:t>
            </a:r>
            <a:r>
              <a:rPr lang="es-ES" dirty="0" smtClean="0"/>
              <a:t>de un gran número de </a:t>
            </a:r>
            <a:r>
              <a:rPr lang="es-ES" dirty="0" err="1" smtClean="0"/>
              <a:t>SiPM</a:t>
            </a:r>
            <a:r>
              <a:rPr lang="es-ES" dirty="0" smtClean="0"/>
              <a:t>.</a:t>
            </a:r>
          </a:p>
          <a:p>
            <a:pPr marL="342900" lvl="1" indent="-342900"/>
            <a:r>
              <a:rPr lang="es-ES" dirty="0"/>
              <a:t>Optimización de la forma geométrica del prototipo</a:t>
            </a:r>
            <a:r>
              <a:rPr lang="es-ES" dirty="0" smtClean="0"/>
              <a:t>.</a:t>
            </a:r>
          </a:p>
          <a:p>
            <a:pPr marL="342900" lvl="1" indent="-342900"/>
            <a:r>
              <a:rPr lang="es-ES" dirty="0" smtClean="0"/>
              <a:t>Diseño de </a:t>
            </a:r>
            <a:r>
              <a:rPr lang="es-ES" dirty="0"/>
              <a:t>un sistema de control de temperatura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37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55359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Investigaciones a realizar en un futuro inmediato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Nuevas piezas de sujeción.</a:t>
                </a:r>
                <a:endParaRPr lang="es-ES" dirty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 (IFIC, NEXT-100, Automatización).</a:t>
                </a:r>
              </a:p>
              <a:p>
                <a:pPr lvl="2"/>
                <a:r>
                  <a:rPr lang="es-ES" dirty="0" smtClean="0"/>
                  <a:t>Automatización</a:t>
                </a:r>
              </a:p>
              <a:p>
                <a:pPr lvl="2"/>
                <a:r>
                  <a:rPr lang="es-ES" dirty="0" smtClean="0"/>
                  <a:t>Gran número de </a:t>
                </a:r>
                <a:r>
                  <a:rPr lang="es-ES" dirty="0" err="1" smtClean="0"/>
                  <a:t>SiPM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IFIC,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215" t="-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8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s-ES" dirty="0" smtClean="0"/>
                  <a:t>, IFIC: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789" t="-11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132855"/>
            <a:ext cx="8440616" cy="4089423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9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Nuevas piezas de sujeción.</a:t>
                </a:r>
                <a:endParaRPr lang="es-ES" dirty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.</a:t>
                </a:r>
              </a:p>
              <a:p>
                <a:pPr lvl="2"/>
                <a:r>
                  <a:rPr lang="es-ES" dirty="0" smtClean="0"/>
                  <a:t>Automatización</a:t>
                </a:r>
              </a:p>
              <a:p>
                <a:pPr lvl="2"/>
                <a:r>
                  <a:rPr lang="es-ES" dirty="0" smtClean="0"/>
                  <a:t>Gran número de </a:t>
                </a:r>
                <a:r>
                  <a:rPr lang="es-ES" dirty="0" err="1" smtClean="0"/>
                  <a:t>SiPM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IFIC,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err="1" smtClean="0"/>
                  <a:t>LabView</a:t>
                </a:r>
                <a:endParaRPr lang="es-ES" dirty="0" smtClean="0"/>
              </a:p>
              <a:p>
                <a:pPr lvl="2"/>
                <a:r>
                  <a:rPr lang="es-ES" dirty="0" err="1" smtClean="0"/>
                  <a:t>Arduino</a:t>
                </a:r>
                <a:r>
                  <a:rPr lang="es-ES" dirty="0" smtClean="0"/>
                  <a:t> Mega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789" t="-11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r>
              <a:rPr lang="es-ES" dirty="0" smtClean="0"/>
              <a:t>Siguiente prototipo:</a:t>
            </a:r>
          </a:p>
          <a:p>
            <a:pPr lvl="1"/>
            <a:r>
              <a:rPr lang="es-ES" dirty="0" err="1" smtClean="0"/>
              <a:t>Clad</a:t>
            </a:r>
            <a:r>
              <a:rPr lang="es-ES" dirty="0" smtClean="0"/>
              <a:t> en la fibras.</a:t>
            </a:r>
          </a:p>
          <a:p>
            <a:pPr lvl="2"/>
            <a:r>
              <a:rPr lang="es-ES" dirty="0" smtClean="0"/>
              <a:t>Deposición de aluminio por evaporación al vacío. </a:t>
            </a:r>
          </a:p>
          <a:p>
            <a:pPr lvl="1"/>
            <a:r>
              <a:rPr lang="es-ES" dirty="0" smtClean="0"/>
              <a:t>Electrónica de bajo ruido.</a:t>
            </a:r>
          </a:p>
          <a:p>
            <a:pPr lvl="1"/>
            <a:r>
              <a:rPr lang="es-ES" dirty="0" smtClean="0"/>
              <a:t>Simulaciones</a:t>
            </a:r>
          </a:p>
          <a:p>
            <a:pPr lvl="1"/>
            <a:r>
              <a:rPr lang="es-ES" dirty="0" smtClean="0"/>
              <a:t>Cambio de la forma del prototipo.</a:t>
            </a:r>
          </a:p>
          <a:p>
            <a:pPr lvl="1"/>
            <a:r>
              <a:rPr lang="es-ES" dirty="0" smtClean="0"/>
              <a:t>Sistema de control de temperatura.</a:t>
            </a:r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5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 </a:t>
            </a:r>
            <a:r>
              <a:rPr lang="es-ES" dirty="0" err="1" smtClean="0"/>
              <a:t>clad</a:t>
            </a:r>
            <a:r>
              <a:rPr lang="es-ES" dirty="0" smtClean="0"/>
              <a:t> microscopio de RX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1" y="1524207"/>
            <a:ext cx="6048671" cy="4536504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6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need use </a:t>
                </a:r>
                <a:r>
                  <a:rPr lang="en-US" dirty="0" err="1" smtClean="0"/>
                  <a:t>SiPM</a:t>
                </a:r>
                <a:r>
                  <a:rPr lang="en-US" dirty="0" smtClean="0"/>
                  <a:t> in the Tritium Project for several reasons: </a:t>
                </a:r>
              </a:p>
              <a:p>
                <a:pPr lvl="1"/>
                <a:r>
                  <a:rPr lang="en-US" dirty="0" err="1" smtClean="0"/>
                  <a:t>SiPMs</a:t>
                </a:r>
                <a:r>
                  <a:rPr lang="en-US" dirty="0" smtClean="0"/>
                  <a:t> have bigger PDE (50%) than PMTs (30%).</a:t>
                </a:r>
              </a:p>
              <a:p>
                <a:pPr lvl="1"/>
                <a:r>
                  <a:rPr lang="en-US" dirty="0" err="1" smtClean="0"/>
                  <a:t>SiPMs</a:t>
                </a:r>
                <a:r>
                  <a:rPr lang="en-US" dirty="0" smtClean="0"/>
                  <a:t> need a lower supply voltage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) than PMTs (high voltage).</a:t>
                </a:r>
              </a:p>
              <a:p>
                <a:r>
                  <a:rPr lang="en-US" dirty="0" smtClean="0"/>
                  <a:t>But we have found new problems:</a:t>
                </a:r>
              </a:p>
              <a:p>
                <a:pPr lvl="1"/>
                <a:r>
                  <a:rPr lang="en-US" dirty="0" smtClean="0"/>
                  <a:t>The gain depend on the temperature</a:t>
                </a:r>
                <a:endParaRPr lang="en-US" dirty="0"/>
              </a:p>
              <a:p>
                <a:pPr lvl="1"/>
                <a:r>
                  <a:rPr lang="en-US" dirty="0" smtClean="0"/>
                  <a:t>We need have a constant gain.</a:t>
                </a:r>
                <a:endParaRPr lang="en-US" dirty="0"/>
              </a:p>
              <a:p>
                <a:pPr lvl="1"/>
                <a:r>
                  <a:rPr lang="en-US" dirty="0" smtClean="0"/>
                  <a:t>We have had to develop a method which allow to maintain the constant gain.</a:t>
                </a: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15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36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Explicación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SiPM</a:t>
                </a:r>
                <a:endParaRPr lang="en-US" dirty="0" smtClean="0"/>
              </a:p>
              <a:p>
                <a:r>
                  <a:rPr lang="en-US" dirty="0" smtClean="0"/>
                  <a:t>Model of the </a:t>
                </a:r>
                <a:r>
                  <a:rPr lang="en-US" dirty="0" err="1" smtClean="0"/>
                  <a:t>SiPM</a:t>
                </a:r>
                <a:r>
                  <a:rPr lang="en-US" dirty="0" smtClean="0"/>
                  <a:t> (In this job): Hamamatsu Photonics,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≈435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		  					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final model will be: </a:t>
                </a:r>
                <a:r>
                  <a:rPr lang="en-US" dirty="0" err="1" smtClean="0"/>
                  <a:t>Hammamtsu</a:t>
                </a:r>
                <a:r>
                  <a:rPr lang="en-US" dirty="0" smtClean="0"/>
                  <a:t> Photonics,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13360−6075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15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3" y="2301464"/>
            <a:ext cx="4012218" cy="24482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73" y="2308457"/>
            <a:ext cx="4189317" cy="2462771"/>
          </a:xfrm>
          <a:prstGeom prst="rect">
            <a:avLst/>
          </a:prstGeom>
        </p:spPr>
      </p:pic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96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the method to level of one channel.</a:t>
            </a:r>
            <a:br>
              <a:rPr lang="en-U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instrumentation.</a:t>
            </a:r>
          </a:p>
          <a:p>
            <a:r>
              <a:rPr lang="en-US" dirty="0" smtClean="0"/>
              <a:t>¿How can you calculate the gain of the </a:t>
            </a:r>
            <a:r>
              <a:rPr lang="en-US" dirty="0" err="1" smtClean="0"/>
              <a:t>SiPM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dependence in the gain</a:t>
            </a:r>
          </a:p>
          <a:p>
            <a:pPr lvl="1"/>
            <a:r>
              <a:rPr lang="en-US" dirty="0" smtClean="0"/>
              <a:t>Gain </a:t>
            </a:r>
            <a:r>
              <a:rPr lang="en-US" dirty="0" err="1" smtClean="0"/>
              <a:t>vs</a:t>
            </a:r>
            <a:r>
              <a:rPr lang="en-US" dirty="0" smtClean="0"/>
              <a:t> Temperature</a:t>
            </a:r>
          </a:p>
          <a:p>
            <a:pPr lvl="1"/>
            <a:r>
              <a:rPr lang="en-US" dirty="0" smtClean="0"/>
              <a:t>Gain </a:t>
            </a:r>
            <a:r>
              <a:rPr lang="en-US" dirty="0" err="1" smtClean="0"/>
              <a:t>vs</a:t>
            </a:r>
            <a:r>
              <a:rPr lang="en-US" dirty="0" smtClean="0"/>
              <a:t> Supply voltage</a:t>
            </a:r>
          </a:p>
          <a:p>
            <a:r>
              <a:rPr lang="en-US" dirty="0" smtClean="0"/>
              <a:t>Method of compensation.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21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Experimental instrumentation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s-ES" dirty="0" smtClean="0"/>
              </a:p>
              <a:p>
                <a:r>
                  <a:rPr lang="en-US" sz="2000" dirty="0" smtClean="0"/>
                  <a:t>Experimental instrumentation:</a:t>
                </a:r>
              </a:p>
              <a:p>
                <a:pPr lvl="1"/>
                <a:r>
                  <a:rPr lang="en-US" sz="2000" dirty="0" smtClean="0"/>
                  <a:t>Control system of the temperature (DYCOMETAL, CCM 81)</a:t>
                </a:r>
              </a:p>
              <a:p>
                <a:pPr lvl="2"/>
                <a:r>
                  <a:rPr lang="en-US" sz="2000" dirty="0" smtClean="0"/>
                  <a:t>Temperature and humidity.</a:t>
                </a:r>
                <a:endParaRPr lang="en-US" sz="2000" dirty="0"/>
              </a:p>
              <a:p>
                <a:pPr lvl="2"/>
                <a:r>
                  <a:rPr lang="en-US" sz="2000" dirty="0" smtClean="0"/>
                  <a:t>Faraday cage.</a:t>
                </a:r>
              </a:p>
              <a:p>
                <a:pPr lvl="1"/>
                <a:r>
                  <a:rPr lang="en-US" sz="2000" dirty="0" smtClean="0"/>
                  <a:t>Voltage generator:</a:t>
                </a:r>
              </a:p>
              <a:p>
                <a:pPr lvl="2"/>
                <a:r>
                  <a:rPr lang="en-US" sz="2000" dirty="0" err="1"/>
                  <a:t>Keithley</a:t>
                </a:r>
                <a:r>
                  <a:rPr lang="en-US" sz="2000" dirty="0"/>
                  <a:t>, 6517B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≈1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𝑚𝑉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ISO-TECH, IPS-4303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≈0,1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err="1" smtClean="0"/>
                  <a:t>Diodo</a:t>
                </a:r>
                <a:r>
                  <a:rPr lang="en-US" sz="2000" dirty="0" smtClean="0"/>
                  <a:t> LED (</a:t>
                </a:r>
                <a:r>
                  <a:rPr lang="en-US" sz="2000" dirty="0" err="1" smtClean="0"/>
                  <a:t>Roithner</a:t>
                </a:r>
                <a:r>
                  <a:rPr lang="en-US" sz="2000" dirty="0" smtClean="0"/>
                  <a:t> Laser </a:t>
                </a:r>
                <a:r>
                  <a:rPr lang="en-US" sz="2000" dirty="0" err="1" smtClean="0"/>
                  <a:t>Technik</a:t>
                </a:r>
                <a:r>
                  <a:rPr lang="en-US" sz="2000" dirty="0" smtClean="0"/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=435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Pulse generator</a:t>
                </a:r>
              </a:p>
              <a:p>
                <a:pPr lvl="1"/>
                <a:r>
                  <a:rPr lang="en-US" sz="2000" dirty="0" err="1" smtClean="0"/>
                  <a:t>SiPM</a:t>
                </a:r>
                <a:r>
                  <a:rPr lang="en-US" sz="20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𝑜𝑣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=25º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285 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𝑝𝑖𝑥𝑒𝑙𝑠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75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→1,3∗1,3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Card (G=170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T=25ºC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6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91" y="3308620"/>
            <a:ext cx="5062527" cy="32717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3" y="2179675"/>
            <a:ext cx="4322441" cy="39360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9" y="2191286"/>
            <a:ext cx="3909425" cy="39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130753" cy="1320800"/>
          </a:xfrm>
        </p:spPr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Calculate</a:t>
            </a:r>
            <a:r>
              <a:rPr lang="es-ES" dirty="0" smtClean="0">
                <a:solidFill>
                  <a:schemeClr val="accent2"/>
                </a:solidFill>
              </a:rPr>
              <a:t> of </a:t>
            </a:r>
            <a:r>
              <a:rPr lang="es-ES" dirty="0" err="1" smtClean="0">
                <a:solidFill>
                  <a:schemeClr val="accent2"/>
                </a:solidFill>
              </a:rPr>
              <a:t>the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gain</a:t>
            </a:r>
            <a:r>
              <a:rPr lang="es-ES" dirty="0" smtClean="0">
                <a:solidFill>
                  <a:schemeClr val="accent2"/>
                </a:solidFill>
              </a:rPr>
              <a:t> of </a:t>
            </a:r>
            <a:r>
              <a:rPr lang="es-ES" dirty="0" err="1" smtClean="0">
                <a:solidFill>
                  <a:schemeClr val="accent2"/>
                </a:solidFill>
              </a:rPr>
              <a:t>the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SiPM</a:t>
            </a:r>
            <a:r>
              <a:rPr lang="es-ES" dirty="0" smtClean="0">
                <a:solidFill>
                  <a:schemeClr val="accent2"/>
                </a:solidFill>
              </a:rPr>
              <a:t>.	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28800"/>
                <a:ext cx="6347714" cy="441256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Out </a:t>
                </a:r>
                <a:r>
                  <a:rPr lang="es-ES" dirty="0" err="1" smtClean="0"/>
                  <a:t>signal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the</a:t>
                </a:r>
                <a:r>
                  <a:rPr lang="es-ES" dirty="0" smtClean="0"/>
                  <a:t> </a:t>
                </a:r>
                <a:r>
                  <a:rPr lang="es-ES" sz="2000" dirty="0" err="1" smtClean="0"/>
                  <a:t>system</a:t>
                </a:r>
                <a:r>
                  <a:rPr lang="es-ES" sz="2000" dirty="0" smtClean="0"/>
                  <a:t> (T=25ºC, H=60%,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𝑜𝑣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2000" dirty="0" smtClean="0"/>
                  <a:t>):</a:t>
                </a:r>
              </a:p>
              <a:p>
                <a:endParaRPr lang="es-ES" sz="2000" dirty="0"/>
              </a:p>
              <a:p>
                <a:endParaRPr lang="es-ES" sz="2000" dirty="0" smtClean="0"/>
              </a:p>
              <a:p>
                <a:endParaRPr lang="es-ES" sz="2000" dirty="0"/>
              </a:p>
              <a:p>
                <a:endParaRPr lang="es-ES" sz="2000" dirty="0" smtClean="0"/>
              </a:p>
              <a:p>
                <a:pPr marL="0" indent="0">
                  <a:buNone/>
                </a:pPr>
                <a:endParaRPr lang="es-ES" sz="2000" dirty="0" smtClean="0"/>
              </a:p>
              <a:p>
                <a:r>
                  <a:rPr lang="en-US" sz="2000" dirty="0"/>
                  <a:t>S</a:t>
                </a:r>
                <a:r>
                  <a:rPr lang="en-US" sz="2000" dirty="0" smtClean="0"/>
                  <a:t>ynchronization </a:t>
                </a:r>
                <a:r>
                  <a:rPr lang="es-ES" sz="2000" dirty="0" err="1" smtClean="0"/>
                  <a:t>signal</a:t>
                </a:r>
                <a:r>
                  <a:rPr lang="es-ES" sz="2000" dirty="0" smtClean="0"/>
                  <a:t> of the system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2000" dirty="0" smtClean="0"/>
                  <a:t>Trigger</a:t>
                </a:r>
              </a:p>
              <a:p>
                <a:r>
                  <a:rPr lang="es-ES" sz="2000" dirty="0" err="1" smtClean="0"/>
                  <a:t>The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gain</a:t>
                </a:r>
                <a:r>
                  <a:rPr lang="es-ES" sz="2000" dirty="0" smtClean="0"/>
                  <a:t> of </a:t>
                </a:r>
                <a:r>
                  <a:rPr lang="es-ES" sz="2000" dirty="0" err="1" smtClean="0"/>
                  <a:t>the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SiPM</a:t>
                </a:r>
                <a:r>
                  <a:rPr lang="es-E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𝑐𝑎𝑟𝑑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𝑐𝑎𝑟𝑑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28800"/>
                <a:ext cx="6347714" cy="4412563"/>
              </a:xfrm>
              <a:blipFill rotWithShape="0">
                <a:blip r:embed="rId2"/>
                <a:stretch>
                  <a:fillRect l="-384" t="-8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91906"/>
            <a:ext cx="8427060" cy="19266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794919" y="2361863"/>
            <a:ext cx="7933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Trigger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20073" y="3055247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Señal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176409" y="3209135"/>
            <a:ext cx="1067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Fondo</a:t>
            </a:r>
            <a:endParaRPr lang="es-ES" sz="1400" dirty="0"/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12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7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analysis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Out signal of the system: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lvl="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≈500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358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3" y="3919339"/>
            <a:ext cx="8445649" cy="18956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3" y="1992657"/>
            <a:ext cx="8427060" cy="1926682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716016" y="2636912"/>
            <a:ext cx="0" cy="15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868144" y="2636912"/>
            <a:ext cx="0" cy="15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23928" y="4682890"/>
            <a:ext cx="5943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Ped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8280" y="4132377"/>
            <a:ext cx="219072" cy="3169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09407" y="3824600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13725" y="4012383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701495" y="4348216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4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066866" y="4734364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87880" y="5009238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781615" y="5049137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7</a:t>
            </a:r>
            <a:endParaRPr lang="es-ES" sz="1400" dirty="0"/>
          </a:p>
        </p:txBody>
      </p:sp>
      <p:sp>
        <p:nvSpPr>
          <p:cNvPr id="2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26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8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1" y="1516640"/>
            <a:ext cx="8445649" cy="23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Análisis de datos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986737" cy="3880773"/>
              </a:xfrm>
            </p:spPr>
            <p:txBody>
              <a:bodyPr/>
              <a:lstStyle/>
              <a:p>
                <a:r>
                  <a:rPr lang="es-ES" dirty="0" smtClean="0"/>
                  <a:t>Calculo de la ganancia:</a:t>
                </a:r>
              </a:p>
              <a:p>
                <a:pPr lvl="1"/>
                <a:r>
                  <a:rPr lang="es-ES" dirty="0" smtClean="0"/>
                  <a:t>Método 1: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𝐶𝑒𝑛𝑡𝑟𝑜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986737" cy="3880773"/>
              </a:xfrm>
              <a:blipFill rotWithShape="0">
                <a:blip r:embed="rId2"/>
                <a:stretch>
                  <a:fillRect l="-175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19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7071</TotalTime>
  <Words>937</Words>
  <Application>Microsoft Office PowerPoint</Application>
  <PresentationFormat>Presentación en pantalla (4:3)</PresentationFormat>
  <Paragraphs>346</Paragraphs>
  <Slides>28</Slides>
  <Notes>1</Notes>
  <HiddenSlides>11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 3</vt:lpstr>
      <vt:lpstr>Faceta</vt:lpstr>
      <vt:lpstr>Automation of the process of the measure of the tritium levels in water</vt:lpstr>
      <vt:lpstr>Index</vt:lpstr>
      <vt:lpstr>Introduction</vt:lpstr>
      <vt:lpstr>Introduction</vt:lpstr>
      <vt:lpstr>Explain the method to level of one channel. </vt:lpstr>
      <vt:lpstr>Experimental instrumentation</vt:lpstr>
      <vt:lpstr>Calculate of the gain of the SiPM. </vt:lpstr>
      <vt:lpstr>Data analysis</vt:lpstr>
      <vt:lpstr>Análisis de datos</vt:lpstr>
      <vt:lpstr>Resultados </vt:lpstr>
      <vt:lpstr>Data analysis (ROOT)</vt:lpstr>
      <vt:lpstr>Análisis de datos</vt:lpstr>
      <vt:lpstr>Calibration in temperature and supply voltage </vt:lpstr>
      <vt:lpstr>Calibration in temperature </vt:lpstr>
      <vt:lpstr>Calibration in supply voltage</vt:lpstr>
      <vt:lpstr>Estabilización de la ganancia</vt:lpstr>
      <vt:lpstr>Stabilization of the gain</vt:lpstr>
      <vt:lpstr>Extending to several channels. </vt:lpstr>
      <vt:lpstr>Prototipe </vt:lpstr>
      <vt:lpstr>This is all</vt:lpstr>
      <vt:lpstr>Conclusiones y Resultados</vt:lpstr>
      <vt:lpstr>Investigaciones a realizar en un futuro inmediato</vt:lpstr>
      <vt:lpstr>Investigaciones a realizar en un futuro inmediato</vt:lpstr>
      <vt:lpstr>Previsiones de futuro</vt:lpstr>
      <vt:lpstr>Previsiones de futuro</vt:lpstr>
      <vt:lpstr>Previsiones de futuro</vt:lpstr>
      <vt:lpstr>Previsiones de futuro</vt:lpstr>
      <vt:lpstr>Sin clad microscopio de RX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bosón de Higgs</dc:title>
  <dc:creator>Marcos</dc:creator>
  <cp:lastModifiedBy>LUCIA</cp:lastModifiedBy>
  <cp:revision>394</cp:revision>
  <dcterms:created xsi:type="dcterms:W3CDTF">2016-06-12T18:38:44Z</dcterms:created>
  <dcterms:modified xsi:type="dcterms:W3CDTF">2017-09-23T17:04:58Z</dcterms:modified>
</cp:coreProperties>
</file>