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7"/>
  </p:notesMasterIdLst>
  <p:sldIdLst>
    <p:sldId id="256" r:id="rId2"/>
    <p:sldId id="345" r:id="rId3"/>
    <p:sldId id="362" r:id="rId4"/>
    <p:sldId id="361" r:id="rId5"/>
    <p:sldId id="363" r:id="rId6"/>
    <p:sldId id="274" r:id="rId7"/>
    <p:sldId id="277" r:id="rId8"/>
    <p:sldId id="279" r:id="rId9"/>
    <p:sldId id="348" r:id="rId10"/>
    <p:sldId id="283" r:id="rId11"/>
    <p:sldId id="349" r:id="rId12"/>
    <p:sldId id="284" r:id="rId13"/>
    <p:sldId id="285" r:id="rId14"/>
    <p:sldId id="289" r:id="rId15"/>
    <p:sldId id="291" r:id="rId16"/>
    <p:sldId id="293" r:id="rId17"/>
    <p:sldId id="296" r:id="rId18"/>
    <p:sldId id="342" r:id="rId19"/>
    <p:sldId id="337" r:id="rId20"/>
    <p:sldId id="351" r:id="rId21"/>
    <p:sldId id="338" r:id="rId22"/>
    <p:sldId id="339" r:id="rId23"/>
    <p:sldId id="340" r:id="rId24"/>
    <p:sldId id="341" r:id="rId25"/>
    <p:sldId id="360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A" initials="L" lastIdx="2" clrIdx="0">
    <p:extLst>
      <p:ext uri="{19B8F6BF-5375-455C-9EA6-DF929625EA0E}">
        <p15:presenceInfo xmlns:p15="http://schemas.microsoft.com/office/powerpoint/2012/main" userId="LUC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434" autoAdjust="0"/>
  </p:normalViewPr>
  <p:slideViewPr>
    <p:cSldViewPr>
      <p:cViewPr varScale="1">
        <p:scale>
          <a:sx n="122" d="100"/>
          <a:sy n="122" d="100"/>
        </p:scale>
        <p:origin x="5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23T10:01:14.296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A3A62-AF02-4C91-A0AB-FD249BAC753A}" type="datetimeFigureOut">
              <a:rPr lang="es-ES" smtClean="0"/>
              <a:t>22/09/2017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16D93-7B06-4B9A-935B-684CF695FB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306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16D93-7B06-4B9A-935B-684CF695FB42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67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69E6-12FB-47CF-B624-C4476DFBB945}" type="datetime1">
              <a:rPr lang="es-ES" smtClean="0"/>
              <a:t>22/09/2017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5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2A1C-5AD3-412E-99B9-AA3FB091008E}" type="datetime1">
              <a:rPr lang="es-ES" smtClean="0"/>
              <a:t>22/09/2017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96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53BC-2C57-4025-B7D6-BC7B9D61A65B}" type="datetime1">
              <a:rPr lang="es-ES" smtClean="0"/>
              <a:t>22/09/2017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871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3854-6B26-48D7-A34D-3C31506A1958}" type="datetime1">
              <a:rPr lang="es-ES" smtClean="0"/>
              <a:t>22/09/2017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78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FB8-66E4-4E3A-964F-8291A5E8FD4F}" type="datetime1">
              <a:rPr lang="es-ES" smtClean="0"/>
              <a:t>22/09/2017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946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73EE-E19E-4BB9-8627-D07095A3F8B8}" type="datetime1">
              <a:rPr lang="es-ES" smtClean="0"/>
              <a:t>22/09/2017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119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59D3-527B-4DFB-BB44-AE5F1183D494}" type="datetime1">
              <a:rPr lang="es-ES" smtClean="0"/>
              <a:t>22/09/2017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907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F396-2C36-4719-A680-B94F9B6D6B94}" type="datetime1">
              <a:rPr lang="es-ES" smtClean="0"/>
              <a:t>22/09/2017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72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62EF-8268-448A-9801-F1529112F5C8}" type="datetime1">
              <a:rPr lang="es-ES" smtClean="0"/>
              <a:t>22/09/2017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070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7F4A-1225-4C83-B04B-714278AC3CC4}" type="datetime1">
              <a:rPr lang="es-ES" smtClean="0"/>
              <a:t>22/09/2017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10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02B5-A71F-4D6B-93F0-2350C18F18CC}" type="datetime1">
              <a:rPr lang="es-ES" smtClean="0"/>
              <a:t>22/09/2017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11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460-582E-4E40-B6A8-8700DCF74AB1}" type="datetime1">
              <a:rPr lang="es-ES" smtClean="0"/>
              <a:t>22/09/2017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2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E315-C778-4C54-B55F-BE00E2EF2818}" type="datetime1">
              <a:rPr lang="es-ES" smtClean="0"/>
              <a:t>22/09/2017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42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76FA-D5F0-41DB-9C99-CBD465177766}" type="datetime1">
              <a:rPr lang="es-ES" smtClean="0"/>
              <a:t>22/09/2017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648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DB96-2FE2-438F-8476-A34E7A3F489C}" type="datetime1">
              <a:rPr lang="es-ES" smtClean="0"/>
              <a:t>22/09/2017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96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930-17A1-4384-9927-2AD440394734}" type="datetime1">
              <a:rPr lang="es-ES" smtClean="0"/>
              <a:t>22/09/2017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24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7A604-2D62-4679-9E5F-770BB76C4FF0}" type="datetime1">
              <a:rPr lang="es-ES" smtClean="0"/>
              <a:t>22/09/2017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97EA5C-5595-467C-8911-89E59E67D7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82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7704856" cy="27363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Automation of the process of the measure of the tritium levels in water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3762804"/>
            <a:ext cx="7920880" cy="2978564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Marcos </a:t>
            </a:r>
            <a:r>
              <a:rPr lang="en-US" dirty="0" err="1" smtClean="0">
                <a:solidFill>
                  <a:schemeClr val="tx1"/>
                </a:solidFill>
              </a:rPr>
              <a:t>Martínez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Roig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Supervisors: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José </a:t>
            </a:r>
            <a:r>
              <a:rPr lang="en-US" dirty="0" err="1" smtClean="0">
                <a:solidFill>
                  <a:schemeClr val="tx1"/>
                </a:solidFill>
              </a:rPr>
              <a:t>Díaz</a:t>
            </a:r>
            <a:r>
              <a:rPr lang="en-US" dirty="0" smtClean="0">
                <a:solidFill>
                  <a:schemeClr val="tx1"/>
                </a:solidFill>
              </a:rPr>
              <a:t> Medina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Nadia </a:t>
            </a:r>
            <a:r>
              <a:rPr lang="en-US" dirty="0" err="1" smtClean="0">
                <a:solidFill>
                  <a:schemeClr val="tx1"/>
                </a:solidFill>
              </a:rPr>
              <a:t>Yahlali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Haddou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948264" y="6374919"/>
            <a:ext cx="512638" cy="365125"/>
          </a:xfrm>
        </p:spPr>
        <p:txBody>
          <a:bodyPr/>
          <a:lstStyle/>
          <a:p>
            <a:fld id="{F897EA5C-5595-467C-8911-89E59E67D731}" type="slidenum">
              <a:rPr lang="es-ES" smtClean="0"/>
              <a:t>1</a:t>
            </a:fld>
            <a:endParaRPr lang="es-ES"/>
          </a:p>
        </p:txBody>
      </p:sp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 txBox="1">
            <a:spLocks/>
          </p:cNvSpPr>
          <p:nvPr/>
        </p:nvSpPr>
        <p:spPr>
          <a:xfrm>
            <a:off x="7452320" y="6482026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>
                <a:solidFill>
                  <a:srgbClr val="FF0000"/>
                </a:solidFill>
              </a:rPr>
              <a:t>1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7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2"/>
    </mc:Choice>
    <mc:Fallback xmlns="">
      <p:transition spd="slow" advTm="538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Resultados 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49262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 smtClean="0"/>
                  <a:t>Calculo de la ganancia:</a:t>
                </a:r>
              </a:p>
              <a:p>
                <a:pPr lvl="1"/>
                <a:r>
                  <a:rPr lang="es-ES" dirty="0" smtClean="0"/>
                  <a:t>Método 2: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𝐶𝑒𝑛𝑡𝑟𝑜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𝑝𝑖𝑐𝑜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𝐺𝑒𝑅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b="0" dirty="0" smtClean="0"/>
              </a:p>
              <a:p>
                <a:pPr marL="274320" lvl="1" indent="0">
                  <a:buNone/>
                </a:pPr>
                <a:endParaRPr lang="es-ES" dirty="0" smtClean="0"/>
              </a:p>
              <a:p>
                <a:pPr marL="274320" lvl="1" indent="0">
                  <a:buNone/>
                </a:pPr>
                <a:endParaRPr lang="es-ES" b="0" dirty="0" smtClean="0"/>
              </a:p>
              <a:p>
                <a:pPr marL="274320" lvl="1" indent="0">
                  <a:buNone/>
                </a:pPr>
                <a:endParaRPr lang="es-ES" dirty="0"/>
              </a:p>
              <a:p>
                <a:pPr marL="274320" lvl="1" indent="0">
                  <a:buNone/>
                </a:pPr>
                <a:endParaRPr lang="es-ES" b="0" dirty="0" smtClean="0"/>
              </a:p>
              <a:p>
                <a:pPr marL="274320" lvl="1" indent="0">
                  <a:buNone/>
                </a:pPr>
                <a:endParaRPr lang="es-ES" dirty="0"/>
              </a:p>
              <a:p>
                <a:pPr marL="274320" lvl="1" indent="0">
                  <a:buNone/>
                </a:pPr>
                <a:endParaRPr lang="es-ES" b="0" dirty="0" smtClean="0"/>
              </a:p>
              <a:p>
                <a:pPr marL="274320" lvl="1" indent="0">
                  <a:buNone/>
                </a:pPr>
                <a:endParaRPr lang="es-ES" dirty="0"/>
              </a:p>
              <a:p>
                <a:pPr marL="274320" lvl="1" indent="0">
                  <a:buNone/>
                </a:pPr>
                <a:endParaRPr lang="es-ES" b="0" dirty="0" smtClean="0"/>
              </a:p>
              <a:p>
                <a:pPr marL="274320" lvl="1" indent="0">
                  <a:buNone/>
                </a:pPr>
                <a:endParaRPr lang="es-ES" dirty="0"/>
              </a:p>
              <a:p>
                <a:pPr marL="274320" lvl="1" indent="0">
                  <a:buNone/>
                </a:pPr>
                <a:endParaRPr lang="es-ES" b="0" dirty="0" smtClean="0"/>
              </a:p>
              <a:p>
                <a:pPr marL="274320" lvl="1" indent="0" algn="ctr">
                  <a:buNone/>
                </a:pPr>
                <a:r>
                  <a:rPr lang="es-ES" dirty="0" smtClean="0"/>
                  <a:t>Incluye errores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 No apreciables</a:t>
                </a:r>
                <a:endParaRPr lang="es-ES" dirty="0"/>
              </a:p>
              <a:p>
                <a:pPr marL="274320" lvl="1" indent="0">
                  <a:buNone/>
                </a:pPr>
                <a:endParaRPr lang="es-ES" b="0" dirty="0" smtClean="0"/>
              </a:p>
              <a:p>
                <a:pPr marL="274320" lvl="1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4926288"/>
              </a:xfrm>
              <a:blipFill rotWithShape="0">
                <a:blip r:embed="rId2"/>
                <a:stretch>
                  <a:fillRect l="-215" t="-13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54981"/>
            <a:ext cx="7992888" cy="3240360"/>
          </a:xfrm>
          <a:prstGeom prst="rect">
            <a:avLst/>
          </a:prstGeom>
        </p:spPr>
      </p:pic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19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2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Data analysis (ROOT)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492628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calculate of the gain: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𝐶𝑒𝑛𝑡𝑒𝑟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𝐺𝑒𝑅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274320" lvl="1" indent="0">
                  <a:buNone/>
                </a:pPr>
                <a:endParaRPr lang="en-US" dirty="0" smtClean="0"/>
              </a:p>
              <a:p>
                <a:pPr marL="274320" lvl="1" indent="0">
                  <a:buNone/>
                </a:pPr>
                <a:endParaRPr lang="en-US" b="0" dirty="0" smtClean="0"/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endParaRPr lang="en-US" b="0" dirty="0" smtClean="0"/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endParaRPr lang="en-US" b="0" dirty="0" smtClean="0"/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endParaRPr lang="en-US" b="0" dirty="0" smtClean="0"/>
              </a:p>
              <a:p>
                <a:pPr marL="274320" lvl="1" indent="0">
                  <a:buNone/>
                </a:pPr>
                <a:endParaRPr lang="en-US" b="0" dirty="0" smtClean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718,2±6,9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𝑆𝑖𝑃𝑀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𝑝𝑖𝑐𝑜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𝐻𝑎𝑚𝑎𝑚𝑎𝑡𝑠𝑢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≈5,6 %</m:t>
                      </m:r>
                    </m:oMath>
                  </m:oMathPara>
                </a14:m>
                <a:endParaRPr lang="en-US" dirty="0"/>
              </a:p>
              <a:p>
                <a:pPr marL="274320" lvl="1" indent="0">
                  <a:buNone/>
                </a:pPr>
                <a:endParaRPr lang="en-US" b="0" dirty="0" smtClean="0"/>
              </a:p>
              <a:p>
                <a:pPr marL="274320" lvl="1" indent="0">
                  <a:buNone/>
                </a:pPr>
                <a:endParaRPr lang="es-E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4926288"/>
              </a:xfrm>
              <a:blipFill rotWithShape="0">
                <a:blip r:embed="rId2"/>
                <a:stretch>
                  <a:fillRect l="-215" t="-86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9</a:t>
            </a:r>
            <a:endParaRPr lang="es-ES" sz="2000" dirty="0">
              <a:solidFill>
                <a:srgbClr val="FF0000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49" y="2184384"/>
            <a:ext cx="7992888" cy="324036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 rot="16200000">
            <a:off x="197977" y="2058126"/>
            <a:ext cx="73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(V)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84125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Análisis de datos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4854280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Resultados de la ganancia:</a:t>
                </a:r>
              </a:p>
              <a:p>
                <a:pPr lvl="1"/>
                <a:r>
                  <a:rPr lang="es-ES" dirty="0" smtClean="0"/>
                  <a:t>Método 1: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6,4±2,2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s-ES" b="0" dirty="0" smtClean="0"/>
              </a:p>
              <a:p>
                <a:pPr marL="274320" lvl="1" indent="0">
                  <a:buNone/>
                </a:pPr>
                <a:endParaRPr lang="es-ES" dirty="0" smtClean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𝑆𝑖𝑃𝑀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3,8±1,3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ES" b="0" dirty="0" smtClean="0"/>
              </a:p>
              <a:p>
                <a:pPr marL="274320" lvl="1" indent="0">
                  <a:buNone/>
                </a:pPr>
                <a:endParaRPr lang="es-ES" dirty="0" smtClean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≈5 %</m:t>
                      </m:r>
                    </m:oMath>
                  </m:oMathPara>
                </a14:m>
                <a:endParaRPr lang="es-ES" dirty="0" smtClean="0"/>
              </a:p>
              <a:p>
                <a:pPr lvl="1"/>
                <a:r>
                  <a:rPr lang="es-ES" dirty="0" smtClean="0"/>
                  <a:t>Método 2: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718,2±6,9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ES" dirty="0" smtClean="0"/>
              </a:p>
              <a:p>
                <a:pPr marL="274320" lvl="1" indent="0">
                  <a:buNone/>
                </a:pPr>
                <a:endParaRPr lang="es-ES" dirty="0" smtClean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𝑆𝑖𝑃𝑀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422,5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s-ES" dirty="0" smtClean="0"/>
              </a:p>
              <a:p>
                <a:pPr marL="274320" lvl="1" indent="0">
                  <a:buNone/>
                </a:pPr>
                <a:endParaRPr lang="es-ES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5,6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4854280"/>
              </a:xfrm>
              <a:blipFill rotWithShape="0">
                <a:blip r:embed="rId2"/>
                <a:stretch>
                  <a:fillRect l="-215" t="-87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76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994849" cy="1320800"/>
          </a:xfrm>
        </p:spPr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Calibración en temperatura y voltaje operacional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55063" y="1930400"/>
                <a:ext cx="8503920" cy="485428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1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15−41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º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s-ES" b="0" dirty="0" smtClean="0"/>
                  <a:t> Condiciones </a:t>
                </a:r>
                <a:r>
                  <a:rPr lang="es-ES" dirty="0" smtClean="0"/>
                  <a:t>de temperatura.</a:t>
                </a:r>
                <a:endParaRPr lang="es-ES" b="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=2º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ES" dirty="0" smtClean="0"/>
              </a:p>
              <a:p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=50,97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E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=0,2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s-ES" dirty="0"/>
              </a:p>
              <a:p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063" y="1930400"/>
                <a:ext cx="8503920" cy="4854280"/>
              </a:xfrm>
              <a:blipFill rotWithShape="0">
                <a:blip r:embed="rId2"/>
                <a:stretch>
                  <a:fillRect l="-143" t="-87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>
                <a:solidFill>
                  <a:srgbClr val="FF0000"/>
                </a:solidFill>
              </a:rPr>
              <a:t>1</a:t>
            </a:r>
            <a:r>
              <a:rPr lang="es-ES" sz="2000" dirty="0" smtClean="0">
                <a:solidFill>
                  <a:srgbClr val="FF0000"/>
                </a:solidFill>
              </a:rPr>
              <a:t>0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Calibración en temperatura 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49982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𝐴𝑗𝑢𝑠𝑡𝑒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ES" b="0" dirty="0" smtClean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−140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3±2,7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º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1050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0±7,7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ES" b="0" dirty="0" smtClean="0"/>
              </a:p>
              <a:p>
                <a:pPr marL="0" indent="0">
                  <a:buNone/>
                </a:pPr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499829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2" y="1988840"/>
            <a:ext cx="8262299" cy="3816424"/>
          </a:xfrm>
          <a:prstGeom prst="rect">
            <a:avLst/>
          </a:prstGeom>
        </p:spPr>
      </p:pic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21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937350" y="5528265"/>
            <a:ext cx="73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(</a:t>
            </a:r>
            <a:r>
              <a:rPr lang="es-ES" sz="1200" dirty="0" err="1" smtClean="0"/>
              <a:t>ºC</a:t>
            </a:r>
            <a:r>
              <a:rPr lang="es-ES" sz="1200" dirty="0" smtClean="0"/>
              <a:t>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9251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06817" cy="1320800"/>
          </a:xfrm>
        </p:spPr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Calibración en Voltaje de operación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23527" y="1494109"/>
                <a:ext cx="8503920" cy="5157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𝐴𝑗𝑢𝑠𝑡𝑒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ES" b="0" dirty="0" smtClean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endParaRPr lang="es-ES" b="0" dirty="0" smtClean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:endParaRPr lang="es-E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234,1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2,6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;     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−119,4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s-E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𝐵𝐷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𝐵𝐷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type m:val="skw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=50,99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;              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h𝑎𝑚𝑎𝑚𝑎𝑡𝑠𝑢</m:t>
                              </m:r>
                            </m:sub>
                          </m:sSub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=50,97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nor/>
                        </m:rPr>
                        <a:rPr lang="es-ES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s-E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≈0,04 %</m:t>
                      </m:r>
                    </m:oMath>
                  </m:oMathPara>
                </a14:m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7" y="1494109"/>
                <a:ext cx="8503920" cy="5157192"/>
              </a:xfrm>
              <a:blipFill rotWithShape="0">
                <a:blip r:embed="rId2"/>
                <a:stretch>
                  <a:fillRect b="-543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08" y="1855218"/>
            <a:ext cx="8207279" cy="3384376"/>
          </a:xfrm>
          <a:prstGeom prst="rect">
            <a:avLst/>
          </a:prstGeom>
        </p:spPr>
      </p:pic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22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898044" y="4972979"/>
            <a:ext cx="73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(V)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6578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Estabilización de la ganancia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4998296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Estudio con el voltaje operacional y la temperatura: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;                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𝑎𝑇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ES" dirty="0" smtClean="0"/>
              </a:p>
              <a:p>
                <a:r>
                  <a:rPr lang="es-ES" dirty="0" smtClean="0"/>
                  <a:t>Ecuación de compensación: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m:rPr>
                          <m:sty m:val="p"/>
                        </m:rPr>
                        <a:rPr lang="es-E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59,9±1,3</m:t>
                          </m:r>
                          <m:f>
                            <m:fPr>
                              <m:type m:val="skw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𝑚𝑉</m:t>
                              </m:r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º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s-ES" dirty="0" smtClean="0"/>
              </a:p>
              <a:p>
                <a:r>
                  <a:rPr lang="es-ES" dirty="0"/>
                  <a:t>Necesidad de situación de referencia.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𝑐𝑜𝑛𝑠𝑡𝑎𝑛𝑡𝑒</m:t>
                      </m:r>
                    </m:oMath>
                  </m:oMathPara>
                </a14:m>
                <a:endParaRPr lang="es-ES" dirty="0" smtClean="0"/>
              </a:p>
              <a:p>
                <a:r>
                  <a:rPr lang="es-ES" dirty="0"/>
                  <a:t>Comprobación:</a:t>
                </a:r>
              </a:p>
              <a:p>
                <a:pPr lvl="1"/>
                <a:r>
                  <a:rPr lang="es-ES" dirty="0"/>
                  <a:t>Situación </a:t>
                </a:r>
                <a:r>
                  <a:rPr lang="es-ES" dirty="0" smtClean="0"/>
                  <a:t>anterior.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=7,18·</m:t>
                    </m:r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s-E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=25º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=53,57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dirty="0" smtClean="0"/>
                  <a:t> </a:t>
                </a:r>
                <a:endParaRPr lang="es-ES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21−29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º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=2 º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  <a:p>
                <a:endParaRPr lang="es-ES" dirty="0" smtClean="0"/>
              </a:p>
              <a:p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4998296"/>
              </a:xfrm>
              <a:blipFill rotWithShape="0">
                <a:blip r:embed="rId2"/>
                <a:stretch>
                  <a:fillRect l="-215" t="-8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24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12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Estabilización de la ganancia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507030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ES" dirty="0" smtClean="0"/>
                  <a:t>Compensamos una variación en la ganancia debido a una variación en la  temperatura con una variación en el voltaje operacional (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≈60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𝑚𝑉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/º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ES" dirty="0" smtClean="0"/>
                  <a:t>)</a:t>
                </a:r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endParaRPr lang="es-ES" dirty="0" smtClean="0"/>
              </a:p>
              <a:p>
                <a:endParaRPr lang="es-ES" dirty="0"/>
              </a:p>
              <a:p>
                <a:pPr marL="0" indent="0">
                  <a:buNone/>
                </a:pPr>
                <a:endParaRPr lang="es-E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25º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ES" i="1" dirty="0">
                          <a:latin typeface="Cambria Math" panose="02040503050406030204" pitchFamily="18" charset="0"/>
                        </a:rPr>
                        <m:t>=718,2·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E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𝐴𝑗𝑢𝑠𝑡𝑒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714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0±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≈0,28%</m:t>
                      </m:r>
                    </m:oMath>
                  </m:oMathPara>
                </a14:m>
                <a:endParaRPr lang="es-ES" dirty="0" smtClean="0"/>
              </a:p>
              <a:p>
                <a:pPr marL="274320" lvl="1" indent="0">
                  <a:buNone/>
                </a:pPr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5070304"/>
              </a:xfrm>
              <a:blipFill rotWithShape="0">
                <a:blip r:embed="rId2"/>
                <a:stretch>
                  <a:fillRect l="-645" t="-13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8" y="2063542"/>
            <a:ext cx="8667927" cy="3337128"/>
          </a:xfrm>
          <a:prstGeom prst="rect">
            <a:avLst/>
          </a:prstGeom>
        </p:spPr>
      </p:pic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23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070529" y="5120450"/>
            <a:ext cx="73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(</a:t>
            </a:r>
            <a:r>
              <a:rPr lang="es-ES" sz="1200" dirty="0" err="1" smtClean="0"/>
              <a:t>ºC</a:t>
            </a:r>
            <a:r>
              <a:rPr lang="es-ES" sz="1200" dirty="0" smtClean="0"/>
              <a:t>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34826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Conclusiones y Resultados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5214320"/>
          </a:xfrm>
        </p:spPr>
        <p:txBody>
          <a:bodyPr>
            <a:normAutofit/>
          </a:bodyPr>
          <a:lstStyle/>
          <a:p>
            <a:r>
              <a:rPr lang="es-ES" dirty="0" smtClean="0"/>
              <a:t>Hemos desarrollado el protocolo para la preparación de haces de fibras </a:t>
            </a:r>
            <a:r>
              <a:rPr lang="es-ES" dirty="0" err="1" smtClean="0"/>
              <a:t>centelleadoras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Diseño y construcción de una guillotina.</a:t>
            </a:r>
          </a:p>
          <a:p>
            <a:r>
              <a:rPr lang="es-ES" dirty="0" smtClean="0"/>
              <a:t>Hemos desarrollado un método de estabilización de la ganancia de </a:t>
            </a:r>
            <a:r>
              <a:rPr lang="es-ES" dirty="0" err="1" smtClean="0"/>
              <a:t>SiPMs</a:t>
            </a:r>
            <a:r>
              <a:rPr lang="es-ES" dirty="0" smtClean="0"/>
              <a:t> frente a variaciones de la temperatura.</a:t>
            </a:r>
          </a:p>
          <a:p>
            <a:r>
              <a:rPr lang="es-ES" dirty="0" smtClean="0"/>
              <a:t>Hemos diseñado y construido un primer prototipo que demuestre el concepto de medida de la actividad del tritio con fibras </a:t>
            </a:r>
            <a:r>
              <a:rPr lang="es-ES" dirty="0" err="1" smtClean="0"/>
              <a:t>centelleadoras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Hemos diseñado y montado de la cadena electrónica de adquisición de datos de este prototipo y hemos realizado la toma y análisis de los datos.</a:t>
            </a:r>
          </a:p>
          <a:p>
            <a:r>
              <a:rPr lang="es-ES" dirty="0" smtClean="0"/>
              <a:t>Hemos programado un paquete en </a:t>
            </a:r>
            <a:r>
              <a:rPr lang="es-ES" dirty="0" err="1" smtClean="0"/>
              <a:t>Geant</a:t>
            </a:r>
            <a:r>
              <a:rPr lang="es-ES" dirty="0" smtClean="0"/>
              <a:t> 4 que simula la señal de tritio en fibras </a:t>
            </a:r>
            <a:r>
              <a:rPr lang="es-ES" dirty="0" err="1" smtClean="0"/>
              <a:t>centelleadoras</a:t>
            </a:r>
            <a:r>
              <a:rPr lang="es-ES" dirty="0" smtClean="0"/>
              <a:t> y que constituye la base para simular todos los prototipos del proyecto TRITIUM que se construyan en un futuro.</a:t>
            </a:r>
          </a:p>
        </p:txBody>
      </p:sp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36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20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355359" cy="1320800"/>
          </a:xfrm>
        </p:spPr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Investigaciones a realizar en un futuro inmediato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844824"/>
                <a:ext cx="8503920" cy="5142312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Siguiente prototipo:</a:t>
                </a:r>
              </a:p>
              <a:p>
                <a:pPr lvl="1"/>
                <a:r>
                  <a:rPr lang="es-ES" dirty="0" err="1" smtClean="0"/>
                  <a:t>SiPM</a:t>
                </a:r>
                <a:r>
                  <a:rPr lang="es-ES" dirty="0" smtClean="0"/>
                  <a:t>: </a:t>
                </a:r>
              </a:p>
              <a:p>
                <a:pPr lvl="2"/>
                <a:r>
                  <a:rPr lang="es-ES" dirty="0"/>
                  <a:t>PMTs: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ɛ≈30%</m:t>
                    </m:r>
                  </m:oMath>
                </a14:m>
                <a:endParaRPr lang="es-ES" dirty="0"/>
              </a:p>
              <a:p>
                <a:pPr lvl="2"/>
                <a:r>
                  <a:rPr lang="es-ES" dirty="0" err="1"/>
                  <a:t>SiPM</a:t>
                </a:r>
                <a:r>
                  <a:rPr lang="es-ES" dirty="0"/>
                  <a:t>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ɛ≈50%</m:t>
                    </m:r>
                  </m:oMath>
                </a14:m>
                <a:endParaRPr lang="es-ES" dirty="0" smtClean="0"/>
              </a:p>
              <a:p>
                <a:pPr lvl="1"/>
                <a:r>
                  <a:rPr lang="es-ES" dirty="0" err="1" smtClean="0"/>
                  <a:t>SiPM</a:t>
                </a:r>
                <a:r>
                  <a:rPr lang="es-ES" dirty="0" smtClean="0"/>
                  <a:t>:   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13360−1375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es-ES" dirty="0" smtClean="0"/>
                  <a:t>	      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	       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13360−1375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𝑃𝐸</m:t>
                    </m:r>
                  </m:oMath>
                </a14:m>
                <a:endParaRPr lang="es-ES" dirty="0" smtClean="0"/>
              </a:p>
              <a:p>
                <a:pPr lvl="1"/>
                <a:endParaRPr lang="es-ES" dirty="0" smtClean="0"/>
              </a:p>
              <a:p>
                <a:pPr lvl="1"/>
                <a:endParaRPr lang="es-ES" dirty="0"/>
              </a:p>
              <a:p>
                <a:pPr lvl="1"/>
                <a:endParaRPr lang="es-ES" dirty="0" smtClean="0"/>
              </a:p>
              <a:p>
                <a:pPr lvl="1"/>
                <a:endParaRPr lang="es-ES" dirty="0"/>
              </a:p>
              <a:p>
                <a:pPr marL="274320" lvl="1" indent="0">
                  <a:buNone/>
                </a:pPr>
                <a:endParaRPr lang="es-ES" dirty="0"/>
              </a:p>
              <a:p>
                <a:pPr lvl="2"/>
                <a:r>
                  <a:rPr lang="es-ES" dirty="0" smtClean="0"/>
                  <a:t>          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285 </m:t>
                    </m:r>
                    <m:r>
                      <a:rPr lang="es-ES" i="1" dirty="0" err="1" smtClean="0">
                        <a:latin typeface="Cambria Math" panose="02040503050406030204" pitchFamily="18" charset="0"/>
                      </a:rPr>
                      <m:t>𝑝𝑖𝑥𝑒𝑙𝑠</m:t>
                    </m:r>
                  </m:oMath>
                </a14:m>
                <a:r>
                  <a:rPr lang="es-ES" dirty="0" smtClean="0"/>
                  <a:t>			</a:t>
                </a:r>
                <a:r>
                  <a:rPr lang="es-ES" dirty="0"/>
                  <a:t> </a:t>
                </a:r>
                <a:r>
                  <a:rPr lang="es-ES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s-ES" b="0" i="0" dirty="0" smtClean="0">
                        <a:latin typeface="Cambria Math" panose="02040503050406030204" pitchFamily="18" charset="0"/>
                      </a:rPr>
                      <m:t>6000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𝑝𝑖𝑥𝑒𝑙𝑠</m:t>
                    </m:r>
                  </m:oMath>
                </a14:m>
                <a:endParaRPr lang="es-ES" dirty="0" smtClean="0"/>
              </a:p>
              <a:p>
                <a:pPr lvl="2"/>
                <a:r>
                  <a:rPr lang="es-ES" dirty="0" smtClean="0"/>
                  <a:t>    		 		  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𝑀𝑎𝑦𝑜𝑟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𝑟𝑎𝑛𝑔𝑜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𝑑𝑖𝑛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𝑚𝑖𝑐𝑜</m:t>
                    </m:r>
                  </m:oMath>
                </a14:m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844824"/>
                <a:ext cx="8503920" cy="5142312"/>
              </a:xfrm>
              <a:blipFill rotWithShape="0">
                <a:blip r:embed="rId3"/>
                <a:stretch>
                  <a:fillRect l="-143" t="-8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45024"/>
            <a:ext cx="2016224" cy="1800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54590"/>
            <a:ext cx="2016224" cy="1800200"/>
          </a:xfrm>
          <a:prstGeom prst="rect">
            <a:avLst/>
          </a:prstGeom>
        </p:spPr>
      </p:pic>
      <p:sp>
        <p:nvSpPr>
          <p:cNvPr id="8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9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45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accent2"/>
                </a:solidFill>
              </a:rPr>
              <a:t>Index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2078315"/>
            <a:ext cx="8503920" cy="4394848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Explain the method to level of one channel.</a:t>
            </a:r>
          </a:p>
          <a:p>
            <a:r>
              <a:rPr lang="en-US" dirty="0" smtClean="0"/>
              <a:t>Extending to several channels.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s-ES" dirty="0" smtClean="0"/>
          </a:p>
        </p:txBody>
      </p:sp>
      <p:sp>
        <p:nvSpPr>
          <p:cNvPr id="8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9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>
                <a:solidFill>
                  <a:srgbClr val="FF0000"/>
                </a:solidFill>
              </a:rPr>
              <a:t>2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2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1930400"/>
            <a:ext cx="8503920" cy="5142312"/>
          </a:xfrm>
        </p:spPr>
        <p:txBody>
          <a:bodyPr>
            <a:normAutofit/>
          </a:bodyPr>
          <a:lstStyle/>
          <a:p>
            <a:pPr marL="342900" lvl="1" indent="-342900"/>
            <a:r>
              <a:rPr lang="es-ES" dirty="0"/>
              <a:t>Optimización de la colección de luz de las fibras </a:t>
            </a:r>
            <a:r>
              <a:rPr lang="es-ES" dirty="0" err="1"/>
              <a:t>centelleadoras</a:t>
            </a:r>
            <a:r>
              <a:rPr lang="es-ES" dirty="0"/>
              <a:t>.</a:t>
            </a:r>
          </a:p>
          <a:p>
            <a:pPr marL="342900" lvl="1" indent="-342900"/>
            <a:r>
              <a:rPr lang="es-ES" dirty="0"/>
              <a:t>Realización de un prototipo con </a:t>
            </a:r>
            <a:r>
              <a:rPr lang="es-ES" dirty="0" err="1"/>
              <a:t>SiPMs</a:t>
            </a:r>
            <a:r>
              <a:rPr lang="es-ES" dirty="0"/>
              <a:t>.</a:t>
            </a:r>
          </a:p>
          <a:p>
            <a:pPr marL="342900" lvl="1" indent="-342900"/>
            <a:r>
              <a:rPr lang="es-ES" dirty="0"/>
              <a:t>Diseño de tarjetas y chips de adquisición de datos de múltiples haces de fibras </a:t>
            </a:r>
            <a:r>
              <a:rPr lang="es-ES" dirty="0" err="1"/>
              <a:t>centelleadoras</a:t>
            </a:r>
            <a:r>
              <a:rPr lang="es-ES" dirty="0"/>
              <a:t> y </a:t>
            </a:r>
            <a:r>
              <a:rPr lang="es-ES" dirty="0" smtClean="0"/>
              <a:t>automatización de la </a:t>
            </a:r>
            <a:r>
              <a:rPr lang="es-ES" dirty="0"/>
              <a:t>calibración </a:t>
            </a:r>
            <a:r>
              <a:rPr lang="es-ES" dirty="0" smtClean="0"/>
              <a:t>de un gran número de </a:t>
            </a:r>
            <a:r>
              <a:rPr lang="es-ES" dirty="0" err="1" smtClean="0"/>
              <a:t>SiPM</a:t>
            </a:r>
            <a:r>
              <a:rPr lang="es-ES" dirty="0" smtClean="0"/>
              <a:t>.</a:t>
            </a:r>
          </a:p>
          <a:p>
            <a:pPr marL="342900" lvl="1" indent="-342900"/>
            <a:r>
              <a:rPr lang="es-ES" dirty="0"/>
              <a:t>Optimización de la forma geométrica del prototipo</a:t>
            </a:r>
            <a:r>
              <a:rPr lang="es-ES" dirty="0" smtClean="0"/>
              <a:t>.</a:t>
            </a:r>
          </a:p>
          <a:p>
            <a:pPr marL="342900" lvl="1" indent="-342900"/>
            <a:r>
              <a:rPr lang="es-ES" dirty="0" smtClean="0"/>
              <a:t>Diseño de </a:t>
            </a:r>
            <a:r>
              <a:rPr lang="es-ES" dirty="0"/>
              <a:t>un sistema de control de temperatura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37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355359" cy="1320800"/>
          </a:xfrm>
        </p:spPr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Investigaciones a realizar en un futuro inmediato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617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Previsiones de futuro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5142312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Siguiente prototipo:</a:t>
                </a:r>
              </a:p>
              <a:p>
                <a:pPr lvl="1"/>
                <a:r>
                  <a:rPr lang="es-ES" dirty="0" err="1" smtClean="0"/>
                  <a:t>SiPM</a:t>
                </a:r>
                <a:r>
                  <a:rPr lang="es-ES" dirty="0" smtClean="0"/>
                  <a:t>: </a:t>
                </a:r>
              </a:p>
              <a:p>
                <a:pPr lvl="2"/>
                <a:r>
                  <a:rPr lang="es-ES" dirty="0"/>
                  <a:t>PMTs: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ɛ≈30%</m:t>
                    </m:r>
                  </m:oMath>
                </a14:m>
                <a:endParaRPr lang="es-ES" dirty="0"/>
              </a:p>
              <a:p>
                <a:pPr lvl="2"/>
                <a:r>
                  <a:rPr lang="es-ES" dirty="0" err="1"/>
                  <a:t>SiPM</a:t>
                </a:r>
                <a:r>
                  <a:rPr lang="es-ES" dirty="0"/>
                  <a:t>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ɛ≈50%</m:t>
                    </m:r>
                  </m:oMath>
                </a14:m>
                <a:endParaRPr lang="es-ES" dirty="0" smtClean="0"/>
              </a:p>
              <a:p>
                <a:pPr lvl="2"/>
                <a:r>
                  <a:rPr lang="es-ES" dirty="0" smtClean="0"/>
                  <a:t>Nuevas piezas de sujeción.</a:t>
                </a:r>
                <a:endParaRPr lang="es-ES" dirty="0"/>
              </a:p>
              <a:p>
                <a:pPr lvl="1"/>
                <a:r>
                  <a:rPr lang="es-ES" dirty="0" err="1" smtClean="0"/>
                  <a:t>SiPM</a:t>
                </a:r>
                <a:r>
                  <a:rPr lang="es-ES" dirty="0" smtClean="0"/>
                  <a:t>:   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1360−1375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es-ES" dirty="0" smtClean="0"/>
                  <a:t>	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	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13360−1375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es-ES" dirty="0" smtClean="0"/>
              </a:p>
              <a:p>
                <a:pPr lvl="1"/>
                <a:r>
                  <a:rPr lang="es-ES" dirty="0" smtClean="0"/>
                  <a:t>Tarjeta </a:t>
                </a:r>
                <a:r>
                  <a:rPr lang="es-ES" dirty="0" err="1" smtClean="0"/>
                  <a:t>conversora</a:t>
                </a:r>
                <a:r>
                  <a:rPr lang="es-ES" dirty="0" smtClean="0"/>
                  <a:t> (IFIC, NEXT-100, Automatización).</a:t>
                </a:r>
              </a:p>
              <a:p>
                <a:pPr lvl="2"/>
                <a:r>
                  <a:rPr lang="es-ES" dirty="0" smtClean="0"/>
                  <a:t>Automatización</a:t>
                </a:r>
              </a:p>
              <a:p>
                <a:pPr lvl="2"/>
                <a:r>
                  <a:rPr lang="es-ES" dirty="0" smtClean="0"/>
                  <a:t>Gran número de </a:t>
                </a:r>
                <a:r>
                  <a:rPr lang="es-ES" dirty="0" err="1" smtClean="0"/>
                  <a:t>SiPM</a:t>
                </a:r>
                <a:endParaRPr lang="es-ES" dirty="0" smtClean="0"/>
              </a:p>
              <a:p>
                <a:pPr lvl="2"/>
                <a:r>
                  <a:rPr lang="es-ES" dirty="0" smtClean="0"/>
                  <a:t>IFIC,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𝑁𝐸𝑋𝑇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s-ES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5142312"/>
              </a:xfrm>
              <a:blipFill rotWithShape="0">
                <a:blip r:embed="rId2"/>
                <a:stretch>
                  <a:fillRect l="-215" t="-8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989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Previsiones de futuro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5142312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Tarjeta </a:t>
                </a:r>
                <a:r>
                  <a:rPr lang="es-ES" dirty="0" err="1" smtClean="0"/>
                  <a:t>conversora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𝑁𝐸𝑋𝑇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s-ES" dirty="0" smtClean="0"/>
                  <a:t>, IFIC: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5142312"/>
              </a:xfrm>
              <a:blipFill rotWithShape="0">
                <a:blip r:embed="rId2"/>
                <a:stretch>
                  <a:fillRect l="-789" t="-118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2132855"/>
            <a:ext cx="8440616" cy="4089423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19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Previsiones de futuro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5142312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Siguiente prototipo:</a:t>
                </a:r>
              </a:p>
              <a:p>
                <a:pPr lvl="1"/>
                <a:r>
                  <a:rPr lang="es-ES" dirty="0" err="1" smtClean="0"/>
                  <a:t>SiPM</a:t>
                </a:r>
                <a:r>
                  <a:rPr lang="es-ES" dirty="0" smtClean="0"/>
                  <a:t>: </a:t>
                </a:r>
              </a:p>
              <a:p>
                <a:pPr lvl="2"/>
                <a:r>
                  <a:rPr lang="es-ES" dirty="0"/>
                  <a:t>PMTs: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ɛ≈30%</m:t>
                    </m:r>
                  </m:oMath>
                </a14:m>
                <a:endParaRPr lang="es-ES" dirty="0"/>
              </a:p>
              <a:p>
                <a:pPr lvl="2"/>
                <a:r>
                  <a:rPr lang="es-ES" dirty="0" err="1"/>
                  <a:t>SiPM</a:t>
                </a:r>
                <a:r>
                  <a:rPr lang="es-ES" dirty="0"/>
                  <a:t>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ɛ≈50%</m:t>
                    </m:r>
                  </m:oMath>
                </a14:m>
                <a:endParaRPr lang="es-ES" dirty="0" smtClean="0"/>
              </a:p>
              <a:p>
                <a:pPr lvl="2"/>
                <a:r>
                  <a:rPr lang="es-ES" dirty="0" smtClean="0"/>
                  <a:t>Nuevas piezas de sujeción.</a:t>
                </a:r>
                <a:endParaRPr lang="es-ES" dirty="0"/>
              </a:p>
              <a:p>
                <a:pPr lvl="1"/>
                <a:r>
                  <a:rPr lang="es-ES" dirty="0" err="1" smtClean="0"/>
                  <a:t>SiPM</a:t>
                </a:r>
                <a:r>
                  <a:rPr lang="es-ES" dirty="0" smtClean="0"/>
                  <a:t>:   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1360−1375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r>
                  <a:rPr lang="es-ES" dirty="0" smtClean="0"/>
                  <a:t>	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dirty="0" smtClean="0"/>
                  <a:t>	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13360−1375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es-ES" dirty="0" smtClean="0"/>
              </a:p>
              <a:p>
                <a:pPr lvl="1"/>
                <a:r>
                  <a:rPr lang="es-ES" dirty="0" smtClean="0"/>
                  <a:t>Tarjeta </a:t>
                </a:r>
                <a:r>
                  <a:rPr lang="es-ES" dirty="0" err="1" smtClean="0"/>
                  <a:t>conversora</a:t>
                </a:r>
                <a:r>
                  <a:rPr lang="es-ES" dirty="0" smtClean="0"/>
                  <a:t>.</a:t>
                </a:r>
              </a:p>
              <a:p>
                <a:pPr lvl="2"/>
                <a:r>
                  <a:rPr lang="es-ES" dirty="0" smtClean="0"/>
                  <a:t>Automatización</a:t>
                </a:r>
              </a:p>
              <a:p>
                <a:pPr lvl="2"/>
                <a:r>
                  <a:rPr lang="es-ES" dirty="0" smtClean="0"/>
                  <a:t>Gran número de </a:t>
                </a:r>
                <a:r>
                  <a:rPr lang="es-ES" dirty="0" err="1" smtClean="0"/>
                  <a:t>SiPM</a:t>
                </a:r>
                <a:endParaRPr lang="es-ES" dirty="0" smtClean="0"/>
              </a:p>
              <a:p>
                <a:pPr lvl="2"/>
                <a:r>
                  <a:rPr lang="es-ES" dirty="0" smtClean="0"/>
                  <a:t>IFIC,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𝑁𝐸𝑋𝑇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s-ES" dirty="0" smtClean="0"/>
              </a:p>
              <a:p>
                <a:pPr lvl="2"/>
                <a:r>
                  <a:rPr lang="es-ES" dirty="0" err="1" smtClean="0"/>
                  <a:t>LabView</a:t>
                </a:r>
                <a:endParaRPr lang="es-ES" dirty="0" smtClean="0"/>
              </a:p>
              <a:p>
                <a:pPr lvl="2"/>
                <a:r>
                  <a:rPr lang="es-ES" dirty="0" err="1" smtClean="0"/>
                  <a:t>Arduino</a:t>
                </a:r>
                <a:r>
                  <a:rPr lang="es-ES" dirty="0" smtClean="0"/>
                  <a:t> Mega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5142312"/>
              </a:xfrm>
              <a:blipFill rotWithShape="0">
                <a:blip r:embed="rId2"/>
                <a:stretch>
                  <a:fillRect l="-789" t="-118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1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Previsiones de futuro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5142312"/>
          </a:xfrm>
        </p:spPr>
        <p:txBody>
          <a:bodyPr>
            <a:normAutofit/>
          </a:bodyPr>
          <a:lstStyle/>
          <a:p>
            <a:r>
              <a:rPr lang="es-ES" dirty="0" smtClean="0"/>
              <a:t>Siguiente prototipo:</a:t>
            </a:r>
          </a:p>
          <a:p>
            <a:pPr lvl="1"/>
            <a:r>
              <a:rPr lang="es-ES" dirty="0" err="1" smtClean="0"/>
              <a:t>Clad</a:t>
            </a:r>
            <a:r>
              <a:rPr lang="es-ES" dirty="0" smtClean="0"/>
              <a:t> en la fibras.</a:t>
            </a:r>
          </a:p>
          <a:p>
            <a:pPr lvl="2"/>
            <a:r>
              <a:rPr lang="es-ES" dirty="0" smtClean="0"/>
              <a:t>Deposición de aluminio por evaporación al vacío. </a:t>
            </a:r>
          </a:p>
          <a:p>
            <a:pPr lvl="1"/>
            <a:r>
              <a:rPr lang="es-ES" dirty="0" smtClean="0"/>
              <a:t>Electrónica de bajo ruido.</a:t>
            </a:r>
          </a:p>
          <a:p>
            <a:pPr lvl="1"/>
            <a:r>
              <a:rPr lang="es-ES" dirty="0" smtClean="0"/>
              <a:t>Simulaciones</a:t>
            </a:r>
          </a:p>
          <a:p>
            <a:pPr lvl="1"/>
            <a:r>
              <a:rPr lang="es-ES" dirty="0" smtClean="0"/>
              <a:t>Cambio de la forma del prototipo.</a:t>
            </a:r>
          </a:p>
          <a:p>
            <a:pPr lvl="1"/>
            <a:r>
              <a:rPr lang="es-ES" dirty="0" smtClean="0"/>
              <a:t>Sistema de control de temperatura.</a:t>
            </a:r>
          </a:p>
          <a:p>
            <a:pPr lvl="1"/>
            <a:endParaRPr lang="es-E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54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 </a:t>
            </a:r>
            <a:r>
              <a:rPr lang="es-ES" dirty="0" err="1" smtClean="0"/>
              <a:t>clad</a:t>
            </a:r>
            <a:r>
              <a:rPr lang="es-ES" dirty="0" smtClean="0"/>
              <a:t> microscopio de RX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41" y="1524207"/>
            <a:ext cx="6048671" cy="4536504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Marcos Martinez Roig 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6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Introduction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nee</a:t>
                </a:r>
                <a:r>
                  <a:rPr lang="en-US" dirty="0" smtClean="0"/>
                  <a:t>d use </a:t>
                </a:r>
                <a:r>
                  <a:rPr lang="en-US" dirty="0" err="1" smtClean="0"/>
                  <a:t>SiPM</a:t>
                </a:r>
                <a:r>
                  <a:rPr lang="en-US" dirty="0" smtClean="0"/>
                  <a:t> in the Tritium Project for several reasons: </a:t>
                </a:r>
              </a:p>
              <a:p>
                <a:pPr lvl="1"/>
                <a:r>
                  <a:rPr lang="en-US" dirty="0" err="1" smtClean="0"/>
                  <a:t>SiPM</a:t>
                </a:r>
                <a:r>
                  <a:rPr lang="en-US" dirty="0" err="1" smtClean="0"/>
                  <a:t>s</a:t>
                </a:r>
                <a:r>
                  <a:rPr lang="en-US" dirty="0" smtClean="0"/>
                  <a:t> have bigger PDE (50%) than PMTs (30%).</a:t>
                </a:r>
              </a:p>
              <a:p>
                <a:pPr lvl="1"/>
                <a:r>
                  <a:rPr lang="en-US" dirty="0" err="1" smtClean="0"/>
                  <a:t>SiPMs</a:t>
                </a:r>
                <a:r>
                  <a:rPr lang="en-US" dirty="0" smtClean="0"/>
                  <a:t> need a lower supply voltage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∼10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) than PMTs (high voltage).</a:t>
                </a:r>
              </a:p>
              <a:p>
                <a:r>
                  <a:rPr lang="en-US" dirty="0" smtClean="0"/>
                  <a:t>But we have found new problems</a:t>
                </a:r>
                <a:r>
                  <a:rPr lang="en-US" dirty="0" smtClean="0"/>
                  <a:t>: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The gain depend on the temperature</a:t>
                </a:r>
                <a:endParaRPr lang="en-US" dirty="0"/>
              </a:p>
              <a:p>
                <a:pPr lvl="1"/>
                <a:r>
                  <a:rPr lang="en-US" dirty="0" smtClean="0"/>
                  <a:t>We need have a constant gain.</a:t>
                </a:r>
                <a:endParaRPr lang="en-US" dirty="0"/>
              </a:p>
              <a:p>
                <a:pPr lvl="1"/>
                <a:r>
                  <a:rPr lang="en-US" dirty="0" smtClean="0"/>
                  <a:t>We have had to develop a method which allow to maintain the constant gain.</a:t>
                </a:r>
                <a:endParaRPr lang="en-US" dirty="0" smtClean="0"/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 smtClean="0"/>
              </a:p>
              <a:p>
                <a:pPr marL="0" indent="0">
                  <a:buNone/>
                </a:pPr>
                <a:endParaRPr lang="es-ES" dirty="0" smtClean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  <a:blipFill rotWithShape="0">
                <a:blip r:embed="rId2"/>
                <a:stretch>
                  <a:fillRect l="-215" t="-8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9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>
                <a:solidFill>
                  <a:srgbClr val="FF0000"/>
                </a:solidFill>
              </a:rPr>
              <a:t>3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8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Introduction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 smtClean="0"/>
                  <a:t>Explicación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SiPM</a:t>
                </a:r>
                <a:endParaRPr lang="en-US" dirty="0" smtClean="0"/>
              </a:p>
              <a:p>
                <a:r>
                  <a:rPr lang="en-US" dirty="0" smtClean="0"/>
                  <a:t>M</a:t>
                </a:r>
                <a:r>
                  <a:rPr lang="en-US" dirty="0" smtClean="0"/>
                  <a:t>odel of the </a:t>
                </a:r>
                <a:r>
                  <a:rPr lang="en-US" dirty="0" err="1" smtClean="0"/>
                  <a:t>SiPM</a:t>
                </a:r>
                <a:r>
                  <a:rPr lang="en-US" dirty="0" smtClean="0"/>
                  <a:t> (In this job): </a:t>
                </a:r>
                <a:r>
                  <a:rPr lang="en-US" dirty="0" smtClean="0"/>
                  <a:t>Hamamatsu Photonics,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13360−1375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≈435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		  					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≈450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f</a:t>
                </a:r>
                <a:r>
                  <a:rPr lang="en-US" dirty="0" smtClean="0"/>
                  <a:t>inal model wil</a:t>
                </a:r>
                <a:r>
                  <a:rPr lang="en-US" dirty="0" smtClean="0"/>
                  <a:t>l be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Hammamtsu</a:t>
                </a:r>
                <a:r>
                  <a:rPr lang="en-US" dirty="0" smtClean="0"/>
                  <a:t> Photonics,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13360−6075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𝑃𝐸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  <a:blipFill rotWithShape="0">
                <a:blip r:embed="rId2"/>
                <a:stretch>
                  <a:fillRect l="-215" t="-8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3" y="2301464"/>
            <a:ext cx="4012218" cy="24482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73" y="2308457"/>
            <a:ext cx="4189317" cy="2462771"/>
          </a:xfrm>
          <a:prstGeom prst="rect">
            <a:avLst/>
          </a:prstGeom>
        </p:spPr>
      </p:pic>
      <p:sp>
        <p:nvSpPr>
          <p:cNvPr id="8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9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>
                <a:solidFill>
                  <a:srgbClr val="FF0000"/>
                </a:solidFill>
              </a:rPr>
              <a:t>4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3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Explain the method to level of one channel.</a:t>
            </a:r>
            <a:br>
              <a:rPr lang="en-U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instrumentation.</a:t>
            </a:r>
          </a:p>
          <a:p>
            <a:r>
              <a:rPr lang="en-US" dirty="0" smtClean="0"/>
              <a:t>¿How can you calculate the gain of the </a:t>
            </a:r>
            <a:r>
              <a:rPr lang="en-US" dirty="0" err="1" smtClean="0"/>
              <a:t>SiPM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dependence in the gain</a:t>
            </a:r>
          </a:p>
          <a:p>
            <a:pPr lvl="1"/>
            <a:r>
              <a:rPr lang="en-US" dirty="0" smtClean="0"/>
              <a:t>Gain </a:t>
            </a:r>
            <a:r>
              <a:rPr lang="en-US" dirty="0" err="1" smtClean="0"/>
              <a:t>vs</a:t>
            </a:r>
            <a:r>
              <a:rPr lang="en-US" dirty="0" smtClean="0"/>
              <a:t> Temperature</a:t>
            </a:r>
          </a:p>
          <a:p>
            <a:pPr lvl="1"/>
            <a:r>
              <a:rPr lang="en-US" dirty="0" smtClean="0"/>
              <a:t>Gain </a:t>
            </a:r>
            <a:r>
              <a:rPr lang="en-US" dirty="0" err="1" smtClean="0"/>
              <a:t>vs</a:t>
            </a:r>
            <a:r>
              <a:rPr lang="en-US" dirty="0" smtClean="0"/>
              <a:t> Supply voltage</a:t>
            </a:r>
          </a:p>
          <a:p>
            <a:r>
              <a:rPr lang="en-US" dirty="0" smtClean="0"/>
              <a:t>Method of compensation.</a:t>
            </a:r>
          </a:p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EA5C-5595-467C-8911-89E59E67D731}" type="slidenum">
              <a:rPr lang="es-ES" smtClean="0"/>
              <a:t>5</a:t>
            </a:fld>
            <a:endParaRPr lang="es-ES"/>
          </a:p>
        </p:txBody>
      </p:sp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 txBox="1">
            <a:spLocks/>
          </p:cNvSpPr>
          <p:nvPr/>
        </p:nvSpPr>
        <p:spPr>
          <a:xfrm>
            <a:off x="7452320" y="6482026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421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Experimental instrumentation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s-ES" dirty="0" smtClean="0"/>
              </a:p>
              <a:p>
                <a:r>
                  <a:rPr lang="en-US" sz="2000" dirty="0" smtClean="0"/>
                  <a:t>Experimental instrumentation:</a:t>
                </a:r>
              </a:p>
              <a:p>
                <a:pPr lvl="1"/>
                <a:r>
                  <a:rPr lang="en-US" sz="2000" dirty="0" smtClean="0"/>
                  <a:t>Control system of the temperature </a:t>
                </a:r>
                <a:r>
                  <a:rPr lang="en-US" sz="2000" dirty="0" smtClean="0"/>
                  <a:t>(DYCOMETAL, CCM 81)</a:t>
                </a:r>
              </a:p>
              <a:p>
                <a:pPr lvl="2"/>
                <a:r>
                  <a:rPr lang="en-US" sz="2000" dirty="0" smtClean="0"/>
                  <a:t>Temperature and humidity.</a:t>
                </a:r>
                <a:endParaRPr lang="en-US" sz="2000" dirty="0"/>
              </a:p>
              <a:p>
                <a:pPr lvl="2"/>
                <a:r>
                  <a:rPr lang="en-US" sz="2000" dirty="0" smtClean="0"/>
                  <a:t>Faraday cage.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Voltage generator:</a:t>
                </a:r>
                <a:endParaRPr lang="en-US" sz="2000" dirty="0" smtClean="0"/>
              </a:p>
              <a:p>
                <a:pPr lvl="2"/>
                <a:r>
                  <a:rPr lang="en-US" sz="2000" dirty="0" err="1"/>
                  <a:t>Keithley</a:t>
                </a:r>
                <a:r>
                  <a:rPr lang="en-US" sz="2000" dirty="0"/>
                  <a:t>, 6517B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≈1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𝑚𝑉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ISO-TECH, IPS-4303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≈0,1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err="1" smtClean="0"/>
                  <a:t>Diodo</a:t>
                </a:r>
                <a:r>
                  <a:rPr lang="en-US" sz="2000" dirty="0" smtClean="0"/>
                  <a:t> LED (</a:t>
                </a:r>
                <a:r>
                  <a:rPr lang="en-US" sz="2000" dirty="0" err="1" smtClean="0"/>
                  <a:t>Roithner</a:t>
                </a:r>
                <a:r>
                  <a:rPr lang="en-US" sz="2000" dirty="0" smtClean="0"/>
                  <a:t> Laser </a:t>
                </a:r>
                <a:r>
                  <a:rPr lang="en-US" sz="2000" dirty="0" err="1" smtClean="0"/>
                  <a:t>Technik</a:t>
                </a:r>
                <a:r>
                  <a:rPr lang="en-US" sz="2000" dirty="0" smtClean="0"/>
                  <a:t>):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=435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dirty="0" smtClean="0"/>
                  <a:t>Pulse generator</a:t>
                </a:r>
                <a:endParaRPr lang="en-US" sz="2000" dirty="0" smtClean="0"/>
              </a:p>
              <a:p>
                <a:pPr lvl="1"/>
                <a:r>
                  <a:rPr lang="en-US" sz="2000" dirty="0" err="1" smtClean="0"/>
                  <a:t>SiPM</a:t>
                </a:r>
                <a:r>
                  <a:rPr lang="en-US" sz="20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𝑜𝑣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=25º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=4·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285 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𝑝𝑖𝑥𝑒𝑙𝑠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75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→1,3∗1,3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Card (G=170</a:t>
                </a:r>
                <a:r>
                  <a:rPr lang="en-US" sz="2000" dirty="0"/>
                  <a:t>) </a:t>
                </a:r>
                <a:r>
                  <a:rPr lang="en-US" sz="2000" dirty="0" smtClean="0"/>
                  <a:t>T=25ºC</a:t>
                </a:r>
                <a:endParaRPr lang="en-U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  <a:blipFill rotWithShape="0">
                <a:blip r:embed="rId2"/>
                <a:stretch>
                  <a:fillRect l="-28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6</a:t>
            </a:r>
            <a:endParaRPr lang="es-ES" sz="2000" dirty="0">
              <a:solidFill>
                <a:srgbClr val="FF0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91" y="3308620"/>
            <a:ext cx="5062527" cy="327175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3" y="2179675"/>
            <a:ext cx="4322441" cy="393606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09" y="2191286"/>
            <a:ext cx="3909425" cy="392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97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130753" cy="1320800"/>
          </a:xfrm>
        </p:spPr>
        <p:txBody>
          <a:bodyPr/>
          <a:lstStyle/>
          <a:p>
            <a:r>
              <a:rPr lang="es-ES" dirty="0" err="1" smtClean="0">
                <a:solidFill>
                  <a:schemeClr val="accent2"/>
                </a:solidFill>
              </a:rPr>
              <a:t>Calculate</a:t>
            </a:r>
            <a:r>
              <a:rPr lang="es-ES" dirty="0" smtClean="0">
                <a:solidFill>
                  <a:schemeClr val="accent2"/>
                </a:solidFill>
              </a:rPr>
              <a:t> of </a:t>
            </a:r>
            <a:r>
              <a:rPr lang="es-ES" dirty="0" err="1" smtClean="0">
                <a:solidFill>
                  <a:schemeClr val="accent2"/>
                </a:solidFill>
              </a:rPr>
              <a:t>the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gain</a:t>
            </a:r>
            <a:r>
              <a:rPr lang="es-ES" dirty="0" smtClean="0">
                <a:solidFill>
                  <a:schemeClr val="accent2"/>
                </a:solidFill>
              </a:rPr>
              <a:t> of </a:t>
            </a:r>
            <a:r>
              <a:rPr lang="es-ES" dirty="0" err="1" smtClean="0">
                <a:solidFill>
                  <a:schemeClr val="accent2"/>
                </a:solidFill>
              </a:rPr>
              <a:t>the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SiPM</a:t>
            </a:r>
            <a:r>
              <a:rPr lang="es-ES" dirty="0" smtClean="0">
                <a:solidFill>
                  <a:schemeClr val="accent2"/>
                </a:solidFill>
              </a:rPr>
              <a:t>.	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28800"/>
                <a:ext cx="6347714" cy="4412563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Out </a:t>
                </a:r>
                <a:r>
                  <a:rPr lang="es-ES" dirty="0" err="1" smtClean="0"/>
                  <a:t>signal</a:t>
                </a:r>
                <a:r>
                  <a:rPr lang="es-ES" dirty="0" smtClean="0"/>
                  <a:t> of </a:t>
                </a:r>
                <a:r>
                  <a:rPr lang="es-ES" dirty="0" err="1" smtClean="0"/>
                  <a:t>the</a:t>
                </a:r>
                <a:r>
                  <a:rPr lang="es-ES" dirty="0" smtClean="0"/>
                  <a:t> </a:t>
                </a:r>
                <a:r>
                  <a:rPr lang="es-ES" sz="2000" dirty="0" err="1" smtClean="0"/>
                  <a:t>system</a:t>
                </a:r>
                <a:r>
                  <a:rPr lang="es-ES" sz="2000" dirty="0" smtClean="0"/>
                  <a:t> (T=25ºC</a:t>
                </a:r>
                <a:r>
                  <a:rPr lang="es-ES" sz="2000" dirty="0" smtClean="0"/>
                  <a:t>, H=60%,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𝑜𝑣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sz="2000" dirty="0" smtClean="0"/>
                  <a:t>):</a:t>
                </a:r>
              </a:p>
              <a:p>
                <a:endParaRPr lang="es-ES" sz="2000" dirty="0"/>
              </a:p>
              <a:p>
                <a:endParaRPr lang="es-ES" sz="2000" dirty="0" smtClean="0"/>
              </a:p>
              <a:p>
                <a:endParaRPr lang="es-ES" sz="2000" dirty="0"/>
              </a:p>
              <a:p>
                <a:endParaRPr lang="es-ES" sz="2000" dirty="0" smtClean="0"/>
              </a:p>
              <a:p>
                <a:pPr marL="0" indent="0">
                  <a:buNone/>
                </a:pPr>
                <a:endParaRPr lang="es-ES" sz="2000" dirty="0" smtClean="0"/>
              </a:p>
              <a:p>
                <a:r>
                  <a:rPr lang="en-US" sz="2000" dirty="0"/>
                  <a:t>S</a:t>
                </a:r>
                <a:r>
                  <a:rPr lang="en-US" sz="2000" dirty="0" smtClean="0"/>
                  <a:t>ynchronization </a:t>
                </a:r>
                <a:r>
                  <a:rPr lang="es-ES" sz="2000" dirty="0" err="1" smtClean="0"/>
                  <a:t>signal</a:t>
                </a:r>
                <a:r>
                  <a:rPr lang="es-ES" sz="2000" dirty="0" smtClean="0"/>
                  <a:t> of the system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2000" dirty="0" smtClean="0"/>
                  <a:t>Trigger</a:t>
                </a:r>
              </a:p>
              <a:p>
                <a:r>
                  <a:rPr lang="es-ES" sz="2000" dirty="0" err="1" smtClean="0"/>
                  <a:t>The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gain</a:t>
                </a:r>
                <a:r>
                  <a:rPr lang="es-ES" sz="2000" dirty="0" smtClean="0"/>
                  <a:t> of </a:t>
                </a:r>
                <a:r>
                  <a:rPr lang="es-ES" sz="2000" dirty="0" err="1" smtClean="0"/>
                  <a:t>the</a:t>
                </a:r>
                <a:r>
                  <a:rPr lang="es-ES" sz="2000" dirty="0" smtClean="0"/>
                  <a:t> </a:t>
                </a:r>
                <a:r>
                  <a:rPr lang="es-ES" sz="2000" dirty="0" err="1" smtClean="0"/>
                  <a:t>SiPM</a:t>
                </a:r>
                <a:r>
                  <a:rPr lang="es-ES" sz="2000" dirty="0" smtClean="0"/>
                  <a:t>:</a:t>
                </a:r>
                <a:endParaRPr lang="es-E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𝑆𝑖𝑃𝑀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𝑐𝑎𝑟𝑑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𝑆𝑖𝑃𝑀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𝑐𝑎𝑟𝑑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000" dirty="0" smtClean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28800"/>
                <a:ext cx="6347714" cy="4412563"/>
              </a:xfrm>
              <a:blipFill rotWithShape="0">
                <a:blip r:embed="rId2"/>
                <a:stretch>
                  <a:fillRect l="-384" t="-82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91906"/>
            <a:ext cx="8427060" cy="192668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794919" y="2361863"/>
            <a:ext cx="7933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Trigger</a:t>
            </a:r>
            <a:endParaRPr lang="es-ES" sz="1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220073" y="3055247"/>
            <a:ext cx="6480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Señal</a:t>
            </a:r>
            <a:endParaRPr lang="es-ES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7176409" y="3209135"/>
            <a:ext cx="10679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Fondo</a:t>
            </a:r>
            <a:endParaRPr lang="es-ES" sz="1400" dirty="0"/>
          </a:p>
        </p:txBody>
      </p:sp>
      <p:sp>
        <p:nvSpPr>
          <p:cNvPr id="11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12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7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1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Data analysis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Out signal of the system:</a:t>
                </a:r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lvl="8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Δt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≈500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lang="en-US" sz="2000" dirty="0" smtClean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5330952"/>
              </a:xfrm>
              <a:blipFill rotWithShape="0">
                <a:blip r:embed="rId2"/>
                <a:stretch>
                  <a:fillRect l="-358" t="-8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03" y="3919339"/>
            <a:ext cx="8445649" cy="18956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03" y="1992657"/>
            <a:ext cx="8427060" cy="1926682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4716016" y="2636912"/>
            <a:ext cx="0" cy="155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5868144" y="2636912"/>
            <a:ext cx="0" cy="155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923928" y="4682890"/>
            <a:ext cx="59435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Ped</a:t>
            </a:r>
            <a:r>
              <a:rPr lang="es-ES" sz="1400" dirty="0" smtClean="0"/>
              <a:t>.</a:t>
            </a:r>
            <a:endParaRPr lang="es-ES" sz="14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518280" y="4132377"/>
            <a:ext cx="219072" cy="3169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</a:t>
            </a:r>
            <a:endParaRPr lang="es-ES" sz="1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909407" y="3824600"/>
            <a:ext cx="2322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2</a:t>
            </a:r>
            <a:endParaRPr lang="es-ES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313725" y="4012383"/>
            <a:ext cx="2322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701495" y="4348216"/>
            <a:ext cx="2322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4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6066866" y="4734364"/>
            <a:ext cx="2322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5</a:t>
            </a:r>
            <a:endParaRPr lang="es-ES" sz="14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387880" y="5009238"/>
            <a:ext cx="2322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6781615" y="5049137"/>
            <a:ext cx="2322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7</a:t>
            </a:r>
            <a:endParaRPr lang="es-ES" sz="1400" dirty="0"/>
          </a:p>
        </p:txBody>
      </p:sp>
      <p:sp>
        <p:nvSpPr>
          <p:cNvPr id="25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26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8</a:t>
            </a:r>
            <a:endParaRPr lang="es-ES" sz="2000" dirty="0">
              <a:solidFill>
                <a:srgbClr val="FF0000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1" y="1516640"/>
            <a:ext cx="8445649" cy="235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</a:rPr>
              <a:t>Análisis de datos</a:t>
            </a:r>
            <a:endParaRPr lang="es-E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09598" y="2160590"/>
                <a:ext cx="6986737" cy="3880773"/>
              </a:xfrm>
            </p:spPr>
            <p:txBody>
              <a:bodyPr/>
              <a:lstStyle/>
              <a:p>
                <a:r>
                  <a:rPr lang="es-ES" dirty="0" smtClean="0"/>
                  <a:t>Calculo de la ganancia:</a:t>
                </a:r>
              </a:p>
              <a:p>
                <a:pPr lvl="1"/>
                <a:r>
                  <a:rPr lang="es-ES" dirty="0" smtClean="0"/>
                  <a:t>Método 1: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→</m:t>
                      </m:r>
                    </m:oMath>
                  </m:oMathPara>
                </a14:m>
                <a:endParaRPr lang="es-ES" b="0" i="1" dirty="0" smtClean="0">
                  <a:latin typeface="Cambria Math" panose="020405030504060302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s-ES" dirty="0" smtClean="0"/>
              </a:p>
              <a:p>
                <a:pPr marL="274320" lvl="1" indent="0">
                  <a:buNone/>
                </a:pPr>
                <a:endParaRPr lang="es-ES" dirty="0" smtClean="0"/>
              </a:p>
              <a:p>
                <a:pPr marL="274320" lvl="1" indent="0">
                  <a:buNone/>
                </a:pPr>
                <a:endParaRPr lang="es-ES" dirty="0" smtClean="0"/>
              </a:p>
              <a:p>
                <a:pPr lvl="1"/>
                <a:r>
                  <a:rPr lang="es-ES" dirty="0" smtClean="0"/>
                  <a:t>Método 2: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𝐶𝑒𝑛𝑡𝑟𝑜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𝑝𝑖𝑐𝑜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𝐺𝑒𝑅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2160590"/>
                <a:ext cx="6986737" cy="3880773"/>
              </a:xfrm>
              <a:blipFill rotWithShape="0">
                <a:blip r:embed="rId2"/>
                <a:stretch>
                  <a:fillRect l="-175" t="-9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599" y="6473163"/>
            <a:ext cx="4622973" cy="365125"/>
          </a:xfrm>
        </p:spPr>
        <p:txBody>
          <a:bodyPr/>
          <a:lstStyle/>
          <a:p>
            <a:r>
              <a:rPr lang="es-ES" sz="1000" dirty="0" smtClean="0"/>
              <a:t>Marcos </a:t>
            </a:r>
            <a:r>
              <a:rPr lang="es-ES" sz="1000" dirty="0" err="1" smtClean="0"/>
              <a:t>Martinez</a:t>
            </a:r>
            <a:r>
              <a:rPr lang="es-ES" sz="1000" dirty="0" smtClean="0"/>
              <a:t> Roig </a:t>
            </a:r>
            <a:endParaRPr lang="es-ES" sz="1000" dirty="0"/>
          </a:p>
        </p:txBody>
      </p:sp>
      <p:sp>
        <p:nvSpPr>
          <p:cNvPr id="7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7452320" y="6482026"/>
            <a:ext cx="512638" cy="365125"/>
          </a:xfrm>
        </p:spPr>
        <p:txBody>
          <a:bodyPr/>
          <a:lstStyle/>
          <a:p>
            <a:r>
              <a:rPr lang="es-ES" sz="2000" dirty="0" smtClean="0">
                <a:solidFill>
                  <a:srgbClr val="FF0000"/>
                </a:solidFill>
              </a:rPr>
              <a:t>19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0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6799</TotalTime>
  <Words>854</Words>
  <Application>Microsoft Office PowerPoint</Application>
  <PresentationFormat>Presentación en pantalla (4:3)</PresentationFormat>
  <Paragraphs>326</Paragraphs>
  <Slides>25</Slides>
  <Notes>1</Notes>
  <HiddenSlides>11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Trebuchet MS</vt:lpstr>
      <vt:lpstr>Wingdings 3</vt:lpstr>
      <vt:lpstr>Faceta</vt:lpstr>
      <vt:lpstr>Automation of the process of the measure of the tritium levels in water</vt:lpstr>
      <vt:lpstr>Index</vt:lpstr>
      <vt:lpstr>Introduction</vt:lpstr>
      <vt:lpstr>Introduction</vt:lpstr>
      <vt:lpstr>Explain the method to level of one channel. </vt:lpstr>
      <vt:lpstr>Experimental instrumentation</vt:lpstr>
      <vt:lpstr>Calculate of the gain of the SiPM. </vt:lpstr>
      <vt:lpstr>Data analysis</vt:lpstr>
      <vt:lpstr>Análisis de datos</vt:lpstr>
      <vt:lpstr>Resultados </vt:lpstr>
      <vt:lpstr>Data analysis (ROOT)</vt:lpstr>
      <vt:lpstr>Análisis de datos</vt:lpstr>
      <vt:lpstr>Calibración en temperatura y voltaje operacional</vt:lpstr>
      <vt:lpstr>Calibración en temperatura </vt:lpstr>
      <vt:lpstr>Calibración en Voltaje de operación</vt:lpstr>
      <vt:lpstr>Estabilización de la ganancia</vt:lpstr>
      <vt:lpstr>Estabilización de la ganancia</vt:lpstr>
      <vt:lpstr>Conclusiones y Resultados</vt:lpstr>
      <vt:lpstr>Investigaciones a realizar en un futuro inmediato</vt:lpstr>
      <vt:lpstr>Investigaciones a realizar en un futuro inmediato</vt:lpstr>
      <vt:lpstr>Previsiones de futuro</vt:lpstr>
      <vt:lpstr>Previsiones de futuro</vt:lpstr>
      <vt:lpstr>Previsiones de futuro</vt:lpstr>
      <vt:lpstr>Previsiones de futuro</vt:lpstr>
      <vt:lpstr>Sin clad microscopio de RX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bosón de Higgs</dc:title>
  <dc:creator>Marcos</dc:creator>
  <cp:lastModifiedBy>LUCIA</cp:lastModifiedBy>
  <cp:revision>382</cp:revision>
  <dcterms:created xsi:type="dcterms:W3CDTF">2016-06-12T18:38:44Z</dcterms:created>
  <dcterms:modified xsi:type="dcterms:W3CDTF">2017-09-22T14:07:40Z</dcterms:modified>
</cp:coreProperties>
</file>