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4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arredondado 3"/>
          <p:cNvSpPr/>
          <p:nvPr/>
        </p:nvSpPr>
        <p:spPr>
          <a:xfrm>
            <a:off x="2520950" y="1175385"/>
            <a:ext cx="1294130" cy="20173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1000" b="1"/>
              <a:t>prateleira</a:t>
            </a:r>
            <a:endParaRPr lang="pt-BR" altLang="en-US" sz="1000" b="1"/>
          </a:p>
          <a:p>
            <a:pPr algn="ctr"/>
            <a:r>
              <a:rPr lang="pt-BR" altLang="en-US" sz="900">
                <a:sym typeface="+mn-ea"/>
              </a:rPr>
              <a:t>----------------------------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-Estoque[ ] estoque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----------------------------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+getPrateleira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+setPrateleira</a:t>
            </a:r>
            <a:endParaRPr lang="pt-BR" altLang="en-US" sz="900"/>
          </a:p>
          <a:p>
            <a:pPr algn="ctr"/>
            <a:endParaRPr lang="pt-BR" altLang="en-US" sz="900" b="1"/>
          </a:p>
        </p:txBody>
      </p:sp>
      <p:sp>
        <p:nvSpPr>
          <p:cNvPr id="5" name="Retângulo arredondado 4"/>
          <p:cNvSpPr/>
          <p:nvPr/>
        </p:nvSpPr>
        <p:spPr>
          <a:xfrm>
            <a:off x="7195820" y="2738755"/>
            <a:ext cx="1294130" cy="20173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1200"/>
              <a:t>estoque</a:t>
            </a:r>
            <a:endParaRPr lang="pt-BR" altLang="en-US" sz="1200"/>
          </a:p>
          <a:p>
            <a:pPr algn="ctr"/>
            <a:r>
              <a:rPr lang="pt-BR" altLang="en-US" sz="900"/>
              <a:t>----------------------------</a:t>
            </a:r>
            <a:endParaRPr lang="pt-BR" altLang="en-US" sz="900"/>
          </a:p>
          <a:p>
            <a:pPr algn="l"/>
            <a:r>
              <a:rPr lang="pt-BR" altLang="en-US" sz="900"/>
              <a:t>-Produto[ ] produto</a:t>
            </a:r>
            <a:endParaRPr lang="pt-BR" altLang="en-US" sz="900"/>
          </a:p>
          <a:p>
            <a:pPr algn="l"/>
            <a:r>
              <a:rPr lang="pt-BR" altLang="en-US" sz="900"/>
              <a:t>----------------------------</a:t>
            </a:r>
            <a:endParaRPr lang="pt-BR" altLang="en-US" sz="900"/>
          </a:p>
          <a:p>
            <a:pPr algn="l"/>
            <a:r>
              <a:rPr lang="pt-BR" altLang="en-US" sz="900"/>
              <a:t>+getPrateleira</a:t>
            </a:r>
            <a:endParaRPr lang="pt-BR" altLang="en-US" sz="900"/>
          </a:p>
          <a:p>
            <a:pPr algn="l"/>
            <a:r>
              <a:rPr lang="pt-BR" altLang="en-US" sz="900"/>
              <a:t>+getProdutos</a:t>
            </a:r>
            <a:endParaRPr lang="pt-BR" altLang="en-US" sz="900"/>
          </a:p>
          <a:p>
            <a:pPr algn="l"/>
            <a:r>
              <a:rPr lang="pt-BR" altLang="en-US" sz="900"/>
              <a:t>+setProdutos</a:t>
            </a:r>
            <a:endParaRPr lang="pt-BR" altLang="en-US" sz="900"/>
          </a:p>
        </p:txBody>
      </p:sp>
      <p:sp>
        <p:nvSpPr>
          <p:cNvPr id="6" name="Retângulo arredondado 5"/>
          <p:cNvSpPr/>
          <p:nvPr/>
        </p:nvSpPr>
        <p:spPr>
          <a:xfrm>
            <a:off x="10509250" y="2738755"/>
            <a:ext cx="1294130" cy="20173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1200"/>
              <a:t>produto</a:t>
            </a:r>
            <a:endParaRPr lang="pt-BR" altLang="en-US" sz="1200"/>
          </a:p>
          <a:p>
            <a:pPr algn="ctr"/>
            <a:r>
              <a:rPr lang="pt-BR" altLang="en-US" sz="900">
                <a:sym typeface="+mn-ea"/>
              </a:rPr>
              <a:t>----------------------------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-String produto</a:t>
            </a:r>
            <a:endParaRPr lang="pt-BR" altLang="en-US" sz="900">
              <a:sym typeface="+mn-ea"/>
            </a:endParaRPr>
          </a:p>
          <a:p>
            <a:pPr algn="l"/>
            <a:r>
              <a:rPr lang="pt-BR" altLang="en-US" sz="900">
                <a:sym typeface="+mn-ea"/>
              </a:rPr>
              <a:t>-String validade</a:t>
            </a:r>
            <a:endParaRPr lang="pt-BR" altLang="en-US" sz="900">
              <a:sym typeface="+mn-ea"/>
            </a:endParaRPr>
          </a:p>
          <a:p>
            <a:pPr algn="l"/>
            <a:r>
              <a:rPr lang="pt-BR" altLang="en-US" sz="900">
                <a:sym typeface="+mn-ea"/>
              </a:rPr>
              <a:t>-double preco</a:t>
            </a:r>
            <a:endParaRPr lang="pt-BR" altLang="en-US" sz="900">
              <a:sym typeface="+mn-ea"/>
            </a:endParaRPr>
          </a:p>
          <a:p>
            <a:pPr algn="l"/>
            <a:r>
              <a:rPr lang="pt-BR" altLang="en-US" sz="900">
                <a:sym typeface="+mn-ea"/>
              </a:rPr>
              <a:t>-int quantidade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----------------------------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+getProduto</a:t>
            </a:r>
            <a:endParaRPr lang="pt-BR" altLang="en-US" sz="900">
              <a:sym typeface="+mn-ea"/>
            </a:endParaRPr>
          </a:p>
          <a:p>
            <a:pPr algn="l"/>
            <a:r>
              <a:rPr lang="pt-BR" altLang="en-US" sz="900">
                <a:sym typeface="+mn-ea"/>
              </a:rPr>
              <a:t>+setProduto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+getCompra</a:t>
            </a:r>
            <a:endParaRPr lang="pt-BR" altLang="en-US" sz="900"/>
          </a:p>
          <a:p>
            <a:pPr algn="l"/>
            <a:r>
              <a:rPr lang="pt-BR" altLang="en-US" sz="900">
                <a:sym typeface="+mn-ea"/>
              </a:rPr>
              <a:t>+setCompra</a:t>
            </a:r>
            <a:endParaRPr lang="pt-BR" altLang="en-US" sz="900"/>
          </a:p>
          <a:p>
            <a:pPr algn="ctr"/>
            <a:endParaRPr lang="pt-BR" altLang="en-US" sz="900"/>
          </a:p>
        </p:txBody>
      </p:sp>
      <p:sp>
        <p:nvSpPr>
          <p:cNvPr id="7" name="Caixa de Texto 6"/>
          <p:cNvSpPr txBox="1"/>
          <p:nvPr/>
        </p:nvSpPr>
        <p:spPr>
          <a:xfrm>
            <a:off x="8900795" y="673735"/>
            <a:ext cx="2979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simbologia</a:t>
            </a:r>
            <a:endParaRPr lang="pt-BR" altLang="en-US"/>
          </a:p>
          <a:p>
            <a:r>
              <a:rPr lang="pt-BR" altLang="en-US"/>
              <a:t>1- Obrigatoriamente tem um</a:t>
            </a:r>
            <a:endParaRPr lang="pt-BR" altLang="en-US"/>
          </a:p>
          <a:p>
            <a:r>
              <a:rPr lang="pt-BR" altLang="en-US"/>
              <a:t>0..1 - zero ou um</a:t>
            </a:r>
            <a:endParaRPr lang="pt-BR" altLang="en-US"/>
          </a:p>
          <a:p>
            <a:r>
              <a:rPr lang="pt-BR" altLang="en-US"/>
              <a:t>1..* - um ou mais</a:t>
            </a:r>
            <a:endParaRPr lang="pt-BR" altLang="en-US"/>
          </a:p>
          <a:p>
            <a:r>
              <a:rPr lang="pt-BR" altLang="en-US"/>
              <a:t>0..* - zero ou mais</a:t>
            </a:r>
            <a:endParaRPr lang="pt-BR" altLang="en-US"/>
          </a:p>
          <a:p>
            <a:r>
              <a:rPr lang="pt-BR" altLang="en-US"/>
              <a:t>* - zero ou mais </a:t>
            </a:r>
            <a:endParaRPr lang="pt-BR" altLang="en-US"/>
          </a:p>
        </p:txBody>
      </p:sp>
      <p:cxnSp>
        <p:nvCxnSpPr>
          <p:cNvPr id="9" name="Conector de Seta Reta 8"/>
          <p:cNvCxnSpPr>
            <a:stCxn id="14" idx="3"/>
            <a:endCxn id="6" idx="1"/>
          </p:cNvCxnSpPr>
          <p:nvPr/>
        </p:nvCxnSpPr>
        <p:spPr>
          <a:xfrm>
            <a:off x="9940925" y="3747135"/>
            <a:ext cx="5683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 de Texto 9"/>
          <p:cNvSpPr txBox="1"/>
          <p:nvPr/>
        </p:nvSpPr>
        <p:spPr>
          <a:xfrm>
            <a:off x="7305040" y="2384425"/>
            <a:ext cx="260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1200"/>
              <a:t>1</a:t>
            </a:r>
            <a:endParaRPr lang="pt-BR" altLang="en-US" sz="1200"/>
          </a:p>
        </p:txBody>
      </p:sp>
      <p:sp>
        <p:nvSpPr>
          <p:cNvPr id="13" name="Caixa de Texto 12"/>
          <p:cNvSpPr txBox="1"/>
          <p:nvPr/>
        </p:nvSpPr>
        <p:spPr>
          <a:xfrm>
            <a:off x="9940925" y="3291205"/>
            <a:ext cx="414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1200"/>
              <a:t>0..*</a:t>
            </a:r>
            <a:endParaRPr lang="pt-BR" altLang="en-US" sz="1200"/>
          </a:p>
        </p:txBody>
      </p:sp>
      <p:sp>
        <p:nvSpPr>
          <p:cNvPr id="14" name="Fluxograma: Decisão 13"/>
          <p:cNvSpPr/>
          <p:nvPr/>
        </p:nvSpPr>
        <p:spPr>
          <a:xfrm>
            <a:off x="9057640" y="3546475"/>
            <a:ext cx="883285" cy="40132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1200"/>
              <a:t>has</a:t>
            </a:r>
            <a:endParaRPr lang="pt-BR" altLang="en-US" sz="1200"/>
          </a:p>
        </p:txBody>
      </p:sp>
      <p:cxnSp>
        <p:nvCxnSpPr>
          <p:cNvPr id="15" name="Conector Reto 14"/>
          <p:cNvCxnSpPr>
            <a:stCxn id="14" idx="1"/>
            <a:endCxn id="5" idx="3"/>
          </p:cNvCxnSpPr>
          <p:nvPr/>
        </p:nvCxnSpPr>
        <p:spPr>
          <a:xfrm flipH="1">
            <a:off x="8489950" y="3747135"/>
            <a:ext cx="56769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Decisão 15"/>
          <p:cNvSpPr/>
          <p:nvPr/>
        </p:nvSpPr>
        <p:spPr>
          <a:xfrm>
            <a:off x="5225415" y="1983105"/>
            <a:ext cx="822960" cy="40132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1200"/>
              <a:t>has</a:t>
            </a:r>
            <a:endParaRPr lang="pt-BR" altLang="en-US" sz="1200"/>
          </a:p>
        </p:txBody>
      </p:sp>
      <p:cxnSp>
        <p:nvCxnSpPr>
          <p:cNvPr id="19" name="Conector Angulado 18"/>
          <p:cNvCxnSpPr>
            <a:stCxn id="16" idx="3"/>
            <a:endCxn id="5" idx="0"/>
          </p:cNvCxnSpPr>
          <p:nvPr/>
        </p:nvCxnSpPr>
        <p:spPr>
          <a:xfrm>
            <a:off x="6048375" y="2183765"/>
            <a:ext cx="1794510" cy="5549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19"/>
          <p:cNvSpPr/>
          <p:nvPr/>
        </p:nvSpPr>
        <p:spPr>
          <a:xfrm>
            <a:off x="2559685" y="4868545"/>
            <a:ext cx="1217295" cy="16452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1200" b="1">
                <a:solidFill>
                  <a:schemeClr val="tx1"/>
                </a:solidFill>
              </a:rPr>
              <a:t>gerencia</a:t>
            </a:r>
            <a:endParaRPr lang="pt-BR" altLang="en-US" sz="1200" b="1">
              <a:solidFill>
                <a:schemeClr val="tx1"/>
              </a:solidFill>
            </a:endParaRPr>
          </a:p>
          <a:p>
            <a:pPr algn="ctr"/>
            <a:r>
              <a:rPr lang="pt-BR" altLang="en-US" sz="900">
                <a:solidFill>
                  <a:schemeClr val="tx1"/>
                </a:solidFill>
                <a:sym typeface="+mn-ea"/>
              </a:rPr>
              <a:t>--------------------------</a:t>
            </a:r>
            <a:endParaRPr lang="pt-BR" altLang="en-US" sz="900">
              <a:solidFill>
                <a:schemeClr val="tx1"/>
              </a:solidFill>
            </a:endParaRPr>
          </a:p>
          <a:p>
            <a:pPr algn="l"/>
            <a:r>
              <a:rPr lang="pt-BR" altLang="en-US" sz="900">
                <a:solidFill>
                  <a:schemeClr val="tx1"/>
                </a:solidFill>
                <a:sym typeface="+mn-ea"/>
              </a:rPr>
              <a:t>-Estoque estoque</a:t>
            </a:r>
            <a:endParaRPr lang="pt-BR" altLang="en-US" sz="9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pt-BR" altLang="en-US" sz="800">
                <a:solidFill>
                  <a:schemeClr val="tx1"/>
                </a:solidFill>
                <a:sym typeface="+mn-ea"/>
              </a:rPr>
              <a:t>-Prateleira prateleira</a:t>
            </a:r>
            <a:endParaRPr lang="pt-BR" altLang="en-US" sz="800">
              <a:solidFill>
                <a:schemeClr val="tx1"/>
              </a:solidFill>
            </a:endParaRPr>
          </a:p>
          <a:p>
            <a:pPr algn="l"/>
            <a:r>
              <a:rPr lang="pt-BR" altLang="en-US" sz="900">
                <a:solidFill>
                  <a:schemeClr val="tx1"/>
                </a:solidFill>
                <a:sym typeface="+mn-ea"/>
              </a:rPr>
              <a:t>--------------------------</a:t>
            </a:r>
            <a:endParaRPr lang="pt-BR" altLang="en-US" sz="900">
              <a:solidFill>
                <a:schemeClr val="tx1"/>
              </a:solidFill>
            </a:endParaRPr>
          </a:p>
          <a:p>
            <a:pPr algn="l"/>
            <a:r>
              <a:rPr lang="pt-BR" altLang="en-US" sz="900">
                <a:solidFill>
                  <a:schemeClr val="tx1"/>
                </a:solidFill>
                <a:sym typeface="+mn-ea"/>
              </a:rPr>
              <a:t>+getEstoque</a:t>
            </a:r>
            <a:endParaRPr lang="pt-BR" altLang="en-US" sz="9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pt-BR" altLang="en-US" sz="900">
                <a:solidFill>
                  <a:schemeClr val="tx1"/>
                </a:solidFill>
                <a:sym typeface="+mn-ea"/>
              </a:rPr>
              <a:t>+getPrateleira</a:t>
            </a:r>
            <a:endParaRPr lang="pt-BR" altLang="en-US" sz="900">
              <a:solidFill>
                <a:schemeClr val="tx1"/>
              </a:solidFill>
            </a:endParaRPr>
          </a:p>
          <a:p>
            <a:pPr algn="ctr"/>
            <a:endParaRPr lang="pt-BR" altLang="en-US" sz="900" b="1">
              <a:solidFill>
                <a:schemeClr val="tx1"/>
              </a:solidFill>
            </a:endParaRPr>
          </a:p>
        </p:txBody>
      </p:sp>
      <p:cxnSp>
        <p:nvCxnSpPr>
          <p:cNvPr id="21" name="Conector Angulado 20"/>
          <p:cNvCxnSpPr>
            <a:stCxn id="27" idx="0"/>
          </p:cNvCxnSpPr>
          <p:nvPr/>
        </p:nvCxnSpPr>
        <p:spPr>
          <a:xfrm rot="16200000">
            <a:off x="2790825" y="3569970"/>
            <a:ext cx="755650" cy="3175"/>
          </a:xfrm>
          <a:prstGeom prst="bentConnector3">
            <a:avLst>
              <a:gd name="adj1" fmla="val 49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 de Texto 21"/>
          <p:cNvSpPr txBox="1"/>
          <p:nvPr/>
        </p:nvSpPr>
        <p:spPr>
          <a:xfrm>
            <a:off x="3401060" y="3291205"/>
            <a:ext cx="260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1200"/>
              <a:t>1</a:t>
            </a:r>
            <a:endParaRPr lang="pt-BR" altLang="en-US" sz="1200"/>
          </a:p>
        </p:txBody>
      </p:sp>
      <p:cxnSp>
        <p:nvCxnSpPr>
          <p:cNvPr id="25" name="Conector Angulado 24"/>
          <p:cNvCxnSpPr>
            <a:stCxn id="3" idx="3"/>
            <a:endCxn id="5" idx="2"/>
          </p:cNvCxnSpPr>
          <p:nvPr/>
        </p:nvCxnSpPr>
        <p:spPr>
          <a:xfrm flipV="1">
            <a:off x="6507480" y="4756150"/>
            <a:ext cx="1335405" cy="1004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7967980" y="4868545"/>
            <a:ext cx="260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BR" altLang="en-US" sz="1200"/>
              <a:t>1</a:t>
            </a:r>
            <a:endParaRPr lang="pt-BR" altLang="en-US" sz="1200"/>
          </a:p>
        </p:txBody>
      </p:sp>
      <p:sp>
        <p:nvSpPr>
          <p:cNvPr id="27" name="Fluxograma: Decisão 26"/>
          <p:cNvSpPr/>
          <p:nvPr/>
        </p:nvSpPr>
        <p:spPr>
          <a:xfrm>
            <a:off x="2756535" y="3948430"/>
            <a:ext cx="822960" cy="40132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1200"/>
              <a:t>has</a:t>
            </a:r>
            <a:endParaRPr lang="pt-BR" altLang="en-US" sz="1200"/>
          </a:p>
        </p:txBody>
      </p:sp>
      <p:cxnSp>
        <p:nvCxnSpPr>
          <p:cNvPr id="29" name="Conector Reto 28"/>
          <p:cNvCxnSpPr>
            <a:stCxn id="27" idx="2"/>
            <a:endCxn id="20" idx="0"/>
          </p:cNvCxnSpPr>
          <p:nvPr/>
        </p:nvCxnSpPr>
        <p:spPr>
          <a:xfrm>
            <a:off x="3168015" y="4349750"/>
            <a:ext cx="635" cy="51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Decisão 2"/>
          <p:cNvSpPr/>
          <p:nvPr/>
        </p:nvSpPr>
        <p:spPr>
          <a:xfrm>
            <a:off x="5684520" y="5560060"/>
            <a:ext cx="822960" cy="40132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BR" altLang="en-US" sz="1200"/>
              <a:t>has</a:t>
            </a:r>
            <a:endParaRPr lang="pt-BR" altLang="en-US" sz="1200"/>
          </a:p>
        </p:txBody>
      </p:sp>
      <p:cxnSp>
        <p:nvCxnSpPr>
          <p:cNvPr id="8" name="Conector Reto 7"/>
          <p:cNvCxnSpPr>
            <a:stCxn id="3" idx="1"/>
            <a:endCxn id="20" idx="3"/>
          </p:cNvCxnSpPr>
          <p:nvPr/>
        </p:nvCxnSpPr>
        <p:spPr>
          <a:xfrm flipH="1" flipV="1">
            <a:off x="3776980" y="5691505"/>
            <a:ext cx="1907540" cy="6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16" idx="1"/>
            <a:endCxn id="4" idx="3"/>
          </p:cNvCxnSpPr>
          <p:nvPr/>
        </p:nvCxnSpPr>
        <p:spPr>
          <a:xfrm flipH="1">
            <a:off x="3815080" y="2183765"/>
            <a:ext cx="14103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Presentation</Application>
  <PresentationFormat>宽屏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JoseNervoso</cp:lastModifiedBy>
  <cp:revision>6</cp:revision>
  <dcterms:created xsi:type="dcterms:W3CDTF">2021-01-28T16:28:00Z</dcterms:created>
  <dcterms:modified xsi:type="dcterms:W3CDTF">2021-01-29T18:57:22Z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1046-11.2.0.9967</vt:lpwstr>
  </property>
</Properties>
</file>