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77" r:id="rId5"/>
    <p:sldId id="276" r:id="rId6"/>
    <p:sldId id="278" r:id="rId7"/>
    <p:sldId id="279" r:id="rId8"/>
    <p:sldId id="284" r:id="rId9"/>
    <p:sldId id="309" r:id="rId10"/>
    <p:sldId id="274" r:id="rId11"/>
    <p:sldId id="286" r:id="rId12"/>
    <p:sldId id="320" r:id="rId13"/>
    <p:sldId id="288" r:id="rId14"/>
    <p:sldId id="321" r:id="rId15"/>
    <p:sldId id="298" r:id="rId16"/>
    <p:sldId id="319" r:id="rId17"/>
    <p:sldId id="262"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snapToObjects="1">
      <p:cViewPr varScale="1">
        <p:scale>
          <a:sx n="142" d="100"/>
          <a:sy n="142" d="100"/>
        </p:scale>
        <p:origin x="798"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22/10/2021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8EC801B-2D6E-4CDE-B785-8CDE6426FCC2}"/>
              </a:ext>
            </a:extLst>
          </p:cNvPr>
          <p:cNvSpPr txBox="1"/>
          <p:nvPr/>
        </p:nvSpPr>
        <p:spPr>
          <a:xfrm>
            <a:off x="648586" y="1982694"/>
            <a:ext cx="7612912" cy="523220"/>
          </a:xfrm>
          <a:prstGeom prst="rect">
            <a:avLst/>
          </a:prstGeom>
          <a:noFill/>
        </p:spPr>
        <p:txBody>
          <a:bodyPr wrap="square" rtlCol="0">
            <a:spAutoFit/>
          </a:bodyPr>
          <a:lstStyle/>
          <a:p>
            <a:pPr algn="ctr"/>
            <a:r>
              <a:rPr lang="es-ES" sz="2800" b="1" dirty="0">
                <a:effectLst/>
                <a:ea typeface="Calibri" panose="020F0502020204030204" pitchFamily="34" charset="0"/>
              </a:rPr>
              <a:t>Conversión </a:t>
            </a: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307805" y="538349"/>
            <a:ext cx="1871330" cy="369332"/>
          </a:xfrm>
          <a:prstGeom prst="rect">
            <a:avLst/>
          </a:prstGeom>
          <a:noFill/>
        </p:spPr>
        <p:txBody>
          <a:bodyPr wrap="square">
            <a:spAutoFit/>
          </a:bodyPr>
          <a:lstStyle/>
          <a:p>
            <a:r>
              <a:rPr lang="es-CO" sz="1800" b="1" i="1" dirty="0">
                <a:latin typeface="+mj-lt"/>
                <a:cs typeface="Arial" panose="020B0604020202020204" pitchFamily="34" charset="0"/>
              </a:rPr>
              <a:t>Casos de usos</a:t>
            </a:r>
            <a:r>
              <a:rPr lang="es-ES" b="1" i="1" dirty="0">
                <a:solidFill>
                  <a:srgbClr val="1C1F24"/>
                </a:solidFill>
                <a:effectLst/>
                <a:latin typeface="+mj-lt"/>
                <a:cs typeface="Arial" panose="020B0604020202020204" pitchFamily="34" charset="0"/>
              </a:rPr>
              <a:t>.</a:t>
            </a:r>
            <a:endParaRPr lang="es-CO" dirty="0">
              <a:latin typeface="+mj-lt"/>
            </a:endParaRPr>
          </a:p>
        </p:txBody>
      </p:sp>
      <p:pic>
        <p:nvPicPr>
          <p:cNvPr id="4" name="Imagen 3">
            <a:extLst>
              <a:ext uri="{FF2B5EF4-FFF2-40B4-BE49-F238E27FC236}">
                <a16:creationId xmlns:a16="http://schemas.microsoft.com/office/drawing/2014/main" id="{BEE699DF-B060-46E9-B4F6-D52122972E4F}"/>
              </a:ext>
            </a:extLst>
          </p:cNvPr>
          <p:cNvPicPr/>
          <p:nvPr/>
        </p:nvPicPr>
        <p:blipFill>
          <a:blip r:embed="rId2"/>
          <a:stretch>
            <a:fillRect/>
          </a:stretch>
        </p:blipFill>
        <p:spPr>
          <a:xfrm>
            <a:off x="1042316" y="1338091"/>
            <a:ext cx="3162300" cy="2995295"/>
          </a:xfrm>
          <a:prstGeom prst="rect">
            <a:avLst/>
          </a:prstGeom>
        </p:spPr>
      </p:pic>
    </p:spTree>
    <p:extLst>
      <p:ext uri="{BB962C8B-B14F-4D97-AF65-F5344CB8AC3E}">
        <p14:creationId xmlns:p14="http://schemas.microsoft.com/office/powerpoint/2010/main" val="397882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0FDFC0C-D70A-4696-9FBB-5E3EC72C6875}"/>
              </a:ext>
            </a:extLst>
          </p:cNvPr>
          <p:cNvSpPr txBox="1"/>
          <p:nvPr/>
        </p:nvSpPr>
        <p:spPr>
          <a:xfrm>
            <a:off x="1254643" y="401230"/>
            <a:ext cx="2105246" cy="400110"/>
          </a:xfrm>
          <a:prstGeom prst="rect">
            <a:avLst/>
          </a:prstGeom>
          <a:noFill/>
        </p:spPr>
        <p:txBody>
          <a:bodyPr wrap="square" rtlCol="0">
            <a:spAutoFit/>
          </a:bodyPr>
          <a:lstStyle/>
          <a:p>
            <a:r>
              <a:rPr lang="es-CO" sz="2000" b="1" i="1" dirty="0">
                <a:latin typeface="Arial" panose="020B0604020202020204" pitchFamily="34" charset="0"/>
                <a:cs typeface="Arial" panose="020B0604020202020204" pitchFamily="34" charset="0"/>
              </a:rPr>
              <a:t>Diagrama E/R</a:t>
            </a:r>
            <a:endParaRPr lang="es-CO" sz="2000" dirty="0"/>
          </a:p>
        </p:txBody>
      </p:sp>
      <p:pic>
        <p:nvPicPr>
          <p:cNvPr id="5" name="Imagen 4" descr="Diagrama&#10;&#10;Descripción generada automáticamente">
            <a:extLst>
              <a:ext uri="{FF2B5EF4-FFF2-40B4-BE49-F238E27FC236}">
                <a16:creationId xmlns:a16="http://schemas.microsoft.com/office/drawing/2014/main" id="{C860A2A9-6826-4454-90FF-2084AC58417A}"/>
              </a:ext>
            </a:extLst>
          </p:cNvPr>
          <p:cNvPicPr>
            <a:picLocks noChangeAspect="1"/>
          </p:cNvPicPr>
          <p:nvPr/>
        </p:nvPicPr>
        <p:blipFill rotWithShape="1">
          <a:blip r:embed="rId2"/>
          <a:srcRect t="1" r="130" b="50065"/>
          <a:stretch/>
        </p:blipFill>
        <p:spPr>
          <a:xfrm>
            <a:off x="620136" y="1586753"/>
            <a:ext cx="7782706" cy="2571750"/>
          </a:xfrm>
          <a:prstGeom prst="rect">
            <a:avLst/>
          </a:prstGeom>
        </p:spPr>
      </p:pic>
    </p:spTree>
    <p:extLst>
      <p:ext uri="{BB962C8B-B14F-4D97-AF65-F5344CB8AC3E}">
        <p14:creationId xmlns:p14="http://schemas.microsoft.com/office/powerpoint/2010/main" val="212132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7DA81D-3EDF-450D-9DF6-014D71DE31D0}"/>
              </a:ext>
            </a:extLst>
          </p:cNvPr>
          <p:cNvSpPr txBox="1"/>
          <p:nvPr/>
        </p:nvSpPr>
        <p:spPr>
          <a:xfrm>
            <a:off x="2429301" y="320722"/>
            <a:ext cx="3603009" cy="400110"/>
          </a:xfrm>
          <a:prstGeom prst="rect">
            <a:avLst/>
          </a:prstGeom>
          <a:noFill/>
        </p:spPr>
        <p:txBody>
          <a:bodyPr wrap="square" rtlCol="0">
            <a:spAutoFit/>
          </a:bodyPr>
          <a:lstStyle/>
          <a:p>
            <a:pPr algn="ctr"/>
            <a:r>
              <a:rPr lang="es-ES" sz="2000" b="1" dirty="0"/>
              <a:t>Modelo relacional.</a:t>
            </a:r>
            <a:endParaRPr lang="es-CO" sz="2000" b="1" dirty="0"/>
          </a:p>
        </p:txBody>
      </p:sp>
      <p:pic>
        <p:nvPicPr>
          <p:cNvPr id="5" name="Imagen 4" descr="Diagrama&#10;&#10;Descripción generada automáticamente">
            <a:extLst>
              <a:ext uri="{FF2B5EF4-FFF2-40B4-BE49-F238E27FC236}">
                <a16:creationId xmlns:a16="http://schemas.microsoft.com/office/drawing/2014/main" id="{BA08299B-F0DB-43B7-9729-CB1807FFF6BF}"/>
              </a:ext>
            </a:extLst>
          </p:cNvPr>
          <p:cNvPicPr>
            <a:picLocks noChangeAspect="1"/>
          </p:cNvPicPr>
          <p:nvPr/>
        </p:nvPicPr>
        <p:blipFill rotWithShape="1">
          <a:blip r:embed="rId2"/>
          <a:srcRect t="74902" b="-2353"/>
          <a:stretch/>
        </p:blipFill>
        <p:spPr>
          <a:xfrm>
            <a:off x="680647" y="1159809"/>
            <a:ext cx="7782706" cy="1411941"/>
          </a:xfrm>
          <a:prstGeom prst="rect">
            <a:avLst/>
          </a:prstGeom>
        </p:spPr>
      </p:pic>
    </p:spTree>
    <p:extLst>
      <p:ext uri="{BB962C8B-B14F-4D97-AF65-F5344CB8AC3E}">
        <p14:creationId xmlns:p14="http://schemas.microsoft.com/office/powerpoint/2010/main" val="104848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BDD0D6-20A3-4115-AAA5-1B3EB7013D55}"/>
              </a:ext>
            </a:extLst>
          </p:cNvPr>
          <p:cNvSpPr txBox="1"/>
          <p:nvPr/>
        </p:nvSpPr>
        <p:spPr>
          <a:xfrm>
            <a:off x="1148316" y="495817"/>
            <a:ext cx="4572000" cy="400110"/>
          </a:xfrm>
          <a:prstGeom prst="rect">
            <a:avLst/>
          </a:prstGeom>
          <a:noFill/>
        </p:spPr>
        <p:txBody>
          <a:bodyPr wrap="square">
            <a:spAutoFit/>
          </a:bodyPr>
          <a:lstStyle/>
          <a:p>
            <a:r>
              <a:rPr lang="es-CO" sz="2000" b="1" i="1" dirty="0">
                <a:latin typeface="Arial" panose="020B0604020202020204" pitchFamily="34" charset="0"/>
                <a:cs typeface="Arial" panose="020B0604020202020204" pitchFamily="34" charset="0"/>
              </a:rPr>
              <a:t>Prototipo 3</a:t>
            </a:r>
            <a:endParaRPr lang="es-CO" sz="2000" dirty="0"/>
          </a:p>
        </p:txBody>
      </p:sp>
      <p:pic>
        <p:nvPicPr>
          <p:cNvPr id="4" name="Imagen 3">
            <a:extLst>
              <a:ext uri="{FF2B5EF4-FFF2-40B4-BE49-F238E27FC236}">
                <a16:creationId xmlns:a16="http://schemas.microsoft.com/office/drawing/2014/main" id="{0F04EF3C-8572-4FCD-BEFA-74E501B81F9A}"/>
              </a:ext>
            </a:extLst>
          </p:cNvPr>
          <p:cNvPicPr>
            <a:picLocks noChangeAspect="1"/>
          </p:cNvPicPr>
          <p:nvPr/>
        </p:nvPicPr>
        <p:blipFill rotWithShape="1">
          <a:blip r:embed="rId2"/>
          <a:srcRect l="18792" t="24854" r="27107" b="14200"/>
          <a:stretch/>
        </p:blipFill>
        <p:spPr>
          <a:xfrm>
            <a:off x="1502709" y="1089211"/>
            <a:ext cx="6138582" cy="3677771"/>
          </a:xfrm>
          <a:prstGeom prst="rect">
            <a:avLst/>
          </a:prstGeom>
        </p:spPr>
      </p:pic>
    </p:spTree>
    <p:extLst>
      <p:ext uri="{BB962C8B-B14F-4D97-AF65-F5344CB8AC3E}">
        <p14:creationId xmlns:p14="http://schemas.microsoft.com/office/powerpoint/2010/main" val="12189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ABB9CA-D74B-4C7A-95A4-96062B289E88}"/>
              </a:ext>
            </a:extLst>
          </p:cNvPr>
          <p:cNvPicPr>
            <a:picLocks noChangeAspect="1"/>
          </p:cNvPicPr>
          <p:nvPr/>
        </p:nvPicPr>
        <p:blipFill rotWithShape="1">
          <a:blip r:embed="rId2"/>
          <a:srcRect l="19338" t="24968" r="27427" b="13987"/>
          <a:stretch/>
        </p:blipFill>
        <p:spPr>
          <a:xfrm>
            <a:off x="4572000" y="2131359"/>
            <a:ext cx="4419619" cy="2850776"/>
          </a:xfrm>
          <a:prstGeom prst="rect">
            <a:avLst/>
          </a:prstGeom>
        </p:spPr>
      </p:pic>
      <p:pic>
        <p:nvPicPr>
          <p:cNvPr id="5" name="Imagen 4">
            <a:extLst>
              <a:ext uri="{FF2B5EF4-FFF2-40B4-BE49-F238E27FC236}">
                <a16:creationId xmlns:a16="http://schemas.microsoft.com/office/drawing/2014/main" id="{71115398-6152-4F88-9E70-AF3DBF2790CC}"/>
              </a:ext>
            </a:extLst>
          </p:cNvPr>
          <p:cNvPicPr>
            <a:picLocks noChangeAspect="1"/>
          </p:cNvPicPr>
          <p:nvPr/>
        </p:nvPicPr>
        <p:blipFill rotWithShape="1">
          <a:blip r:embed="rId3"/>
          <a:srcRect l="19265" t="24968" r="27500" b="13987"/>
          <a:stretch/>
        </p:blipFill>
        <p:spPr>
          <a:xfrm>
            <a:off x="152381" y="107577"/>
            <a:ext cx="4294537" cy="2770094"/>
          </a:xfrm>
          <a:prstGeom prst="rect">
            <a:avLst/>
          </a:prstGeom>
        </p:spPr>
      </p:pic>
    </p:spTree>
    <p:extLst>
      <p:ext uri="{BB962C8B-B14F-4D97-AF65-F5344CB8AC3E}">
        <p14:creationId xmlns:p14="http://schemas.microsoft.com/office/powerpoint/2010/main" val="189495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EC37861-E362-46A0-9296-046329904BED}"/>
              </a:ext>
            </a:extLst>
          </p:cNvPr>
          <p:cNvSpPr txBox="1"/>
          <p:nvPr/>
        </p:nvSpPr>
        <p:spPr>
          <a:xfrm>
            <a:off x="1360966" y="1593141"/>
            <a:ext cx="6443331" cy="1233223"/>
          </a:xfrm>
          <a:prstGeom prst="rect">
            <a:avLst/>
          </a:prstGeom>
          <a:noFill/>
        </p:spPr>
        <p:txBody>
          <a:bodyPr wrap="square">
            <a:spAutoFit/>
          </a:bodyPr>
          <a:lstStyle/>
          <a:p>
            <a:pPr>
              <a:lnSpc>
                <a:spcPct val="107000"/>
              </a:lnSpc>
            </a:pPr>
            <a:r>
              <a:rPr lang="es-CO" sz="1400" dirty="0">
                <a:effectLst/>
                <a:latin typeface="Calibri" panose="020F0502020204030204" pitchFamily="34" charset="0"/>
                <a:ea typeface="Calibri" panose="020F0502020204030204" pitchFamily="34" charset="0"/>
                <a:cs typeface="Calibri" panose="020F0502020204030204" pitchFamily="34" charset="0"/>
              </a:rPr>
              <a:t>Grupo de desarrolladores, Usuarios. Auditorio. Conexión a internet. Computadores</a:t>
            </a:r>
            <a:r>
              <a:rPr lang="es-CO" sz="1200" dirty="0">
                <a:effectLst/>
                <a:latin typeface="Calibri" panose="020F0502020204030204" pitchFamily="34" charset="0"/>
                <a:ea typeface="Calibri" panose="020F0502020204030204" pitchFamily="34" charset="0"/>
                <a:cs typeface="Calibri" panose="020F0502020204030204" pitchFamily="34" charset="0"/>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s-CO" sz="1400" dirty="0">
                <a:effectLst/>
                <a:latin typeface="Calibri" panose="020F0502020204030204" pitchFamily="34" charset="0"/>
                <a:ea typeface="Calibri" panose="020F0502020204030204" pitchFamily="34" charset="0"/>
                <a:cs typeface="Calibri" panose="020F0502020204030204" pitchFamily="34" charset="0"/>
              </a:rPr>
              <a:t>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C34342F8-C1BE-4FE5-A21C-6EB6906F3C1E}"/>
              </a:ext>
            </a:extLst>
          </p:cNvPr>
          <p:cNvSpPr txBox="1"/>
          <p:nvPr/>
        </p:nvSpPr>
        <p:spPr>
          <a:xfrm>
            <a:off x="1339702" y="1244009"/>
            <a:ext cx="4572000" cy="369332"/>
          </a:xfrm>
          <a:prstGeom prst="rect">
            <a:avLst/>
          </a:prstGeom>
          <a:noFill/>
        </p:spPr>
        <p:txBody>
          <a:bodyPr wrap="square">
            <a:spAutoFit/>
          </a:bodyPr>
          <a:lstStyle/>
          <a:p>
            <a:pPr marL="285750" indent="-285750">
              <a:buFont typeface="Arial" panose="020B0604020202020204" pitchFamily="34" charset="0"/>
              <a:buChar char="•"/>
            </a:pPr>
            <a:r>
              <a:rPr lang="es-CO" sz="1800" b="1" dirty="0">
                <a:latin typeface="Arial" panose="020B0604020202020204" pitchFamily="34" charset="0"/>
                <a:cs typeface="Arial" panose="020B0604020202020204" pitchFamily="34" charset="0"/>
              </a:rPr>
              <a:t>Recursos necesarios</a:t>
            </a:r>
          </a:p>
        </p:txBody>
      </p:sp>
      <p:sp>
        <p:nvSpPr>
          <p:cNvPr id="5" name="CuadroTexto 4">
            <a:extLst>
              <a:ext uri="{FF2B5EF4-FFF2-40B4-BE49-F238E27FC236}">
                <a16:creationId xmlns:a16="http://schemas.microsoft.com/office/drawing/2014/main" id="{378B9B96-ABBF-48DF-ADC8-506E5DBA0BFE}"/>
              </a:ext>
            </a:extLst>
          </p:cNvPr>
          <p:cNvSpPr txBox="1"/>
          <p:nvPr/>
        </p:nvSpPr>
        <p:spPr>
          <a:xfrm>
            <a:off x="1339702" y="2227596"/>
            <a:ext cx="4572000" cy="369332"/>
          </a:xfrm>
          <a:prstGeom prst="rect">
            <a:avLst/>
          </a:prstGeom>
          <a:noFill/>
        </p:spPr>
        <p:txBody>
          <a:bodyPr wrap="square">
            <a:spAutoFit/>
          </a:bodyPr>
          <a:lstStyle/>
          <a:p>
            <a:pPr marL="285750" indent="-285750">
              <a:buFont typeface="Arial" panose="020B0604020202020204" pitchFamily="34" charset="0"/>
              <a:buChar char="•"/>
            </a:pPr>
            <a:r>
              <a:rPr lang="es-CO" sz="1800" b="1" dirty="0">
                <a:latin typeface="Arial" panose="020B0604020202020204" pitchFamily="34" charset="0"/>
                <a:cs typeface="Arial" panose="020B0604020202020204" pitchFamily="34" charset="0"/>
              </a:rPr>
              <a:t>Metodología</a:t>
            </a:r>
          </a:p>
        </p:txBody>
      </p:sp>
      <p:sp>
        <p:nvSpPr>
          <p:cNvPr id="6" name="CuadroTexto 5">
            <a:extLst>
              <a:ext uri="{FF2B5EF4-FFF2-40B4-BE49-F238E27FC236}">
                <a16:creationId xmlns:a16="http://schemas.microsoft.com/office/drawing/2014/main" id="{8E428CB7-0924-4BD5-BF74-C184BD66143F}"/>
              </a:ext>
            </a:extLst>
          </p:cNvPr>
          <p:cNvSpPr txBox="1"/>
          <p:nvPr/>
        </p:nvSpPr>
        <p:spPr>
          <a:xfrm>
            <a:off x="1414130" y="2743571"/>
            <a:ext cx="6390168" cy="1004186"/>
          </a:xfrm>
          <a:prstGeom prst="rect">
            <a:avLst/>
          </a:prstGeom>
          <a:noFill/>
        </p:spPr>
        <p:txBody>
          <a:bodyPr wrap="square">
            <a:spAutoFit/>
          </a:bodyPr>
          <a:lstStyle/>
          <a:p>
            <a:pPr>
              <a:lnSpc>
                <a:spcPct val="107000"/>
              </a:lnSpc>
              <a:spcAft>
                <a:spcPts val="800"/>
              </a:spcAft>
            </a:pPr>
            <a:r>
              <a:rPr lang="es-CO" sz="1400" dirty="0">
                <a:effectLst/>
                <a:latin typeface="Calibri" panose="020F0502020204030204" pitchFamily="34" charset="0"/>
                <a:ea typeface="Calibri" panose="020F0502020204030204" pitchFamily="34" charset="0"/>
                <a:cs typeface="Calibri" panose="020F0502020204030204" pitchFamily="34" charset="0"/>
              </a:rPr>
              <a:t>La metodología que se utilizará para esta capacitación serán reuniones programadas de manera presencial con los usuarios del sistema, donde se les mostrará las diferentes funcionalidades que hacen parte de este sistema, incluyendo presentaciones en power point y demostraciones directamente en el sistema.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987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2547285-19DD-4D06-9FD0-D42D02C9BE12}"/>
              </a:ext>
            </a:extLst>
          </p:cNvPr>
          <p:cNvSpPr txBox="1"/>
          <p:nvPr/>
        </p:nvSpPr>
        <p:spPr>
          <a:xfrm>
            <a:off x="2689411" y="514118"/>
            <a:ext cx="3563471" cy="369332"/>
          </a:xfrm>
          <a:prstGeom prst="rect">
            <a:avLst/>
          </a:prstGeom>
          <a:noFill/>
        </p:spPr>
        <p:txBody>
          <a:bodyPr wrap="square" rtlCol="0">
            <a:spAutoFit/>
          </a:bodyPr>
          <a:lstStyle/>
          <a:p>
            <a:pPr algn="ctr"/>
            <a:r>
              <a:rPr lang="es-ES" b="1" dirty="0"/>
              <a:t>Bibliografía</a:t>
            </a:r>
            <a:r>
              <a:rPr lang="es-ES" dirty="0"/>
              <a:t> </a:t>
            </a:r>
            <a:endParaRPr lang="es-CO" dirty="0"/>
          </a:p>
        </p:txBody>
      </p:sp>
      <p:sp>
        <p:nvSpPr>
          <p:cNvPr id="7" name="Rectángulo 6">
            <a:extLst>
              <a:ext uri="{FF2B5EF4-FFF2-40B4-BE49-F238E27FC236}">
                <a16:creationId xmlns:a16="http://schemas.microsoft.com/office/drawing/2014/main" id="{D4E7B04C-0AF0-49E0-AF5A-8849496DF799}"/>
              </a:ext>
            </a:extLst>
          </p:cNvPr>
          <p:cNvSpPr/>
          <p:nvPr/>
        </p:nvSpPr>
        <p:spPr>
          <a:xfrm>
            <a:off x="900953" y="1400487"/>
            <a:ext cx="7624483" cy="1078309"/>
          </a:xfrm>
          <a:prstGeom prst="rect">
            <a:avLst/>
          </a:prstGeom>
        </p:spPr>
        <p:txBody>
          <a:bodyPr wrap="square">
            <a:spAutoFit/>
          </a:bodyPr>
          <a:lstStyle/>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Biblioteca SENA, 2021: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http://biblioteca.sena.edu.co/</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Lucidchart: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https://chrome.google.com/webstore/detail/lucidchart-diagrams/apboafhkiegglekeafbckfjldecefkhn?hl=es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Medium: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https://medium.com/@requeridosblog/requerimientos-funcionales-y-no-funcionales-ejemplos-y-tips-aa31cb59b22a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966DCE54-28C9-4CBB-A00F-FA7D350BBDED}"/>
              </a:ext>
            </a:extLst>
          </p:cNvPr>
          <p:cNvSpPr/>
          <p:nvPr/>
        </p:nvSpPr>
        <p:spPr>
          <a:xfrm>
            <a:off x="900953" y="2588312"/>
            <a:ext cx="7557247" cy="769441"/>
          </a:xfrm>
          <a:prstGeom prst="rect">
            <a:avLst/>
          </a:prstGeom>
        </p:spPr>
        <p:txBody>
          <a:bodyPr wrap="square">
            <a:spAutoFit/>
          </a:bodyPr>
          <a:lstStyle/>
          <a:p>
            <a:r>
              <a:rPr lang="es-CO" sz="1100" b="1" dirty="0">
                <a:latin typeface="Times New Roman" panose="02020603050405020304" pitchFamily="18" charset="0"/>
                <a:cs typeface="Times New Roman" panose="02020603050405020304" pitchFamily="18" charset="0"/>
              </a:rPr>
              <a:t>Google: </a:t>
            </a:r>
            <a:r>
              <a:rPr lang="es-CO" sz="1100" dirty="0">
                <a:solidFill>
                  <a:srgbClr val="0070C0"/>
                </a:solidFill>
                <a:latin typeface="Times New Roman" panose="02020603050405020304" pitchFamily="18" charset="0"/>
                <a:cs typeface="Times New Roman" panose="02020603050405020304" pitchFamily="18" charset="0"/>
              </a:rPr>
              <a:t>https://www.google.com/url?sa=i&amp;url=https%3A%2F%2Fwww.cronomaquia.com%2Feverything-un-buscador-de-archivos-para-windows%2F&amp;psig=AOvVaw1lkk39rQQfSXWqeH771Pgy&amp;ust=1632432199408000&amp;source=images&amp;cd=vfe&amp;ved=0CAgQjRxqFwoTCJCumYzCk_MCFQAAAAAdAAAAABAJ</a:t>
            </a:r>
          </a:p>
        </p:txBody>
      </p:sp>
    </p:spTree>
    <p:extLst>
      <p:ext uri="{BB962C8B-B14F-4D97-AF65-F5344CB8AC3E}">
        <p14:creationId xmlns:p14="http://schemas.microsoft.com/office/powerpoint/2010/main" val="377008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41990" y="1692072"/>
            <a:ext cx="6432698" cy="1754326"/>
          </a:xfrm>
          <a:prstGeom prst="rect">
            <a:avLst/>
          </a:prstGeom>
          <a:noFill/>
        </p:spPr>
        <p:txBody>
          <a:bodyPr wrap="square" rtlCol="0">
            <a:spAutoFit/>
          </a:bodyPr>
          <a:lstStyle/>
          <a:p>
            <a:r>
              <a:rPr lang="es-MX" sz="2000" b="1" dirty="0">
                <a:ea typeface="Calibri" panose="020F0502020204030204" pitchFamily="34" charset="0"/>
              </a:rPr>
              <a:t>Integrantes</a:t>
            </a:r>
            <a:r>
              <a:rPr lang="es-MX" sz="2000" b="1" dirty="0">
                <a:effectLst/>
                <a:ea typeface="Calibri" panose="020F0502020204030204" pitchFamily="34" charset="0"/>
              </a:rPr>
              <a:t>:</a:t>
            </a:r>
          </a:p>
          <a:p>
            <a:pPr algn="ctr"/>
            <a:r>
              <a:rPr lang="es-MX" sz="2000" b="1" dirty="0">
                <a:ea typeface="Calibri" panose="020F0502020204030204" pitchFamily="34" charset="0"/>
              </a:rPr>
              <a:t>Esaut Mendoza.</a:t>
            </a:r>
          </a:p>
          <a:p>
            <a:pPr algn="ctr"/>
            <a:r>
              <a:rPr lang="es-MX" sz="2000" b="1" dirty="0">
                <a:ea typeface="Calibri" panose="020F0502020204030204" pitchFamily="34" charset="0"/>
              </a:rPr>
              <a:t>José Doria.</a:t>
            </a:r>
          </a:p>
          <a:p>
            <a:pPr algn="ctr"/>
            <a:r>
              <a:rPr lang="es-MX" sz="2000" b="1" dirty="0">
                <a:ea typeface="Calibri" panose="020F0502020204030204" pitchFamily="34" charset="0"/>
              </a:rPr>
              <a:t>Pedro Márquez.</a:t>
            </a:r>
          </a:p>
          <a:p>
            <a:pPr algn="r"/>
            <a:endParaRPr lang="es-ES" sz="2800" b="1" dirty="0">
              <a:solidFill>
                <a:schemeClr val="tx1">
                  <a:lumMod val="75000"/>
                  <a:lumOff val="25000"/>
                </a:schemeClr>
              </a:solidFill>
            </a:endParaRPr>
          </a:p>
        </p:txBody>
      </p:sp>
      <p:sp>
        <p:nvSpPr>
          <p:cNvPr id="2" name="CuadroTexto 1">
            <a:extLst>
              <a:ext uri="{FF2B5EF4-FFF2-40B4-BE49-F238E27FC236}">
                <a16:creationId xmlns:a16="http://schemas.microsoft.com/office/drawing/2014/main" id="{827145B9-036B-4996-910E-D9E643127EB6}"/>
              </a:ext>
            </a:extLst>
          </p:cNvPr>
          <p:cNvSpPr txBox="1"/>
          <p:nvPr/>
        </p:nvSpPr>
        <p:spPr>
          <a:xfrm>
            <a:off x="6390167" y="4061952"/>
            <a:ext cx="1084521" cy="371825"/>
          </a:xfrm>
          <a:prstGeom prst="rect">
            <a:avLst/>
          </a:prstGeom>
          <a:noFill/>
        </p:spPr>
        <p:txBody>
          <a:bodyPr wrap="square" rtlCol="0">
            <a:spAutoFit/>
          </a:bodyPr>
          <a:lstStyle/>
          <a:p>
            <a:r>
              <a:rPr lang="es-MX" b="1" dirty="0"/>
              <a:t>(2021)</a:t>
            </a:r>
            <a:endParaRPr lang="es-CO" b="1" dirty="0"/>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1CAFE66-EB17-47A5-845A-C158976511F8}"/>
              </a:ext>
            </a:extLst>
          </p:cNvPr>
          <p:cNvSpPr txBox="1"/>
          <p:nvPr/>
        </p:nvSpPr>
        <p:spPr>
          <a:xfrm>
            <a:off x="2057398" y="799143"/>
            <a:ext cx="4667694" cy="400110"/>
          </a:xfrm>
          <a:prstGeom prst="rect">
            <a:avLst/>
          </a:prstGeom>
          <a:noFill/>
        </p:spPr>
        <p:txBody>
          <a:bodyPr wrap="square" rtlCol="0">
            <a:spAutoFit/>
          </a:bodyPr>
          <a:lstStyle/>
          <a:p>
            <a:r>
              <a:rPr lang="es-ES" sz="2000" b="1" i="1" dirty="0">
                <a:solidFill>
                  <a:srgbClr val="202124"/>
                </a:solidFill>
                <a:latin typeface="arial" panose="020B0604020202020204" pitchFamily="34" charset="0"/>
              </a:rPr>
              <a:t>P</a:t>
            </a:r>
            <a:r>
              <a:rPr lang="es-ES" sz="2000" b="1" i="1" dirty="0">
                <a:solidFill>
                  <a:srgbClr val="202124"/>
                </a:solidFill>
                <a:effectLst/>
                <a:latin typeface="arial" panose="020B0604020202020204" pitchFamily="34" charset="0"/>
              </a:rPr>
              <a:t>lanteamiento del problema.</a:t>
            </a:r>
            <a:endParaRPr lang="es-CO" sz="2000" dirty="0"/>
          </a:p>
        </p:txBody>
      </p:sp>
      <p:pic>
        <p:nvPicPr>
          <p:cNvPr id="1026" name="Picture 2" descr="ARCHIVOSAGIL: Expurgo en los archivos de Oficina o Gestión">
            <a:extLst>
              <a:ext uri="{FF2B5EF4-FFF2-40B4-BE49-F238E27FC236}">
                <a16:creationId xmlns:a16="http://schemas.microsoft.com/office/drawing/2014/main" id="{D920FE5A-76C6-4A51-A7C3-14B7E2705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75" y="1754124"/>
            <a:ext cx="3180710" cy="238246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red de la oficina del archivador con catálogo de tarjetas abierto y  documentos voladores, almacenamiento de archivos de datos, concepto de  administración empresarial, ilustración vectorial horizontal | Vector  Premium">
            <a:extLst>
              <a:ext uri="{FF2B5EF4-FFF2-40B4-BE49-F238E27FC236}">
                <a16:creationId xmlns:a16="http://schemas.microsoft.com/office/drawing/2014/main" id="{32F0BB2E-E1B7-4B2C-8074-C3B4A55BD57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7753B18-187C-407A-AA2C-83ED0A3249C6}"/>
              </a:ext>
            </a:extLst>
          </p:cNvPr>
          <p:cNvPicPr>
            <a:picLocks noChangeAspect="1"/>
          </p:cNvPicPr>
          <p:nvPr/>
        </p:nvPicPr>
        <p:blipFill>
          <a:blip r:embed="rId3"/>
          <a:stretch>
            <a:fillRect/>
          </a:stretch>
        </p:blipFill>
        <p:spPr>
          <a:xfrm>
            <a:off x="4572000" y="1476528"/>
            <a:ext cx="2757795" cy="1338544"/>
          </a:xfrm>
          <a:prstGeom prst="rect">
            <a:avLst/>
          </a:prstGeom>
        </p:spPr>
      </p:pic>
      <p:pic>
        <p:nvPicPr>
          <p:cNvPr id="1030" name="Picture 6" descr="El buscador de archivos para Windows que hace magia">
            <a:extLst>
              <a:ext uri="{FF2B5EF4-FFF2-40B4-BE49-F238E27FC236}">
                <a16:creationId xmlns:a16="http://schemas.microsoft.com/office/drawing/2014/main" id="{7E64866F-390A-4595-B4FA-24B86948D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2945355"/>
            <a:ext cx="2757794" cy="145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8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146A26E-A974-4A8F-A97D-B7956EBCE741}"/>
              </a:ext>
            </a:extLst>
          </p:cNvPr>
          <p:cNvSpPr txBox="1"/>
          <p:nvPr/>
        </p:nvSpPr>
        <p:spPr>
          <a:xfrm>
            <a:off x="1789550" y="1058039"/>
            <a:ext cx="2389387" cy="400110"/>
          </a:xfrm>
          <a:prstGeom prst="rect">
            <a:avLst/>
          </a:prstGeom>
          <a:noFill/>
        </p:spPr>
        <p:txBody>
          <a:bodyPr wrap="square" rtlCol="0">
            <a:spAutoFit/>
          </a:bodyPr>
          <a:lstStyle/>
          <a:p>
            <a:r>
              <a:rPr lang="es-ES" sz="2000" b="1" i="1" dirty="0">
                <a:solidFill>
                  <a:srgbClr val="111111"/>
                </a:solidFill>
                <a:latin typeface="Arial" panose="020B0604020202020204" pitchFamily="34" charset="0"/>
                <a:cs typeface="Arial" panose="020B0604020202020204" pitchFamily="34" charset="0"/>
              </a:rPr>
              <a:t>J</a:t>
            </a:r>
            <a:r>
              <a:rPr lang="es-ES" sz="2000" b="1" i="1" dirty="0">
                <a:solidFill>
                  <a:srgbClr val="111111"/>
                </a:solidFill>
                <a:effectLst/>
                <a:latin typeface="Arial" panose="020B0604020202020204" pitchFamily="34" charset="0"/>
                <a:cs typeface="Arial" panose="020B0604020202020204" pitchFamily="34" charset="0"/>
              </a:rPr>
              <a:t>ustificación.</a:t>
            </a:r>
            <a:endParaRPr lang="es-ES" sz="2000" dirty="0">
              <a:solidFill>
                <a:schemeClr val="tx1">
                  <a:lumMod val="75000"/>
                  <a:lumOff val="25000"/>
                </a:schemeClr>
              </a:solidFill>
            </a:endParaRPr>
          </a:p>
        </p:txBody>
      </p:sp>
      <p:sp>
        <p:nvSpPr>
          <p:cNvPr id="5" name="CuadroTexto 4">
            <a:extLst>
              <a:ext uri="{FF2B5EF4-FFF2-40B4-BE49-F238E27FC236}">
                <a16:creationId xmlns:a16="http://schemas.microsoft.com/office/drawing/2014/main" id="{6FD7852D-0ACC-4726-A344-1ABF69C2B1A2}"/>
              </a:ext>
            </a:extLst>
          </p:cNvPr>
          <p:cNvSpPr txBox="1"/>
          <p:nvPr/>
        </p:nvSpPr>
        <p:spPr>
          <a:xfrm>
            <a:off x="828850" y="1628617"/>
            <a:ext cx="4310785" cy="2553969"/>
          </a:xfrm>
          <a:prstGeom prst="rect">
            <a:avLst/>
          </a:prstGeom>
          <a:noFill/>
        </p:spPr>
        <p:txBody>
          <a:bodyPr wrap="square">
            <a:spAutoFit/>
          </a:bodyPr>
          <a:lstStyle/>
          <a:p>
            <a:pPr algn="just">
              <a:lnSpc>
                <a:spcPct val="115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 tecnología ha evolucionado de forma rápida, permitiendo automatizar procesos para un mejor funcionamiento de las empresas. Los procesos diarios que son llevados de una forma manual resuelven situaciones de una manera lenta, es por ello que llevarla a un Sistema automatizado garantiza un mejor trato y análisis de la información. En gran parte la tecnología de la información almacena y procesa, permitiendo con esto disminuir tiempo en la ejecución de las tareas realizadas. </a:t>
            </a:r>
            <a:endParaRPr lang="es-CO"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AutoShape 2" descr="Historia de la gestión documental">
            <a:extLst>
              <a:ext uri="{FF2B5EF4-FFF2-40B4-BE49-F238E27FC236}">
                <a16:creationId xmlns:a16="http://schemas.microsoft.com/office/drawing/2014/main" id="{2D788870-5BD6-4887-9A44-A07B70CF101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67A67905-AAC6-4FD7-AB25-E67961B1BEC3}"/>
              </a:ext>
            </a:extLst>
          </p:cNvPr>
          <p:cNvPicPr>
            <a:picLocks noChangeAspect="1"/>
          </p:cNvPicPr>
          <p:nvPr/>
        </p:nvPicPr>
        <p:blipFill rotWithShape="1">
          <a:blip r:embed="rId2"/>
          <a:srcRect t="15180"/>
          <a:stretch/>
        </p:blipFill>
        <p:spPr>
          <a:xfrm>
            <a:off x="5239309" y="2571750"/>
            <a:ext cx="3205443" cy="1812570"/>
          </a:xfrm>
          <a:prstGeom prst="rect">
            <a:avLst/>
          </a:prstGeom>
        </p:spPr>
      </p:pic>
    </p:spTree>
    <p:extLst>
      <p:ext uri="{BB962C8B-B14F-4D97-AF65-F5344CB8AC3E}">
        <p14:creationId xmlns:p14="http://schemas.microsoft.com/office/powerpoint/2010/main" val="73498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2BA36E-4E2E-4490-8C61-DAD79E239812}"/>
              </a:ext>
            </a:extLst>
          </p:cNvPr>
          <p:cNvSpPr txBox="1"/>
          <p:nvPr/>
        </p:nvSpPr>
        <p:spPr>
          <a:xfrm>
            <a:off x="1839432" y="782940"/>
            <a:ext cx="1871330" cy="400110"/>
          </a:xfrm>
          <a:prstGeom prst="rect">
            <a:avLst/>
          </a:prstGeom>
          <a:noFill/>
        </p:spPr>
        <p:txBody>
          <a:bodyPr wrap="square">
            <a:spAutoFit/>
          </a:bodyPr>
          <a:lstStyle/>
          <a:p>
            <a:r>
              <a:rPr lang="es-ES" sz="2000" b="1" i="1" dirty="0">
                <a:solidFill>
                  <a:srgbClr val="1C1F24"/>
                </a:solidFill>
                <a:latin typeface="Arial" panose="020B0604020202020204" pitchFamily="34" charset="0"/>
                <a:cs typeface="Arial" panose="020B0604020202020204" pitchFamily="34" charset="0"/>
              </a:rPr>
              <a:t>O</a:t>
            </a:r>
            <a:r>
              <a:rPr lang="es-ES" sz="2000" b="1" i="1" dirty="0">
                <a:solidFill>
                  <a:srgbClr val="1C1F24"/>
                </a:solidFill>
                <a:effectLst/>
                <a:latin typeface="Arial" panose="020B0604020202020204" pitchFamily="34" charset="0"/>
                <a:cs typeface="Arial" panose="020B0604020202020204" pitchFamily="34" charset="0"/>
              </a:rPr>
              <a:t>bjetivos.</a:t>
            </a:r>
            <a:endParaRPr lang="es-CO" sz="2000" dirty="0"/>
          </a:p>
        </p:txBody>
      </p:sp>
      <p:sp>
        <p:nvSpPr>
          <p:cNvPr id="5" name="CuadroTexto 4">
            <a:extLst>
              <a:ext uri="{FF2B5EF4-FFF2-40B4-BE49-F238E27FC236}">
                <a16:creationId xmlns:a16="http://schemas.microsoft.com/office/drawing/2014/main" id="{104EA60E-5ED2-4ED4-A304-5819F6AC1C93}"/>
              </a:ext>
            </a:extLst>
          </p:cNvPr>
          <p:cNvSpPr txBox="1"/>
          <p:nvPr/>
        </p:nvSpPr>
        <p:spPr>
          <a:xfrm>
            <a:off x="1233376" y="1648197"/>
            <a:ext cx="2594344" cy="584775"/>
          </a:xfrm>
          <a:prstGeom prst="rect">
            <a:avLst/>
          </a:prstGeom>
          <a:noFill/>
        </p:spPr>
        <p:txBody>
          <a:bodyPr wrap="square" rtlCol="0">
            <a:spAutoFit/>
          </a:bodyPr>
          <a:lstStyle/>
          <a:p>
            <a:pPr marL="285750" indent="-285750">
              <a:buFont typeface="Arial" panose="020B0604020202020204" pitchFamily="34" charset="0"/>
              <a:buChar char="•"/>
            </a:pPr>
            <a:r>
              <a:rPr lang="es-CO" sz="1600" b="1" dirty="0">
                <a:latin typeface="Arial" panose="020B0604020202020204" pitchFamily="34" charset="0"/>
                <a:cs typeface="Arial" panose="020B0604020202020204" pitchFamily="34" charset="0"/>
              </a:rPr>
              <a:t>Objetivo General</a:t>
            </a:r>
          </a:p>
          <a:p>
            <a:endParaRPr lang="es-CO" sz="1600" dirty="0"/>
          </a:p>
        </p:txBody>
      </p:sp>
      <p:sp>
        <p:nvSpPr>
          <p:cNvPr id="6" name="CuadroTexto 5">
            <a:extLst>
              <a:ext uri="{FF2B5EF4-FFF2-40B4-BE49-F238E27FC236}">
                <a16:creationId xmlns:a16="http://schemas.microsoft.com/office/drawing/2014/main" id="{17BC08CF-A3E2-4180-9CAF-5B980C31E5B9}"/>
              </a:ext>
            </a:extLst>
          </p:cNvPr>
          <p:cNvSpPr txBox="1"/>
          <p:nvPr/>
        </p:nvSpPr>
        <p:spPr>
          <a:xfrm>
            <a:off x="1031357" y="2178381"/>
            <a:ext cx="7191519" cy="1209370"/>
          </a:xfrm>
          <a:prstGeom prst="rect">
            <a:avLst/>
          </a:prstGeom>
          <a:noFill/>
        </p:spPr>
        <p:txBody>
          <a:bodyPr wrap="square" rtlCol="0">
            <a:spAutoFit/>
          </a:bodyPr>
          <a:lstStyle/>
          <a:p>
            <a:pPr>
              <a:lnSpc>
                <a:spcPct val="107000"/>
              </a:lnSpc>
              <a:spcAft>
                <a:spcPts val="800"/>
              </a:spcAft>
            </a:pPr>
            <a:r>
              <a:rPr lang="es-419" sz="1400" dirty="0">
                <a:effectLst/>
                <a:latin typeface="Calibri" panose="020F0502020204030204" pitchFamily="34" charset="0"/>
                <a:ea typeface="Calibri" panose="020F0502020204030204" pitchFamily="34" charset="0"/>
                <a:cs typeface="Calibri" panose="020F0502020204030204" pitchFamily="34" charset="0"/>
              </a:rPr>
              <a:t>Analizar, desarrollar e implementar un sistema de información que permita administrar y organizar documentos. </a:t>
            </a:r>
          </a:p>
          <a:p>
            <a:pPr>
              <a:lnSpc>
                <a:spcPct val="107000"/>
              </a:lnSpc>
              <a:spcAft>
                <a:spcPts val="800"/>
              </a:spcAft>
            </a:pPr>
            <a:endParaRPr lang="es-419"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s-419"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291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C87011E-DD34-4C05-AECA-4538F654885F}"/>
              </a:ext>
            </a:extLst>
          </p:cNvPr>
          <p:cNvSpPr txBox="1"/>
          <p:nvPr/>
        </p:nvSpPr>
        <p:spPr>
          <a:xfrm>
            <a:off x="1765003" y="1058514"/>
            <a:ext cx="3211034" cy="677108"/>
          </a:xfrm>
          <a:prstGeom prst="rect">
            <a:avLst/>
          </a:prstGeom>
          <a:noFill/>
        </p:spPr>
        <p:txBody>
          <a:bodyPr wrap="square" rtlCol="0">
            <a:spAutoFit/>
          </a:bodyPr>
          <a:lstStyle/>
          <a:p>
            <a:pPr marL="285750" indent="-285750">
              <a:buFont typeface="Arial" panose="020B0604020202020204" pitchFamily="34" charset="0"/>
              <a:buChar char="•"/>
            </a:pPr>
            <a:r>
              <a:rPr lang="es-CO" sz="2000" b="1" dirty="0">
                <a:latin typeface="Arial" panose="020B0604020202020204" pitchFamily="34" charset="0"/>
                <a:cs typeface="Arial" panose="020B0604020202020204" pitchFamily="34" charset="0"/>
              </a:rPr>
              <a:t>Objetivos específico</a:t>
            </a:r>
            <a:r>
              <a:rPr lang="es-CO" sz="1800" b="1" dirty="0">
                <a:latin typeface="Arial" panose="020B0604020202020204" pitchFamily="34" charset="0"/>
                <a:cs typeface="Arial" panose="020B0604020202020204" pitchFamily="34" charset="0"/>
              </a:rPr>
              <a:t>s</a:t>
            </a:r>
          </a:p>
          <a:p>
            <a:pPr marL="285750" indent="-285750">
              <a:buFont typeface="Arial" panose="020B0604020202020204" pitchFamily="34" charset="0"/>
              <a:buChar char="•"/>
            </a:pPr>
            <a:endParaRPr lang="es-CO" dirty="0"/>
          </a:p>
        </p:txBody>
      </p:sp>
      <p:sp>
        <p:nvSpPr>
          <p:cNvPr id="6" name="CuadroTexto 5">
            <a:extLst>
              <a:ext uri="{FF2B5EF4-FFF2-40B4-BE49-F238E27FC236}">
                <a16:creationId xmlns:a16="http://schemas.microsoft.com/office/drawing/2014/main" id="{C940CCA2-FD92-4B60-B710-492939DAC04B}"/>
              </a:ext>
            </a:extLst>
          </p:cNvPr>
          <p:cNvSpPr txBox="1"/>
          <p:nvPr/>
        </p:nvSpPr>
        <p:spPr>
          <a:xfrm>
            <a:off x="1616149" y="1626781"/>
            <a:ext cx="4412511" cy="2458205"/>
          </a:xfrm>
          <a:prstGeom prst="rect">
            <a:avLst/>
          </a:prstGeom>
          <a:noFill/>
        </p:spPr>
        <p:txBody>
          <a:bodyPr wrap="square" rtlCol="0">
            <a:spAutoFit/>
          </a:bodyPr>
          <a:lstStyle/>
          <a:p>
            <a:endParaRPr lang="es-CO" dirty="0"/>
          </a:p>
        </p:txBody>
      </p:sp>
      <p:sp>
        <p:nvSpPr>
          <p:cNvPr id="8" name="CuadroTexto 7">
            <a:extLst>
              <a:ext uri="{FF2B5EF4-FFF2-40B4-BE49-F238E27FC236}">
                <a16:creationId xmlns:a16="http://schemas.microsoft.com/office/drawing/2014/main" id="{35B9929C-8C64-4FE4-9CDB-000459EDDD53}"/>
              </a:ext>
            </a:extLst>
          </p:cNvPr>
          <p:cNvSpPr txBox="1"/>
          <p:nvPr/>
        </p:nvSpPr>
        <p:spPr>
          <a:xfrm>
            <a:off x="1382233" y="1740836"/>
            <a:ext cx="6570920" cy="1815882"/>
          </a:xfrm>
          <a:prstGeom prst="rect">
            <a:avLst/>
          </a:prstGeom>
          <a:noFill/>
        </p:spPr>
        <p:txBody>
          <a:bodyPr wrap="square" rtlCol="0">
            <a:spAutoFit/>
          </a:bodyPr>
          <a:lstStyle/>
          <a:p>
            <a:pPr marL="285750" indent="-285750">
              <a:buFont typeface="Wingdings" panose="05000000000000000000" pitchFamily="2" charset="2"/>
              <a:buChar char="q"/>
            </a:pPr>
            <a:r>
              <a:rPr lang="es-MX" sz="1400" dirty="0"/>
              <a:t>Diseñar un sistema que permita la organización de documentos.</a:t>
            </a:r>
          </a:p>
          <a:p>
            <a:pPr marL="285750" indent="-285750">
              <a:buFont typeface="Wingdings" panose="05000000000000000000" pitchFamily="2" charset="2"/>
              <a:buChar char="q"/>
            </a:pPr>
            <a:endParaRPr lang="es-MX" sz="1400" dirty="0"/>
          </a:p>
          <a:p>
            <a:pPr marL="285750" indent="-285750">
              <a:buFont typeface="Wingdings" panose="05000000000000000000" pitchFamily="2" charset="2"/>
              <a:buChar char="q"/>
            </a:pPr>
            <a:r>
              <a:rPr lang="es-MX" sz="1400" dirty="0"/>
              <a:t>Desarrollar  un sistema de información respetando los estándares de codificación, calidad y normas existentes que garanticen la salvaguarda de la información.</a:t>
            </a:r>
          </a:p>
          <a:p>
            <a:pPr marL="285750" indent="-285750">
              <a:buFont typeface="Wingdings" panose="05000000000000000000" pitchFamily="2" charset="2"/>
              <a:buChar char="q"/>
            </a:pPr>
            <a:endParaRPr lang="es-MX" sz="1400" dirty="0"/>
          </a:p>
          <a:p>
            <a:pPr marL="285750" indent="-285750">
              <a:buFont typeface="Wingdings" panose="05000000000000000000" pitchFamily="2" charset="2"/>
              <a:buChar char="q"/>
            </a:pPr>
            <a:r>
              <a:rPr lang="es-MX" sz="1400" dirty="0"/>
              <a:t>Implementar el sistema desarrollado y garantizar su integridad, de tal manera que este sea fiable, usable, portable y eficiente. </a:t>
            </a:r>
            <a:endParaRPr lang="es-CO" sz="1400" dirty="0"/>
          </a:p>
          <a:p>
            <a:pPr marL="342900" indent="-342900">
              <a:buFont typeface="Wingdings" panose="05000000000000000000" pitchFamily="2" charset="2"/>
              <a:buChar char="v"/>
            </a:pPr>
            <a:endParaRPr lang="es-CO" sz="1400" dirty="0"/>
          </a:p>
        </p:txBody>
      </p:sp>
    </p:spTree>
    <p:extLst>
      <p:ext uri="{BB962C8B-B14F-4D97-AF65-F5344CB8AC3E}">
        <p14:creationId xmlns:p14="http://schemas.microsoft.com/office/powerpoint/2010/main" val="27586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9BA2D88-8CB0-4888-B74D-2CDC0BEDC427}"/>
              </a:ext>
            </a:extLst>
          </p:cNvPr>
          <p:cNvSpPr txBox="1"/>
          <p:nvPr/>
        </p:nvSpPr>
        <p:spPr>
          <a:xfrm>
            <a:off x="1913860" y="1327378"/>
            <a:ext cx="1871330" cy="400110"/>
          </a:xfrm>
          <a:prstGeom prst="rect">
            <a:avLst/>
          </a:prstGeom>
          <a:noFill/>
        </p:spPr>
        <p:txBody>
          <a:bodyPr wrap="square">
            <a:spAutoFit/>
          </a:bodyPr>
          <a:lstStyle/>
          <a:p>
            <a:r>
              <a:rPr lang="es-ES" sz="2000" b="1" i="1" dirty="0">
                <a:solidFill>
                  <a:srgbClr val="202124"/>
                </a:solidFill>
                <a:effectLst/>
                <a:latin typeface="Arial" panose="020B0604020202020204" pitchFamily="34" charset="0"/>
                <a:cs typeface="Arial" panose="020B0604020202020204" pitchFamily="34" charset="0"/>
              </a:rPr>
              <a:t>Alcance</a:t>
            </a:r>
            <a:r>
              <a:rPr lang="es-ES" sz="2000" b="1" i="1" dirty="0">
                <a:solidFill>
                  <a:srgbClr val="1C1F24"/>
                </a:solidFill>
                <a:effectLst/>
                <a:latin typeface="Arial" panose="020B0604020202020204" pitchFamily="34" charset="0"/>
                <a:cs typeface="Arial" panose="020B0604020202020204" pitchFamily="34" charset="0"/>
              </a:rPr>
              <a:t>.</a:t>
            </a:r>
            <a:endParaRPr lang="es-CO" sz="2000" dirty="0"/>
          </a:p>
        </p:txBody>
      </p:sp>
      <p:sp>
        <p:nvSpPr>
          <p:cNvPr id="8" name="CuadroTexto 7">
            <a:extLst>
              <a:ext uri="{FF2B5EF4-FFF2-40B4-BE49-F238E27FC236}">
                <a16:creationId xmlns:a16="http://schemas.microsoft.com/office/drawing/2014/main" id="{BCC7A023-FEC4-4CCD-BDC1-45A0BE1DD9A6}"/>
              </a:ext>
            </a:extLst>
          </p:cNvPr>
          <p:cNvSpPr txBox="1"/>
          <p:nvPr/>
        </p:nvSpPr>
        <p:spPr>
          <a:xfrm>
            <a:off x="802837" y="1869169"/>
            <a:ext cx="4093377" cy="1695721"/>
          </a:xfrm>
          <a:prstGeom prst="rect">
            <a:avLst/>
          </a:prstGeom>
          <a:noFill/>
        </p:spPr>
        <p:txBody>
          <a:bodyPr wrap="square" rtlCol="0">
            <a:spAutoFit/>
          </a:bodyPr>
          <a:lstStyle/>
          <a:p>
            <a:pPr algn="just">
              <a:lnSpc>
                <a:spcPct val="107000"/>
              </a:lnSpc>
              <a:spcAft>
                <a:spcPts val="800"/>
              </a:spcAft>
            </a:pPr>
            <a:r>
              <a:rPr lang="es-MX" sz="1400" dirty="0">
                <a:effectLst/>
                <a:latin typeface="Calibri" panose="020F0502020204030204" pitchFamily="34" charset="0"/>
                <a:ea typeface="Calibri" panose="020F0502020204030204" pitchFamily="34" charset="0"/>
                <a:cs typeface="Calibri" panose="020F0502020204030204" pitchFamily="34" charset="0"/>
              </a:rPr>
              <a:t>Desarrollar un sistema que permita procesar documentos y organizarlos, La implementación de este sistema busca satisfacer la necesidad que tiene la empresa de llevar un control sobre los documentos de una manera en tiempo real y confiable, buscando con esto mejorar el funcionamiento de procesos de información.</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45ACF6F0-6B0A-4BBB-B109-C891E806FD1A}"/>
              </a:ext>
            </a:extLst>
          </p:cNvPr>
          <p:cNvPicPr>
            <a:picLocks noChangeAspect="1"/>
          </p:cNvPicPr>
          <p:nvPr/>
        </p:nvPicPr>
        <p:blipFill>
          <a:blip r:embed="rId2"/>
          <a:stretch>
            <a:fillRect/>
          </a:stretch>
        </p:blipFill>
        <p:spPr>
          <a:xfrm>
            <a:off x="5477996" y="2984406"/>
            <a:ext cx="3028950" cy="1514475"/>
          </a:xfrm>
          <a:prstGeom prst="rect">
            <a:avLst/>
          </a:prstGeom>
        </p:spPr>
      </p:pic>
    </p:spTree>
    <p:extLst>
      <p:ext uri="{BB962C8B-B14F-4D97-AF65-F5344CB8AC3E}">
        <p14:creationId xmlns:p14="http://schemas.microsoft.com/office/powerpoint/2010/main" val="337937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605517" y="460193"/>
            <a:ext cx="5348176" cy="369332"/>
          </a:xfrm>
          <a:prstGeom prst="rect">
            <a:avLst/>
          </a:prstGeom>
          <a:noFill/>
        </p:spPr>
        <p:txBody>
          <a:bodyPr wrap="square">
            <a:spAutoFit/>
          </a:bodyPr>
          <a:lstStyle/>
          <a:p>
            <a:r>
              <a:rPr lang="es-CO" sz="1800" b="1" i="1" dirty="0">
                <a:latin typeface="Arial" panose="020B0604020202020204" pitchFamily="34" charset="0"/>
                <a:cs typeface="Arial" panose="020B0604020202020204" pitchFamily="34" charset="0"/>
              </a:rPr>
              <a:t>Plantilla de requerimientos</a:t>
            </a:r>
            <a:r>
              <a:rPr lang="es-CO" b="1" i="1" dirty="0">
                <a:latin typeface="Arial" panose="020B0604020202020204" pitchFamily="34" charset="0"/>
                <a:cs typeface="Arial" panose="020B0604020202020204" pitchFamily="34" charset="0"/>
              </a:rPr>
              <a:t>.</a:t>
            </a:r>
            <a:endParaRPr lang="es-CO" dirty="0"/>
          </a:p>
        </p:txBody>
      </p:sp>
      <p:sp>
        <p:nvSpPr>
          <p:cNvPr id="5" name="CuadroTexto 4">
            <a:extLst>
              <a:ext uri="{FF2B5EF4-FFF2-40B4-BE49-F238E27FC236}">
                <a16:creationId xmlns:a16="http://schemas.microsoft.com/office/drawing/2014/main" id="{1E52C47A-9BB5-47B9-BE78-987D2F5CBAA3}"/>
              </a:ext>
            </a:extLst>
          </p:cNvPr>
          <p:cNvSpPr txBox="1"/>
          <p:nvPr/>
        </p:nvSpPr>
        <p:spPr>
          <a:xfrm>
            <a:off x="1137685" y="1149725"/>
            <a:ext cx="3615068"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Requerimientos Funcionales.</a:t>
            </a:r>
            <a:endParaRPr lang="es-CO" b="1" dirty="0"/>
          </a:p>
        </p:txBody>
      </p:sp>
      <p:pic>
        <p:nvPicPr>
          <p:cNvPr id="1025" name="Imagen 6" descr="Archivo:Sena Colombia logo.svg - Wikipedia, la enciclopedia libre">
            <a:extLst>
              <a:ext uri="{FF2B5EF4-FFF2-40B4-BE49-F238E27FC236}">
                <a16:creationId xmlns:a16="http://schemas.microsoft.com/office/drawing/2014/main" id="{E8231593-50C3-4CC4-8410-C33DA62A3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48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2A19B586-9AD4-475B-AE08-7E80493FABCA}"/>
              </a:ext>
            </a:extLst>
          </p:cNvPr>
          <p:cNvPicPr>
            <a:picLocks noChangeAspect="1"/>
          </p:cNvPicPr>
          <p:nvPr/>
        </p:nvPicPr>
        <p:blipFill rotWithShape="1">
          <a:blip r:embed="rId3"/>
          <a:srcRect l="9118" t="31373" r="20588" b="25751"/>
          <a:stretch/>
        </p:blipFill>
        <p:spPr>
          <a:xfrm>
            <a:off x="833718" y="1613646"/>
            <a:ext cx="6427694" cy="2205319"/>
          </a:xfrm>
          <a:prstGeom prst="rect">
            <a:avLst/>
          </a:prstGeom>
        </p:spPr>
      </p:pic>
    </p:spTree>
    <p:extLst>
      <p:ext uri="{BB962C8B-B14F-4D97-AF65-F5344CB8AC3E}">
        <p14:creationId xmlns:p14="http://schemas.microsoft.com/office/powerpoint/2010/main" val="227157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137685" y="404038"/>
            <a:ext cx="5348176" cy="369332"/>
          </a:xfrm>
          <a:prstGeom prst="rect">
            <a:avLst/>
          </a:prstGeom>
          <a:noFill/>
        </p:spPr>
        <p:txBody>
          <a:bodyPr wrap="square">
            <a:spAutoFit/>
          </a:bodyPr>
          <a:lstStyle/>
          <a:p>
            <a:r>
              <a:rPr lang="es-CO" sz="1800" b="1" i="1" dirty="0">
                <a:latin typeface="Arial" panose="020B0604020202020204" pitchFamily="34" charset="0"/>
                <a:cs typeface="Arial" panose="020B0604020202020204" pitchFamily="34" charset="0"/>
              </a:rPr>
              <a:t>Plantilla de requerimientos</a:t>
            </a:r>
            <a:r>
              <a:rPr lang="es-CO" b="1" i="1" dirty="0">
                <a:latin typeface="Arial" panose="020B0604020202020204" pitchFamily="34" charset="0"/>
                <a:cs typeface="Arial" panose="020B0604020202020204" pitchFamily="34" charset="0"/>
              </a:rPr>
              <a:t>.</a:t>
            </a:r>
            <a:endParaRPr lang="es-CO" dirty="0"/>
          </a:p>
        </p:txBody>
      </p:sp>
      <p:sp>
        <p:nvSpPr>
          <p:cNvPr id="5" name="CuadroTexto 4">
            <a:extLst>
              <a:ext uri="{FF2B5EF4-FFF2-40B4-BE49-F238E27FC236}">
                <a16:creationId xmlns:a16="http://schemas.microsoft.com/office/drawing/2014/main" id="{1E52C47A-9BB5-47B9-BE78-987D2F5CBAA3}"/>
              </a:ext>
            </a:extLst>
          </p:cNvPr>
          <p:cNvSpPr txBox="1"/>
          <p:nvPr/>
        </p:nvSpPr>
        <p:spPr>
          <a:xfrm>
            <a:off x="1137685" y="1028550"/>
            <a:ext cx="3615068"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Requerimientos no funcionales.</a:t>
            </a:r>
            <a:endParaRPr lang="es-CO" b="1" dirty="0"/>
          </a:p>
        </p:txBody>
      </p:sp>
      <p:pic>
        <p:nvPicPr>
          <p:cNvPr id="2050" name="Imagen 6" descr="Archivo:Sena Colombia logo.svg - Wikipedia, la enciclopedia libre">
            <a:extLst>
              <a:ext uri="{FF2B5EF4-FFF2-40B4-BE49-F238E27FC236}">
                <a16:creationId xmlns:a16="http://schemas.microsoft.com/office/drawing/2014/main" id="{A8ED4654-2721-44C0-A627-B914554E1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48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0E144A41-843E-41AB-8169-436A737C1928}"/>
              </a:ext>
            </a:extLst>
          </p:cNvPr>
          <p:cNvPicPr>
            <a:picLocks noChangeAspect="1"/>
          </p:cNvPicPr>
          <p:nvPr/>
        </p:nvPicPr>
        <p:blipFill rotWithShape="1">
          <a:blip r:embed="rId3"/>
          <a:srcRect l="9437" t="26280" r="32132" b="45115"/>
          <a:stretch/>
        </p:blipFill>
        <p:spPr>
          <a:xfrm>
            <a:off x="311903" y="1842321"/>
            <a:ext cx="8368817" cy="2650165"/>
          </a:xfrm>
          <a:prstGeom prst="rect">
            <a:avLst/>
          </a:prstGeom>
        </p:spPr>
      </p:pic>
    </p:spTree>
    <p:extLst>
      <p:ext uri="{BB962C8B-B14F-4D97-AF65-F5344CB8AC3E}">
        <p14:creationId xmlns:p14="http://schemas.microsoft.com/office/powerpoint/2010/main" val="27692989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1201</TotalTime>
  <Words>426</Words>
  <Application>Microsoft Office PowerPoint</Application>
  <PresentationFormat>Presentación en pantalla (16:9)</PresentationFormat>
  <Paragraphs>39</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vt:lpstr>
      <vt:lpstr>Calibri</vt:lpstr>
      <vt:lpstr>Courier New</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SENA</cp:lastModifiedBy>
  <cp:revision>29</cp:revision>
  <dcterms:created xsi:type="dcterms:W3CDTF">2019-11-27T03:16:21Z</dcterms:created>
  <dcterms:modified xsi:type="dcterms:W3CDTF">2021-10-22T15:47:13Z</dcterms:modified>
</cp:coreProperties>
</file>